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3.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4.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86" r:id="rId16"/>
    <p:sldId id="271" r:id="rId17"/>
    <p:sldId id="272" r:id="rId18"/>
    <p:sldId id="273" r:id="rId19"/>
    <p:sldId id="275" r:id="rId20"/>
    <p:sldId id="276" r:id="rId21"/>
    <p:sldId id="277" r:id="rId22"/>
    <p:sldId id="278" r:id="rId23"/>
    <p:sldId id="279" r:id="rId24"/>
    <p:sldId id="280" r:id="rId25"/>
    <p:sldId id="281" r:id="rId26"/>
    <p:sldId id="282" r:id="rId27"/>
    <p:sldId id="283" r:id="rId28"/>
    <p:sldId id="284" r:id="rId29"/>
    <p:sldId id="285" r:id="rId30"/>
    <p:sldId id="287" r:id="rId31"/>
    <p:sldId id="288" r:id="rId32"/>
    <p:sldId id="289" r:id="rId33"/>
    <p:sldId id="291" r:id="rId34"/>
    <p:sldId id="292" r:id="rId35"/>
    <p:sldId id="293"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DE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0925" autoAdjust="0"/>
  </p:normalViewPr>
  <p:slideViewPr>
    <p:cSldViewPr snapToGrid="0" snapToObjects="1">
      <p:cViewPr>
        <p:scale>
          <a:sx n="100" d="100"/>
          <a:sy n="100" d="100"/>
        </p:scale>
        <p:origin x="-12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5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 Id="rId2"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73EEC7-6888-934A-BA15-BB6C89D79D70}" type="datetimeFigureOut">
              <a:rPr lang="en-US" smtClean="0"/>
              <a:t>2/12/14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FDAF9C-DC3A-834B-970D-9ED0CFA0C6C3}" type="slidenum">
              <a:rPr lang="en-US" smtClean="0"/>
              <a:t>‹#›</a:t>
            </a:fld>
            <a:endParaRPr lang="en-US"/>
          </a:p>
        </p:txBody>
      </p:sp>
    </p:spTree>
    <p:extLst>
      <p:ext uri="{BB962C8B-B14F-4D97-AF65-F5344CB8AC3E}">
        <p14:creationId xmlns:p14="http://schemas.microsoft.com/office/powerpoint/2010/main" val="26614987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2C90311-497C-8C47-A21F-2869A0CD056B}" type="slidenum">
              <a:rPr lang="en-US" sz="1200"/>
              <a:pPr/>
              <a:t>1</a:t>
            </a:fld>
            <a:endParaRPr lang="en-US" sz="1200"/>
          </a:p>
        </p:txBody>
      </p:sp>
      <p:sp>
        <p:nvSpPr>
          <p:cNvPr id="1771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 My lecture demo is a 2” strand of my own hair,</a:t>
            </a:r>
            <a:r>
              <a:rPr lang="en-US" baseline="0" dirty="0" smtClean="0"/>
              <a:t> which represents the size of the accelerating channel of the </a:t>
            </a:r>
            <a:r>
              <a:rPr lang="en-US" baseline="0" dirty="0" err="1" smtClean="0"/>
              <a:t>GeV</a:t>
            </a:r>
            <a:r>
              <a:rPr lang="en-US" baseline="0" dirty="0" smtClean="0"/>
              <a:t> laser-plasma electron accelerators that I will tell you about today.  </a:t>
            </a:r>
            <a:r>
              <a:rPr lang="en-US" dirty="0" smtClean="0"/>
              <a:t>These tiny accelerators </a:t>
            </a:r>
            <a:r>
              <a:rPr lang="en-US" baseline="0" dirty="0" smtClean="0"/>
              <a:t>can now do the job of a conventional accelerator &gt; 1e4 x its size, or about 2 football fields long. </a:t>
            </a:r>
          </a:p>
          <a:p>
            <a:pPr eaLnBrk="1" hangingPunct="1"/>
            <a:r>
              <a:rPr lang="en-US" baseline="0" dirty="0" smtClean="0"/>
              <a:t>• The picture on the left shows a laboratory snapshot of a electron density (Langmuir) wave propagating at ~c thru a tenuous plasma in the wake of an intense laser pulse, inside which space charge fields reach ~GV/cm, &gt; 1e4 x the breakdown field of a conventional metal accelerator.  </a:t>
            </a:r>
          </a:p>
          <a:p>
            <a:pPr eaLnBrk="1" hangingPunct="1"/>
            <a:r>
              <a:rPr lang="en-US" baseline="0" dirty="0" smtClean="0"/>
              <a:t>• Plasma electrons captured within those fields can now reach energies as high as 2 </a:t>
            </a:r>
            <a:r>
              <a:rPr lang="en-US" baseline="0" dirty="0" err="1" smtClean="0"/>
              <a:t>GeV</a:t>
            </a:r>
            <a:r>
              <a:rPr lang="en-US" baseline="0" dirty="0" smtClean="0"/>
              <a:t> (see magnetically dispersed e- energy spectrum at the right) in a distance of only a few cm, an advance of 2x over the previous LPA record.  Advances like this are spurred by the advent of PW lasers.  </a:t>
            </a:r>
          </a:p>
          <a:p>
            <a:pPr eaLnBrk="1" hangingPunct="1"/>
            <a:r>
              <a:rPr lang="en-US" baseline="0" dirty="0" smtClean="0"/>
              <a:t>• But e- energy is only part of the story.  The 2 </a:t>
            </a:r>
            <a:r>
              <a:rPr lang="en-US" baseline="0" dirty="0" err="1" smtClean="0"/>
              <a:t>GeV</a:t>
            </a:r>
            <a:r>
              <a:rPr lang="en-US" baseline="0" dirty="0" smtClean="0"/>
              <a:t> e- bunch has a record-setting angular divergence of &lt; 0.5 </a:t>
            </a:r>
            <a:r>
              <a:rPr lang="en-US" baseline="0" dirty="0" err="1" smtClean="0"/>
              <a:t>mrad</a:t>
            </a:r>
            <a:r>
              <a:rPr lang="en-US" baseline="0" dirty="0" smtClean="0"/>
              <a:t>, and an energy spread (main part) of only ~ 5% which are critical to applications.  Such features are the result of learning to observe, understand, manipulate and control PA accelerator structures on a µm spatial/</a:t>
            </a:r>
            <a:r>
              <a:rPr lang="en-US" baseline="0" dirty="0" err="1" smtClean="0"/>
              <a:t>fs</a:t>
            </a:r>
            <a:r>
              <a:rPr lang="en-US" baseline="0" dirty="0" smtClean="0"/>
              <a:t> time scale.  </a:t>
            </a:r>
          </a:p>
          <a:p>
            <a:pPr eaLnBrk="1" hangingPunct="1"/>
            <a:r>
              <a:rPr lang="en-US" baseline="0" dirty="0" smtClean="0"/>
              <a:t>• That is the story I will tell today, and it prompted me to borrow the sub-title of Feynman’s 1959 lecture, widely viewed as a harbinger of the field of </a:t>
            </a:r>
            <a:r>
              <a:rPr lang="en-US" baseline="0" dirty="0" err="1" smtClean="0"/>
              <a:t>nano</a:t>
            </a:r>
            <a:r>
              <a:rPr lang="en-US" baseline="0" dirty="0" smtClean="0"/>
              <a:t>-technology.  For those not familiar with Feynman’s lecture…</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schematic diagram of the experiment. In our diagnostics, our goal was to build redundancy into our diagnostics.</a:t>
            </a:r>
          </a:p>
          <a:p>
            <a:pPr marL="228600" indent="-228600">
              <a:buAutoNum type="arabicParenR"/>
            </a:pPr>
            <a:r>
              <a:rPr lang="en-US" baseline="0" dirty="0" smtClean="0"/>
              <a:t>TPW laser pulse enters gas cell</a:t>
            </a:r>
          </a:p>
          <a:p>
            <a:pPr marL="0" indent="0">
              <a:buNone/>
            </a:pPr>
            <a:r>
              <a:rPr lang="en-US" baseline="0" smtClean="0"/>
              <a:t>-&gt; show </a:t>
            </a:r>
            <a:r>
              <a:rPr lang="en-US" baseline="0" dirty="0" smtClean="0"/>
              <a:t>laser focal spot</a:t>
            </a:r>
          </a:p>
          <a:p>
            <a:pPr marL="0" indent="0">
              <a:buNone/>
            </a:pPr>
            <a:r>
              <a:rPr lang="en-US" baseline="0" dirty="0" smtClean="0"/>
              <a:t>2) The actual focal spot was typically far from a </a:t>
            </a:r>
            <a:r>
              <a:rPr lang="en-US" baseline="0" dirty="0" err="1" smtClean="0"/>
              <a:t>gaussian</a:t>
            </a:r>
            <a:r>
              <a:rPr lang="en-US" baseline="0" dirty="0" smtClean="0"/>
              <a:t>, having multiple hot spots, </a:t>
            </a:r>
          </a:p>
          <a:p>
            <a:pPr marL="0" indent="0">
              <a:buNone/>
            </a:pPr>
            <a:r>
              <a:rPr lang="en-US" baseline="0" dirty="0" smtClean="0"/>
              <a:t>3) the gas cell is filled with He</a:t>
            </a:r>
          </a:p>
          <a:p>
            <a:pPr marL="0" indent="0">
              <a:buNone/>
            </a:pPr>
            <a:r>
              <a:rPr lang="en-US" baseline="0" dirty="0" smtClean="0"/>
              <a:t>-&gt; show pressure sensor and comment on pressure in the gas cell just before and after the pulse arrival</a:t>
            </a:r>
          </a:p>
          <a:p>
            <a:pPr marL="0" indent="0">
              <a:buNone/>
            </a:pPr>
            <a:r>
              <a:rPr lang="en-US" baseline="0" dirty="0" smtClean="0"/>
              <a:t>4) it creates and then interacts with the plasma</a:t>
            </a:r>
          </a:p>
          <a:p>
            <a:pPr marL="0" indent="0">
              <a:buNone/>
            </a:pPr>
            <a:r>
              <a:rPr lang="en-US" baseline="0" dirty="0" smtClean="0"/>
              <a:t>-&gt; show side-scatter image</a:t>
            </a:r>
          </a:p>
          <a:p>
            <a:pPr marL="0" indent="0">
              <a:buNone/>
            </a:pPr>
            <a:r>
              <a:rPr lang="en-US" baseline="0" dirty="0" smtClean="0"/>
              <a:t>5) RSFs, creates bubble, is guided, self-injection and acceleration of electrons take place</a:t>
            </a:r>
          </a:p>
          <a:p>
            <a:pPr marL="0" indent="0">
              <a:buNone/>
            </a:pPr>
            <a:r>
              <a:rPr lang="en-US" baseline="0" dirty="0" smtClean="0"/>
              <a:t>6) the laser pulse is sent to a beam dump by a thin Al deflector placed in its path</a:t>
            </a:r>
          </a:p>
          <a:p>
            <a:pPr marL="0" indent="0">
              <a:buNone/>
            </a:pPr>
            <a:r>
              <a:rPr lang="en-US" baseline="0" dirty="0" smtClean="0"/>
              <a:t>6) and the self-injected and accelerated electrons leave the gas cell, enter a magnetic spectrometer, are deflected by it. Low energy electrons are recorded on an imaging plate not from the magnet,</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-&gt; show raw high-E IP picture</a:t>
            </a:r>
          </a:p>
          <a:p>
            <a:pPr marL="0" indent="0">
              <a:buNone/>
            </a:pPr>
            <a:r>
              <a:rPr lang="en-US" baseline="0" dirty="0" smtClean="0"/>
              <a:t>7) and the high-energy one (&gt; ~350 MeV), as well as the betatron x-rays, traverse the diagnostic chamber and reach the end of the chamber where they are recorded on a double layer of imaging plates (quick comment of HS, HR?).</a:t>
            </a:r>
          </a:p>
          <a:p>
            <a:pPr marL="0" indent="0">
              <a:buNone/>
            </a:pPr>
            <a:r>
              <a:rPr lang="en-US" baseline="0" dirty="0" smtClean="0"/>
              <a:t>-&gt; show Lanex/scintillator images</a:t>
            </a:r>
          </a:p>
          <a:p>
            <a:pPr marL="0" indent="0">
              <a:buNone/>
            </a:pPr>
            <a:r>
              <a:rPr lang="en-US" dirty="0" smtClean="0"/>
              <a:t>8) The energetic</a:t>
            </a:r>
            <a:r>
              <a:rPr lang="en-US" baseline="0" dirty="0" smtClean="0"/>
              <a:t> electrons leaving the IP arrive at a Lanex + scintillator double layer forming the exit to the diagnostic chamber, and the light from both is collected by CCD.</a:t>
            </a:r>
          </a:p>
          <a:p>
            <a:pPr marL="0" indent="0">
              <a:buNone/>
            </a:pPr>
            <a:r>
              <a:rPr lang="en-US" baseline="0" dirty="0" smtClean="0"/>
              <a:t>show</a:t>
            </a:r>
          </a:p>
          <a:p>
            <a:pPr marL="0" indent="0">
              <a:buNone/>
            </a:pPr>
            <a:r>
              <a:rPr lang="en-US" dirty="0" smtClean="0"/>
              <a:t>9)</a:t>
            </a:r>
            <a:r>
              <a:rPr lang="en-US" baseline="0" dirty="0" smtClean="0"/>
              <a:t> We placed thin W wires in the path of the electrons (focus on wire arrays);</a:t>
            </a:r>
          </a:p>
          <a:p>
            <a:pPr marL="0" indent="0">
              <a:buNone/>
            </a:pPr>
            <a:r>
              <a:rPr lang="en-US" baseline="0" dirty="0" smtClean="0"/>
              <a:t>-&gt; show fiducial arrays and electron trajectories</a:t>
            </a:r>
          </a:p>
          <a:p>
            <a:pPr marL="0" indent="0">
              <a:buNone/>
            </a:pPr>
            <a:r>
              <a:rPr lang="en-US" baseline="0" dirty="0" smtClean="0"/>
              <a:t>10) analyzing the shadows made by the wires on the imaging plates made it possible, by a process of triangulation, to locate the source of the x-rays within the gas cell and </a:t>
            </a:r>
            <a:r>
              <a:rPr lang="en-US" baseline="0" dirty="0" err="1" smtClean="0"/>
              <a:t>deconvolve</a:t>
            </a:r>
            <a:r>
              <a:rPr lang="en-US" baseline="0" dirty="0" smtClean="0"/>
              <a:t> electron launch angle and its energy in order to determine the electron energy spectrum.</a:t>
            </a:r>
          </a:p>
          <a:p>
            <a:pPr marL="0" indent="0">
              <a:buNone/>
            </a:pPr>
            <a:r>
              <a:rPr lang="en-US" baseline="0" dirty="0" smtClean="0"/>
              <a:t>-&gt; point to side-scatter image and the x-ray position</a:t>
            </a:r>
          </a:p>
          <a:p>
            <a:pPr marL="0" indent="0">
              <a:buNone/>
            </a:pPr>
            <a:r>
              <a:rPr lang="en-US" baseline="0" dirty="0" smtClean="0"/>
              <a:t>11) This analysis revealed that the x-rays originate within the last 2 cm of the gas cell.</a:t>
            </a:r>
          </a:p>
          <a:p>
            <a:pPr marL="0" indent="0">
              <a:buNone/>
            </a:pPr>
            <a:r>
              <a:rPr lang="en-US" baseline="0" dirty="0" smtClean="0"/>
              <a:t>-&gt; show the delta E/E value at 2-sigma</a:t>
            </a:r>
          </a:p>
          <a:p>
            <a:pPr marL="0" indent="0">
              <a:buNone/>
            </a:pPr>
            <a:r>
              <a:rPr lang="en-US" baseline="0" dirty="0" smtClean="0"/>
              <a:t>12) Our energy calibrations have an accuracy of +- 5% at 2 GeV (ask Rafal to explain his work in gory detail)</a:t>
            </a:r>
            <a:endParaRPr lang="en-US" dirty="0"/>
          </a:p>
        </p:txBody>
      </p:sp>
      <p:sp>
        <p:nvSpPr>
          <p:cNvPr id="4" name="Slide Number Placeholder 3"/>
          <p:cNvSpPr>
            <a:spLocks noGrp="1"/>
          </p:cNvSpPr>
          <p:nvPr>
            <p:ph type="sldNum" sz="quarter" idx="10"/>
          </p:nvPr>
        </p:nvSpPr>
        <p:spPr/>
        <p:txBody>
          <a:bodyPr/>
          <a:lstStyle/>
          <a:p>
            <a:fld id="{8577A4EC-A290-4C4C-8193-C0DAE1B57BF2}" type="slidenum">
              <a:rPr lang="en-US" smtClean="0"/>
              <a:pPr/>
              <a:t>11</a:t>
            </a:fld>
            <a:endParaRPr lang="en-US" dirty="0"/>
          </a:p>
        </p:txBody>
      </p:sp>
    </p:spTree>
    <p:extLst>
      <p:ext uri="{BB962C8B-B14F-4D97-AF65-F5344CB8AC3E}">
        <p14:creationId xmlns:p14="http://schemas.microsoft.com/office/powerpoint/2010/main" val="2744183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57C2A-C6FA-FA46-9C0A-7B1970CC9491}" type="slidenum">
              <a:rPr lang="en-US" sz="1200"/>
              <a:pPr/>
              <a:t>16</a:t>
            </a:fld>
            <a:endParaRPr lang="en-US" sz="1200"/>
          </a:p>
        </p:txBody>
      </p:sp>
      <p:sp>
        <p:nvSpPr>
          <p:cNvPr id="2048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CEECE4C-794F-0C40-990E-D5AB9EC49847}" type="slidenum">
              <a:rPr lang="en-US" sz="1200"/>
              <a:pPr/>
              <a:t>18</a:t>
            </a:fld>
            <a:endParaRPr lang="en-US" sz="1200"/>
          </a:p>
        </p:txBody>
      </p:sp>
      <p:sp>
        <p:nvSpPr>
          <p:cNvPr id="2007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Remind</a:t>
            </a:r>
            <a:r>
              <a:rPr lang="en-US" baseline="0" dirty="0" smtClean="0"/>
              <a:t> audience that the difficulty of injection is a primary reason that low </a:t>
            </a:r>
            <a:r>
              <a:rPr lang="en-US" baseline="0" dirty="0" err="1" smtClean="0"/>
              <a:t>n_e</a:t>
            </a:r>
            <a:r>
              <a:rPr lang="en-US" baseline="0" dirty="0" smtClean="0"/>
              <a:t>, multi-</a:t>
            </a:r>
            <a:r>
              <a:rPr lang="en-US" baseline="0" dirty="0" err="1" smtClean="0"/>
              <a:t>GeV</a:t>
            </a:r>
            <a:r>
              <a:rPr lang="en-US" baseline="0" dirty="0" smtClean="0"/>
              <a:t> LPA was not done earlier.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30388-AE0C-8248-ACB3-44BFEB95FB72}" type="slidenum">
              <a:rPr lang="en-US"/>
              <a:pPr/>
              <a:t>21</a:t>
            </a:fld>
            <a:endParaRPr lang="en-US"/>
          </a:p>
        </p:txBody>
      </p:sp>
      <p:sp>
        <p:nvSpPr>
          <p:cNvPr id="39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probe illuminate whole object, just like object beam in conventional holography, advanced ref pulse becomes analogue of ref beam in conv. holog, interfere with eachother in recording device which in this case is the CCD of the spectrometer.  Because interference happens in spectrometer, we call it frequency domain holography…</a:t>
            </a:r>
          </a:p>
          <a:p>
            <a:endParaRPr lang="en-US"/>
          </a:p>
          <a:p>
            <a:endParaRPr lang="en-US"/>
          </a:p>
          <a:p>
            <a:r>
              <a:rPr lang="en-US"/>
              <a:t>To address these issues, we developed a modification to FDI called Frequency Domain Holography, or FDH, capable of measuring temporally-varying features in a single shot.  The essence of this modification is to replace the short probes with temporally-long ones that experience phase-shifts from different parts of the wakefield simultaneously.  In this experiment the temporally-long probes are generated by chirping (click) the originally short second-harmonic probe pulses to about 1 ps.  The chirped probes are relay-imaged onto the slit of an imaging spectrometer where they interfere.  The relay imaging provides spatial resolution in the transverse dimension, which is ultimately critical for reconstructing the spatially-varying features of the wakes.  As can be seen by this sample raw data, the hologram shows considrably more complexity and thus information than the FDI interferograms which showed a simple overall phase shift.</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E8FD33-2477-3C4A-ABD8-C4E0B1A01E28}" type="slidenum">
              <a:rPr lang="en-US"/>
              <a:pPr/>
              <a:t>22</a:t>
            </a:fld>
            <a:endParaRPr lang="en-US"/>
          </a:p>
        </p:txBody>
      </p:sp>
      <p:sp>
        <p:nvSpPr>
          <p:cNvPr id="17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9DB29-1BC8-074C-BA8B-94BB0F9381EA}" type="slidenum">
              <a:rPr lang="en-US"/>
              <a:pPr/>
              <a:t>23</a:t>
            </a:fld>
            <a:endParaRPr lang="en-US"/>
          </a:p>
        </p:txBody>
      </p:sp>
      <p:sp>
        <p:nvSpPr>
          <p:cNvPr id="2437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37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A4AF87-2FE5-A04C-9C89-AF6D038CFC1D}" type="slidenum">
              <a:rPr lang="en-US"/>
              <a:pPr/>
              <a:t>24</a:t>
            </a:fld>
            <a:endParaRPr lang="en-US"/>
          </a:p>
        </p:txBody>
      </p:sp>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D1C140-386B-184E-B76F-3AF25D023DB3}" type="slidenum">
              <a:rPr lang="en-US" sz="1200"/>
              <a:pPr/>
              <a:t>29</a:t>
            </a:fld>
            <a:endParaRPr lang="en-US" sz="1200"/>
          </a:p>
        </p:txBody>
      </p:sp>
      <p:sp>
        <p:nvSpPr>
          <p:cNvPr id="22425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1CB30-29B7-C140-BF83-276D6B5C9EF8}" type="slidenum">
              <a:rPr lang="en-US" sz="1200"/>
              <a:pPr/>
              <a:t>30</a:t>
            </a:fld>
            <a:endParaRPr lang="en-US" sz="1200"/>
          </a:p>
        </p:txBody>
      </p:sp>
      <p:sp>
        <p:nvSpPr>
          <p:cNvPr id="11981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22A678-8D4F-E646-A9E4-856048C521D6}" type="slidenum">
              <a:rPr lang="en-US" sz="1200"/>
              <a:pPr/>
              <a:t>32</a:t>
            </a:fld>
            <a:endParaRPr lang="en-US" sz="1200"/>
          </a:p>
        </p:txBody>
      </p:sp>
      <p:sp>
        <p:nvSpPr>
          <p:cNvPr id="20992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144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7A8D16-356C-9B42-A2D9-EA5ECA6A7F8A}" type="slidenum">
              <a:rPr lang="en-US" sz="1200"/>
              <a:pPr/>
              <a:t>2</a:t>
            </a:fld>
            <a:endParaRPr lang="en-US" sz="1200"/>
          </a:p>
        </p:txBody>
      </p:sp>
      <p:sp>
        <p:nvSpPr>
          <p:cNvPr id="17920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7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 here are a</a:t>
            </a:r>
            <a:r>
              <a:rPr lang="en-US" baseline="0" dirty="0" smtClean="0"/>
              <a:t> few of its key passages that are relevant to the subject at hand.  </a:t>
            </a:r>
          </a:p>
          <a:p>
            <a:pPr eaLnBrk="1" hangingPunct="1"/>
            <a:r>
              <a:rPr lang="en-US" baseline="0" dirty="0" smtClean="0"/>
              <a:t>• Jefferson Lab:  WPE ~0.1, continuous 200 µA beam</a:t>
            </a:r>
          </a:p>
          <a:p>
            <a:pPr eaLnBrk="1" hangingPunct="1"/>
            <a:r>
              <a:rPr lang="en-US" baseline="0" dirty="0" smtClean="0"/>
              <a:t>• TPW-LPA:  WPE &lt; 1e-7, one ~10 </a:t>
            </a:r>
            <a:r>
              <a:rPr lang="en-US" baseline="0" dirty="0" err="1" smtClean="0"/>
              <a:t>fs</a:t>
            </a:r>
            <a:r>
              <a:rPr lang="en-US" baseline="0" dirty="0" smtClean="0"/>
              <a:t>, 0.1 </a:t>
            </a:r>
            <a:r>
              <a:rPr lang="en-US" baseline="0" dirty="0" err="1" smtClean="0"/>
              <a:t>nC</a:t>
            </a:r>
            <a:r>
              <a:rPr lang="en-US" baseline="0" dirty="0" smtClean="0"/>
              <a:t> bunch/</a:t>
            </a:r>
            <a:r>
              <a:rPr lang="en-US" baseline="0" dirty="0" err="1" smtClean="0"/>
              <a:t>hr</a:t>
            </a:r>
            <a:r>
              <a:rPr lang="en-US" baseline="0" dirty="0" smtClean="0"/>
              <a:t> (&lt; 1e-7 µA)</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point about table-top</a:t>
            </a:r>
            <a:r>
              <a:rPr lang="en-US" baseline="0" dirty="0" smtClean="0"/>
              <a:t> x-ray sources and their importance for science on this slide.  </a:t>
            </a:r>
          </a:p>
          <a:p>
            <a:r>
              <a:rPr lang="en-US" dirty="0" smtClean="0"/>
              <a:t>Jung, PRL 107, 115002 (2011) – recent proton</a:t>
            </a:r>
            <a:r>
              <a:rPr lang="en-US" baseline="0" dirty="0" smtClean="0"/>
              <a:t> acceleration results</a:t>
            </a:r>
          </a:p>
          <a:p>
            <a:r>
              <a:rPr lang="en-US" baseline="0" dirty="0" smtClean="0"/>
              <a:t>Fernandez, </a:t>
            </a:r>
            <a:r>
              <a:rPr lang="en-US" baseline="0" dirty="0" err="1" smtClean="0"/>
              <a:t>Nucl</a:t>
            </a:r>
            <a:r>
              <a:rPr lang="en-US" baseline="0" dirty="0" smtClean="0"/>
              <a:t>. </a:t>
            </a:r>
            <a:r>
              <a:rPr lang="en-US" baseline="0" dirty="0" err="1" smtClean="0"/>
              <a:t>Fus</a:t>
            </a:r>
            <a:r>
              <a:rPr lang="en-US" baseline="0" dirty="0" smtClean="0"/>
              <a:t>. 49, 065004 (2009) – ignition of </a:t>
            </a:r>
            <a:r>
              <a:rPr lang="en-US" baseline="0" smtClean="0"/>
              <a:t>laser fusion</a:t>
            </a:r>
            <a:endParaRPr lang="en-US" dirty="0"/>
          </a:p>
        </p:txBody>
      </p:sp>
      <p:sp>
        <p:nvSpPr>
          <p:cNvPr id="4" name="Slide Number Placeholder 3"/>
          <p:cNvSpPr>
            <a:spLocks noGrp="1"/>
          </p:cNvSpPr>
          <p:nvPr>
            <p:ph type="sldNum" sz="quarter" idx="10"/>
          </p:nvPr>
        </p:nvSpPr>
        <p:spPr/>
        <p:txBody>
          <a:bodyPr/>
          <a:lstStyle/>
          <a:p>
            <a:fld id="{1D776EF0-36E7-0346-97D4-E6F192E642F9}" type="slidenum">
              <a:rPr lang="en-US" smtClean="0"/>
              <a:t>3</a:t>
            </a:fld>
            <a:endParaRPr lang="en-US"/>
          </a:p>
        </p:txBody>
      </p:sp>
    </p:spTree>
    <p:extLst>
      <p:ext uri="{BB962C8B-B14F-4D97-AF65-F5344CB8AC3E}">
        <p14:creationId xmlns:p14="http://schemas.microsoft.com/office/powerpoint/2010/main" val="641547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A33E00-10EB-6948-B1ED-A8F5EEF7DBF8}" type="slidenum">
              <a:rPr lang="en-US" sz="1200"/>
              <a:pPr/>
              <a:t>4</a:t>
            </a:fld>
            <a:endParaRPr lang="en-US" sz="1200"/>
          </a:p>
        </p:txBody>
      </p:sp>
      <p:sp>
        <p:nvSpPr>
          <p:cNvPr id="63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22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Laser pulse duration chosen to</a:t>
            </a:r>
            <a:r>
              <a:rPr lang="en-US" baseline="0" dirty="0" smtClean="0"/>
              <a:t> excite plasma wave</a:t>
            </a:r>
            <a:r>
              <a:rPr lang="en-US" dirty="0" smtClean="0"/>
              <a:t> RESONANTLY.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D8477E-BA93-F749-BF39-D62B63C87F76}" type="slidenum">
              <a:rPr lang="en-US" sz="1200"/>
              <a:pPr/>
              <a:t>5</a:t>
            </a:fld>
            <a:endParaRPr lang="en-US" sz="1200"/>
          </a:p>
        </p:txBody>
      </p:sp>
      <p:sp>
        <p:nvSpPr>
          <p:cNvPr id="194562"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1536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smtClean="0"/>
              <a:t>Lead-in:  One of the most important discoveries</a:t>
            </a:r>
            <a:r>
              <a:rPr lang="en-US" baseline="0" dirty="0" smtClean="0"/>
              <a:t> along the 20-year path to mature TW-LPA was that the quasi-linear sinusoidal waves depicted in the previous slide produced electrons with wide energy spread, because of the difficulty of injecting electrons into the wave with sub-plasma-wavelength precision. </a:t>
            </a:r>
          </a:p>
          <a:p>
            <a:pPr eaLnBrk="1" hangingPunct="1"/>
            <a:endParaRPr lang="en-US" baseline="0" dirty="0" smtClean="0"/>
          </a:p>
          <a:p>
            <a:pPr eaLnBrk="1" hangingPunct="1"/>
            <a:r>
              <a:rPr lang="en-US" baseline="0" dirty="0" smtClean="0"/>
              <a:t>• In 2004, we learned that a highly nonlinear regime in which the drive pulse creates an electron density “bubble”, in a remarkable act of self-organization, gives rise to highly mono-energetic electrons up to 1 </a:t>
            </a:r>
            <a:r>
              <a:rPr lang="en-US" baseline="0" dirty="0" err="1" smtClean="0"/>
              <a:t>GeV</a:t>
            </a:r>
            <a:r>
              <a:rPr lang="en-US" baseline="0" dirty="0" smtClean="0"/>
              <a:t> in energy, as depicted here.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 in</a:t>
            </a:r>
            <a:r>
              <a:rPr lang="en-US" baseline="0" dirty="0" smtClean="0"/>
              <a:t> to next slide with:  “Now, putting together the accelerating field, </a:t>
            </a:r>
            <a:r>
              <a:rPr lang="en-US" baseline="0" dirty="0" err="1" smtClean="0"/>
              <a:t>dephasing</a:t>
            </a:r>
            <a:r>
              <a:rPr lang="en-US" baseline="0" dirty="0" smtClean="0"/>
              <a:t> and pump depletion lengths, and options regarding pulse duration and guided a0, we arrive at a plot of accelerated electron energy vs. plasma density…”</a:t>
            </a:r>
            <a:endParaRPr lang="en-US" dirty="0"/>
          </a:p>
        </p:txBody>
      </p:sp>
      <p:sp>
        <p:nvSpPr>
          <p:cNvPr id="4" name="Slide Number Placeholder 3"/>
          <p:cNvSpPr>
            <a:spLocks noGrp="1"/>
          </p:cNvSpPr>
          <p:nvPr>
            <p:ph type="sldNum" sz="quarter" idx="10"/>
          </p:nvPr>
        </p:nvSpPr>
        <p:spPr/>
        <p:txBody>
          <a:bodyPr/>
          <a:lstStyle/>
          <a:p>
            <a:fld id="{1D776EF0-36E7-0346-97D4-E6F192E642F9}" type="slidenum">
              <a:rPr lang="en-US" smtClean="0"/>
              <a:t>6</a:t>
            </a:fld>
            <a:endParaRPr lang="en-US"/>
          </a:p>
        </p:txBody>
      </p:sp>
    </p:spTree>
    <p:extLst>
      <p:ext uri="{BB962C8B-B14F-4D97-AF65-F5344CB8AC3E}">
        <p14:creationId xmlns:p14="http://schemas.microsoft.com/office/powerpoint/2010/main" val="2961971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Lead-in:</a:t>
            </a:r>
            <a:r>
              <a:rPr lang="en-US" baseline="0" dirty="0" smtClean="0"/>
              <a:t>  </a:t>
            </a:r>
            <a:r>
              <a:rPr lang="en-US" dirty="0" smtClean="0"/>
              <a:t>Putting together the considerations of the previous slides, energy</a:t>
            </a:r>
            <a:r>
              <a:rPr lang="en-US" baseline="0" dirty="0" smtClean="0"/>
              <a:t> gain ∆W is inversely proportional to plasma density n</a:t>
            </a:r>
            <a:r>
              <a:rPr lang="en-US" baseline="-25000" dirty="0" smtClean="0"/>
              <a:t>e</a:t>
            </a:r>
            <a:r>
              <a:rPr lang="en-US" baseline="0" dirty="0" smtClean="0"/>
              <a:t>, with a band of possibilities determined by pulse duration (i.e. pump depletion length) and guided intensity a</a:t>
            </a:r>
            <a:r>
              <a:rPr lang="en-US" baseline="-25000" dirty="0" smtClean="0"/>
              <a:t>0</a:t>
            </a:r>
            <a:r>
              <a:rPr lang="en-US" baseline="0" dirty="0" smtClean="0"/>
              <a:t>.  </a:t>
            </a:r>
          </a:p>
          <a:p>
            <a:endParaRPr lang="en-US" baseline="0" dirty="0" smtClean="0"/>
          </a:p>
          <a:p>
            <a:r>
              <a:rPr lang="en-US" baseline="0" dirty="0" smtClean="0"/>
              <a:t>Previous TW experiments had to be conducted at ne &gt; 2e18 cm-3, for the reasons discussed, and were therefore capped at ∆W ~ 1 </a:t>
            </a:r>
            <a:r>
              <a:rPr lang="en-US" baseline="0" dirty="0" err="1" smtClean="0"/>
              <a:t>GeV</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1D776EF0-36E7-0346-97D4-E6F192E642F9}" type="slidenum">
              <a:rPr lang="en-US" smtClean="0"/>
              <a:t>7</a:t>
            </a:fld>
            <a:endParaRPr lang="en-US"/>
          </a:p>
        </p:txBody>
      </p:sp>
    </p:spTree>
    <p:extLst>
      <p:ext uri="{BB962C8B-B14F-4D97-AF65-F5344CB8AC3E}">
        <p14:creationId xmlns:p14="http://schemas.microsoft.com/office/powerpoint/2010/main" val="3925132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932BAC-53A6-D546-B672-4210AD322226}" type="slidenum">
              <a:rPr lang="en-US" sz="1200"/>
              <a:pPr/>
              <a:t>9</a:t>
            </a:fld>
            <a:endParaRPr lang="en-US" sz="1200"/>
          </a:p>
        </p:txBody>
      </p:sp>
      <p:sp>
        <p:nvSpPr>
          <p:cNvPr id="18329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7078" tIns="43539" rIns="87078" bIns="43539"/>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a:t>
            </a:r>
            <a:r>
              <a:rPr lang="en-US" baseline="0" dirty="0" smtClean="0"/>
              <a:t> that only ≤100 J used so far in experiments.  </a:t>
            </a:r>
          </a:p>
          <a:p>
            <a:r>
              <a:rPr lang="en-US" baseline="0" dirty="0" smtClean="0"/>
              <a:t>BELLA: </a:t>
            </a:r>
          </a:p>
          <a:p>
            <a:r>
              <a:rPr lang="en-US" baseline="0" dirty="0" smtClean="0"/>
              <a:t>	• 300 m^2 (laser) + 80 m^2 (target bay)   • single-purpose facility    • up to 1 Hz	• 40 </a:t>
            </a:r>
            <a:r>
              <a:rPr lang="en-US" baseline="0" dirty="0" err="1" smtClean="0"/>
              <a:t>fs</a:t>
            </a:r>
            <a:r>
              <a:rPr lang="en-US" baseline="0" dirty="0" smtClean="0"/>
              <a:t>, 40 J	• high </a:t>
            </a:r>
            <a:r>
              <a:rPr lang="en-US" baseline="0" dirty="0" err="1" smtClean="0"/>
              <a:t>Strehl</a:t>
            </a:r>
            <a:r>
              <a:rPr lang="en-US" baseline="0" dirty="0" smtClean="0"/>
              <a:t> ratio  • “world’s most powerful laser”</a:t>
            </a:r>
          </a:p>
          <a:p>
            <a:r>
              <a:rPr lang="en-US" baseline="0" dirty="0" smtClean="0"/>
              <a:t>TPW:	</a:t>
            </a:r>
          </a:p>
          <a:p>
            <a:r>
              <a:rPr lang="en-US" baseline="0" dirty="0" smtClean="0"/>
              <a:t>	• 200 m^2 (laser) + 50 m^2 (target bay)	• multi-purpose facility 	• 1 pulse/hour	• 150 </a:t>
            </a:r>
            <a:r>
              <a:rPr lang="en-US" baseline="0" dirty="0" err="1" smtClean="0"/>
              <a:t>fs</a:t>
            </a:r>
            <a:r>
              <a:rPr lang="en-US" baseline="0" dirty="0" smtClean="0"/>
              <a:t>, 150 J	• low </a:t>
            </a:r>
            <a:r>
              <a:rPr lang="en-US" baseline="0" dirty="0" err="1" smtClean="0"/>
              <a:t>Strehl</a:t>
            </a:r>
            <a:r>
              <a:rPr lang="en-US" baseline="0" dirty="0" smtClean="0"/>
              <a:t> ratio (currently)*	• “world’s most powerful laser”</a:t>
            </a:r>
          </a:p>
          <a:p>
            <a:endParaRPr lang="en-US" baseline="0" dirty="0" smtClean="0"/>
          </a:p>
          <a:p>
            <a:r>
              <a:rPr lang="en-US" baseline="0" dirty="0" smtClean="0"/>
              <a:t>* So energy coupled into plasma is probably about the same as with BELLA.</a:t>
            </a:r>
            <a:endParaRPr lang="en-US" dirty="0"/>
          </a:p>
        </p:txBody>
      </p:sp>
      <p:sp>
        <p:nvSpPr>
          <p:cNvPr id="4" name="Slide Number Placeholder 3"/>
          <p:cNvSpPr>
            <a:spLocks noGrp="1"/>
          </p:cNvSpPr>
          <p:nvPr>
            <p:ph type="sldNum" sz="quarter" idx="10"/>
          </p:nvPr>
        </p:nvSpPr>
        <p:spPr/>
        <p:txBody>
          <a:bodyPr/>
          <a:lstStyle/>
          <a:p>
            <a:fld id="{A4F44952-ECC3-4F7E-AD05-B577E59B8660}" type="slidenum">
              <a:rPr lang="en-US" smtClean="0"/>
              <a:t>10</a:t>
            </a:fld>
            <a:endParaRPr lang="en-US"/>
          </a:p>
        </p:txBody>
      </p:sp>
    </p:spTree>
    <p:extLst>
      <p:ext uri="{BB962C8B-B14F-4D97-AF65-F5344CB8AC3E}">
        <p14:creationId xmlns:p14="http://schemas.microsoft.com/office/powerpoint/2010/main" val="2867615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D8BCDE-FCF5-7943-8D22-5F15E8EF84D1}"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11110-92B7-1349-A40A-CC42EC4D319E}" type="slidenum">
              <a:rPr lang="en-US" smtClean="0"/>
              <a:t>‹#›</a:t>
            </a:fld>
            <a:endParaRPr lang="en-US"/>
          </a:p>
        </p:txBody>
      </p:sp>
    </p:spTree>
    <p:extLst>
      <p:ext uri="{BB962C8B-B14F-4D97-AF65-F5344CB8AC3E}">
        <p14:creationId xmlns:p14="http://schemas.microsoft.com/office/powerpoint/2010/main" val="1275430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8BCDE-FCF5-7943-8D22-5F15E8EF84D1}"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11110-92B7-1349-A40A-CC42EC4D319E}" type="slidenum">
              <a:rPr lang="en-US" smtClean="0"/>
              <a:t>‹#›</a:t>
            </a:fld>
            <a:endParaRPr lang="en-US"/>
          </a:p>
        </p:txBody>
      </p:sp>
    </p:spTree>
    <p:extLst>
      <p:ext uri="{BB962C8B-B14F-4D97-AF65-F5344CB8AC3E}">
        <p14:creationId xmlns:p14="http://schemas.microsoft.com/office/powerpoint/2010/main" val="1890562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8BCDE-FCF5-7943-8D22-5F15E8EF84D1}"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11110-92B7-1349-A40A-CC42EC4D319E}" type="slidenum">
              <a:rPr lang="en-US" smtClean="0"/>
              <a:t>‹#›</a:t>
            </a:fld>
            <a:endParaRPr lang="en-US"/>
          </a:p>
        </p:txBody>
      </p:sp>
    </p:spTree>
    <p:extLst>
      <p:ext uri="{BB962C8B-B14F-4D97-AF65-F5344CB8AC3E}">
        <p14:creationId xmlns:p14="http://schemas.microsoft.com/office/powerpoint/2010/main" val="1704308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8BCDE-FCF5-7943-8D22-5F15E8EF84D1}"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11110-92B7-1349-A40A-CC42EC4D319E}" type="slidenum">
              <a:rPr lang="en-US" smtClean="0"/>
              <a:t>‹#›</a:t>
            </a:fld>
            <a:endParaRPr lang="en-US"/>
          </a:p>
        </p:txBody>
      </p:sp>
    </p:spTree>
    <p:extLst>
      <p:ext uri="{BB962C8B-B14F-4D97-AF65-F5344CB8AC3E}">
        <p14:creationId xmlns:p14="http://schemas.microsoft.com/office/powerpoint/2010/main" val="136322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D8BCDE-FCF5-7943-8D22-5F15E8EF84D1}" type="datetimeFigureOut">
              <a:rPr lang="en-US" smtClean="0"/>
              <a:t>2/12/14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A11110-92B7-1349-A40A-CC42EC4D319E}" type="slidenum">
              <a:rPr lang="en-US" smtClean="0"/>
              <a:t>‹#›</a:t>
            </a:fld>
            <a:endParaRPr lang="en-US"/>
          </a:p>
        </p:txBody>
      </p:sp>
    </p:spTree>
    <p:extLst>
      <p:ext uri="{BB962C8B-B14F-4D97-AF65-F5344CB8AC3E}">
        <p14:creationId xmlns:p14="http://schemas.microsoft.com/office/powerpoint/2010/main" val="3966882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D8BCDE-FCF5-7943-8D22-5F15E8EF84D1}" type="datetimeFigureOut">
              <a:rPr lang="en-US" smtClean="0"/>
              <a:t>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11110-92B7-1349-A40A-CC42EC4D319E}" type="slidenum">
              <a:rPr lang="en-US" smtClean="0"/>
              <a:t>‹#›</a:t>
            </a:fld>
            <a:endParaRPr lang="en-US"/>
          </a:p>
        </p:txBody>
      </p:sp>
    </p:spTree>
    <p:extLst>
      <p:ext uri="{BB962C8B-B14F-4D97-AF65-F5344CB8AC3E}">
        <p14:creationId xmlns:p14="http://schemas.microsoft.com/office/powerpoint/2010/main" val="2704566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D8BCDE-FCF5-7943-8D22-5F15E8EF84D1}" type="datetimeFigureOut">
              <a:rPr lang="en-US" smtClean="0"/>
              <a:t>2/12/14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A11110-92B7-1349-A40A-CC42EC4D319E}" type="slidenum">
              <a:rPr lang="en-US" smtClean="0"/>
              <a:t>‹#›</a:t>
            </a:fld>
            <a:endParaRPr lang="en-US"/>
          </a:p>
        </p:txBody>
      </p:sp>
    </p:spTree>
    <p:extLst>
      <p:ext uri="{BB962C8B-B14F-4D97-AF65-F5344CB8AC3E}">
        <p14:creationId xmlns:p14="http://schemas.microsoft.com/office/powerpoint/2010/main" val="896901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D8BCDE-FCF5-7943-8D22-5F15E8EF84D1}" type="datetimeFigureOut">
              <a:rPr lang="en-US" smtClean="0"/>
              <a:t>2/12/14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A11110-92B7-1349-A40A-CC42EC4D319E}" type="slidenum">
              <a:rPr lang="en-US" smtClean="0"/>
              <a:t>‹#›</a:t>
            </a:fld>
            <a:endParaRPr lang="en-US"/>
          </a:p>
        </p:txBody>
      </p:sp>
    </p:spTree>
    <p:extLst>
      <p:ext uri="{BB962C8B-B14F-4D97-AF65-F5344CB8AC3E}">
        <p14:creationId xmlns:p14="http://schemas.microsoft.com/office/powerpoint/2010/main" val="1865526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D8BCDE-FCF5-7943-8D22-5F15E8EF84D1}" type="datetimeFigureOut">
              <a:rPr lang="en-US" smtClean="0"/>
              <a:t>2/12/14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A11110-92B7-1349-A40A-CC42EC4D319E}" type="slidenum">
              <a:rPr lang="en-US" smtClean="0"/>
              <a:t>‹#›</a:t>
            </a:fld>
            <a:endParaRPr lang="en-US"/>
          </a:p>
        </p:txBody>
      </p:sp>
    </p:spTree>
    <p:extLst>
      <p:ext uri="{BB962C8B-B14F-4D97-AF65-F5344CB8AC3E}">
        <p14:creationId xmlns:p14="http://schemas.microsoft.com/office/powerpoint/2010/main" val="3819480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8BCDE-FCF5-7943-8D22-5F15E8EF84D1}" type="datetimeFigureOut">
              <a:rPr lang="en-US" smtClean="0"/>
              <a:t>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11110-92B7-1349-A40A-CC42EC4D319E}" type="slidenum">
              <a:rPr lang="en-US" smtClean="0"/>
              <a:t>‹#›</a:t>
            </a:fld>
            <a:endParaRPr lang="en-US"/>
          </a:p>
        </p:txBody>
      </p:sp>
    </p:spTree>
    <p:extLst>
      <p:ext uri="{BB962C8B-B14F-4D97-AF65-F5344CB8AC3E}">
        <p14:creationId xmlns:p14="http://schemas.microsoft.com/office/powerpoint/2010/main" val="177678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8BCDE-FCF5-7943-8D22-5F15E8EF84D1}" type="datetimeFigureOut">
              <a:rPr lang="en-US" smtClean="0"/>
              <a:t>2/12/14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A11110-92B7-1349-A40A-CC42EC4D319E}" type="slidenum">
              <a:rPr lang="en-US" smtClean="0"/>
              <a:t>‹#›</a:t>
            </a:fld>
            <a:endParaRPr lang="en-US"/>
          </a:p>
        </p:txBody>
      </p:sp>
    </p:spTree>
    <p:extLst>
      <p:ext uri="{BB962C8B-B14F-4D97-AF65-F5344CB8AC3E}">
        <p14:creationId xmlns:p14="http://schemas.microsoft.com/office/powerpoint/2010/main" val="149744580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8BCDE-FCF5-7943-8D22-5F15E8EF84D1}" type="datetimeFigureOut">
              <a:rPr lang="en-US" smtClean="0"/>
              <a:t>2/12/14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11110-92B7-1349-A40A-CC42EC4D319E}" type="slidenum">
              <a:rPr lang="en-US" smtClean="0"/>
              <a:t>‹#›</a:t>
            </a:fld>
            <a:endParaRPr lang="en-US"/>
          </a:p>
        </p:txBody>
      </p:sp>
    </p:spTree>
    <p:extLst>
      <p:ext uri="{BB962C8B-B14F-4D97-AF65-F5344CB8AC3E}">
        <p14:creationId xmlns:p14="http://schemas.microsoft.com/office/powerpoint/2010/main" val="1591606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jpg"/><Relationship Id="rId7" Type="http://schemas.openxmlformats.org/officeDocument/2006/relationships/image" Target="../media/image34.jp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35.jpg"/><Relationship Id="rId5" Type="http://schemas.openxmlformats.org/officeDocument/2006/relationships/image" Target="../media/image36.jpg"/><Relationship Id="rId6" Type="http://schemas.openxmlformats.org/officeDocument/2006/relationships/image" Target="../media/image37.jpg"/><Relationship Id="rId7" Type="http://schemas.openxmlformats.org/officeDocument/2006/relationships/image" Target="../media/image38.png"/><Relationship Id="rId8" Type="http://schemas.openxmlformats.org/officeDocument/2006/relationships/image" Target="../media/image39.jpeg"/><Relationship Id="rId9" Type="http://schemas.microsoft.com/office/2007/relationships/hdphoto" Target="../media/hdphoto1.wdp"/><Relationship Id="rId10" Type="http://schemas.openxmlformats.org/officeDocument/2006/relationships/image" Target="../media/image40.jpg"/><Relationship Id="rId11" Type="http://schemas.openxmlformats.org/officeDocument/2006/relationships/image" Target="../media/image41.jp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47.wmf"/><Relationship Id="rId5" Type="http://schemas.openxmlformats.org/officeDocument/2006/relationships/image" Target="../media/image48.jpg"/><Relationship Id="rId1" Type="http://schemas.openxmlformats.org/officeDocument/2006/relationships/slideLayout" Target="../slideLayouts/slideLayout7.xml"/><Relationship Id="rId2"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jp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49.png"/><Relationship Id="rId5" Type="http://schemas.openxmlformats.org/officeDocument/2006/relationships/image" Target="../media/image55.png"/><Relationship Id="rId6" Type="http://schemas.openxmlformats.org/officeDocument/2006/relationships/image" Target="../media/image56.jpeg"/><Relationship Id="rId7" Type="http://schemas.openxmlformats.org/officeDocument/2006/relationships/image" Target="../media/image57.png"/><Relationship Id="rId8" Type="http://schemas.openxmlformats.org/officeDocument/2006/relationships/oleObject" Target="../embeddings/oleObject4.bin"/><Relationship Id="rId9" Type="http://schemas.openxmlformats.org/officeDocument/2006/relationships/image" Target="../media/image5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8.jpe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jpg"/><Relationship Id="rId6" Type="http://schemas.openxmlformats.org/officeDocument/2006/relationships/image" Target="../media/image23.png"/><Relationship Id="rId7"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e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64.pn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jpe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image" Target="../media/image76.JP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8.tif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gif"/><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84.png"/><Relationship Id="rId8" Type="http://schemas.openxmlformats.org/officeDocument/2006/relationships/image" Target="../media/image85.jpg"/><Relationship Id="rId1" Type="http://schemas.openxmlformats.org/officeDocument/2006/relationships/slideLayout" Target="../slideLayouts/slideLayout6.xml"/><Relationship Id="rId2" Type="http://schemas.openxmlformats.org/officeDocument/2006/relationships/image" Target="../media/image81.jp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23.png"/><Relationship Id="rId5" Type="http://schemas.openxmlformats.org/officeDocument/2006/relationships/image" Target="../media/image87.tiff"/><Relationship Id="rId1" Type="http://schemas.openxmlformats.org/officeDocument/2006/relationships/slideLayout" Target="../slideLayouts/slideLayout2.xml"/><Relationship Id="rId2" Type="http://schemas.openxmlformats.org/officeDocument/2006/relationships/image" Target="../media/image8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g"/><Relationship Id="rId6" Type="http://schemas.openxmlformats.org/officeDocument/2006/relationships/image" Target="../media/image11.png"/><Relationship Id="rId7" Type="http://schemas.openxmlformats.org/officeDocument/2006/relationships/image" Target="../media/image12.jpg"/><Relationship Id="rId8" Type="http://schemas.openxmlformats.org/officeDocument/2006/relationships/image" Target="../media/image13.tiff"/><Relationship Id="rId9"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1" Type="http://schemas.openxmlformats.org/officeDocument/2006/relationships/slideLayout" Target="../slideLayouts/slideLayout1.xml"/><Relationship Id="rId2"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image" Target="../media/image105.png"/><Relationship Id="rId8" Type="http://schemas.openxmlformats.org/officeDocument/2006/relationships/image" Target="../media/image106.jp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104.png"/><Relationship Id="rId5" Type="http://schemas.openxmlformats.org/officeDocument/2006/relationships/image" Target="../media/image1.png"/><Relationship Id="rId6" Type="http://schemas.openxmlformats.org/officeDocument/2006/relationships/image" Target="../media/image108.png"/><Relationship Id="rId7" Type="http://schemas.openxmlformats.org/officeDocument/2006/relationships/image" Target="../media/image43.png"/><Relationship Id="rId8" Type="http://schemas.openxmlformats.org/officeDocument/2006/relationships/image" Target="../media/image83.gif"/><Relationship Id="rId1" Type="http://schemas.openxmlformats.org/officeDocument/2006/relationships/slideLayout" Target="../slideLayouts/slideLayout1.xml"/><Relationship Id="rId2" Type="http://schemas.openxmlformats.org/officeDocument/2006/relationships/image" Target="../media/image107.jpeg"/></Relationships>
</file>

<file path=ppt/slides/_rels/slide34.xml.rels><?xml version="1.0" encoding="UTF-8" standalone="yes"?>
<Relationships xmlns="http://schemas.openxmlformats.org/package/2006/relationships"><Relationship Id="rId3" Type="http://schemas.openxmlformats.org/officeDocument/2006/relationships/image" Target="../media/image110.jpg"/><Relationship Id="rId4" Type="http://schemas.openxmlformats.org/officeDocument/2006/relationships/image" Target="../media/image111.jpg"/><Relationship Id="rId5" Type="http://schemas.openxmlformats.org/officeDocument/2006/relationships/image" Target="../media/image112.jpg"/><Relationship Id="rId6"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10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7.png"/><Relationship Id="rId5" Type="http://schemas.openxmlformats.org/officeDocument/2006/relationships/image" Target="../media/image18.jpg"/><Relationship Id="rId6" Type="http://schemas.openxmlformats.org/officeDocument/2006/relationships/oleObject" Target="../embeddings/oleObject1.bin"/><Relationship Id="rId7" Type="http://schemas.openxmlformats.org/officeDocument/2006/relationships/image" Target="../media/image15.emf"/><Relationship Id="rId8" Type="http://schemas.openxmlformats.org/officeDocument/2006/relationships/oleObject" Target="../embeddings/oleObject2.bin"/><Relationship Id="rId9" Type="http://schemas.openxmlformats.org/officeDocument/2006/relationships/image" Target="../media/image16.emf"/><Relationship Id="rId10" Type="http://schemas.openxmlformats.org/officeDocument/2006/relationships/image" Target="../media/image19.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png"/><Relationship Id="rId7" Type="http://schemas.openxmlformats.org/officeDocument/2006/relationships/image" Target="../media/image24.jp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3.png"/><Relationship Id="rId5" Type="http://schemas.openxmlformats.org/officeDocument/2006/relationships/oleObject" Target="../embeddings/oleObject3.bin"/><Relationship Id="rId6" Type="http://schemas.openxmlformats.org/officeDocument/2006/relationships/image" Target="../media/image25.emf"/><Relationship Id="rId7" Type="http://schemas.openxmlformats.org/officeDocument/2006/relationships/image" Target="../media/image26.gif"/><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2336" y="5600506"/>
            <a:ext cx="6768899" cy="127377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5812433" y="16280"/>
            <a:ext cx="3347847"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37" name="Rectangle 2"/>
          <p:cNvSpPr>
            <a:spLocks noChangeArrowheads="1"/>
          </p:cNvSpPr>
          <p:nvPr/>
        </p:nvSpPr>
        <p:spPr bwMode="auto">
          <a:xfrm>
            <a:off x="0" y="0"/>
            <a:ext cx="9144000" cy="11430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14338" name="Picture 3" descr="3DWake"/>
          <p:cNvPicPr>
            <a:picLocks noChangeAspect="1" noChangeArrowheads="1"/>
          </p:cNvPicPr>
          <p:nvPr/>
        </p:nvPicPr>
        <p:blipFill>
          <a:blip r:embed="rId3">
            <a:extLst>
              <a:ext uri="{28A0092B-C50C-407E-A947-70E740481C1C}">
                <a14:useLocalDpi xmlns:a14="http://schemas.microsoft.com/office/drawing/2010/main" val="0"/>
              </a:ext>
            </a:extLst>
          </a:blip>
          <a:srcRect l="9093" t="3529" r="9093" b="3529"/>
          <a:stretch>
            <a:fillRect/>
          </a:stretch>
        </p:blipFill>
        <p:spPr bwMode="auto">
          <a:xfrm>
            <a:off x="-16281" y="1143001"/>
            <a:ext cx="6027963" cy="449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4"/>
          <p:cNvSpPr txBox="1">
            <a:spLocks noChangeArrowheads="1"/>
          </p:cNvSpPr>
          <p:nvPr/>
        </p:nvSpPr>
        <p:spPr bwMode="auto">
          <a:xfrm>
            <a:off x="275819" y="57150"/>
            <a:ext cx="85407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a:solidFill>
                  <a:schemeClr val="bg1"/>
                </a:solidFill>
              </a:rPr>
              <a:t>Plasma-Based Particle Accelerators:</a:t>
            </a:r>
          </a:p>
          <a:p>
            <a:pPr algn="ctr"/>
            <a:r>
              <a:rPr lang="en-US" sz="3600" b="1" dirty="0">
                <a:solidFill>
                  <a:schemeClr val="bg1"/>
                </a:solidFill>
              </a:rPr>
              <a:t>There</a:t>
            </a:r>
            <a:r>
              <a:rPr lang="ja-JP" altLang="en-US" sz="3600" b="1" dirty="0">
                <a:solidFill>
                  <a:schemeClr val="bg1"/>
                </a:solidFill>
              </a:rPr>
              <a:t>’</a:t>
            </a:r>
            <a:r>
              <a:rPr lang="en-US" altLang="ja-JP" sz="3600" b="1" dirty="0">
                <a:solidFill>
                  <a:schemeClr val="bg1"/>
                </a:solidFill>
              </a:rPr>
              <a:t>s Plenty of Room at the Bottom*</a:t>
            </a:r>
            <a:endParaRPr lang="en-US" sz="3600" b="1" dirty="0">
              <a:solidFill>
                <a:schemeClr val="bg1"/>
              </a:solidFill>
            </a:endParaRPr>
          </a:p>
        </p:txBody>
      </p:sp>
      <p:sp>
        <p:nvSpPr>
          <p:cNvPr id="14341" name="Text Box 6"/>
          <p:cNvSpPr txBox="1">
            <a:spLocks noChangeArrowheads="1"/>
          </p:cNvSpPr>
          <p:nvPr/>
        </p:nvSpPr>
        <p:spPr bwMode="auto">
          <a:xfrm>
            <a:off x="843332" y="6140985"/>
            <a:ext cx="2272001"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bg1"/>
                </a:solidFill>
              </a:rPr>
              <a:t>*</a:t>
            </a:r>
            <a:r>
              <a:rPr lang="en-US" sz="1600" dirty="0">
                <a:solidFill>
                  <a:schemeClr val="bg1"/>
                </a:solidFill>
              </a:rPr>
              <a:t>Richard P. Feynman </a:t>
            </a:r>
          </a:p>
          <a:p>
            <a:r>
              <a:rPr lang="en-US" sz="1200" dirty="0">
                <a:solidFill>
                  <a:schemeClr val="bg1"/>
                </a:solidFill>
              </a:rPr>
              <a:t> 1959 APS Meeting at </a:t>
            </a:r>
            <a:r>
              <a:rPr lang="en-US" sz="1200" dirty="0" err="1">
                <a:solidFill>
                  <a:schemeClr val="bg1"/>
                </a:solidFill>
              </a:rPr>
              <a:t>CalTech</a:t>
            </a:r>
            <a:endParaRPr lang="en-US" sz="1400" dirty="0">
              <a:solidFill>
                <a:schemeClr val="bg1"/>
              </a:solidFill>
            </a:endParaRPr>
          </a:p>
        </p:txBody>
      </p:sp>
      <p:sp>
        <p:nvSpPr>
          <p:cNvPr id="14343" name="Text Box 8"/>
          <p:cNvSpPr txBox="1">
            <a:spLocks noChangeArrowheads="1"/>
          </p:cNvSpPr>
          <p:nvPr/>
        </p:nvSpPr>
        <p:spPr bwMode="auto">
          <a:xfrm>
            <a:off x="6591269" y="6575608"/>
            <a:ext cx="1161863"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i="1" dirty="0" smtClean="0">
                <a:solidFill>
                  <a:srgbClr val="FFFFFF"/>
                </a:solidFill>
                <a:latin typeface="Times New Roman"/>
                <a:cs typeface="Times New Roman"/>
              </a:rPr>
              <a:t>UT </a:t>
            </a:r>
            <a:r>
              <a:rPr lang="en-US" sz="1200" i="1" dirty="0">
                <a:solidFill>
                  <a:srgbClr val="FFFFFF"/>
                </a:solidFill>
                <a:latin typeface="Times New Roman"/>
                <a:cs typeface="Times New Roman"/>
              </a:rPr>
              <a:t>colloquium</a:t>
            </a:r>
          </a:p>
        </p:txBody>
      </p:sp>
      <p:sp>
        <p:nvSpPr>
          <p:cNvPr id="14344" name="Text Box 9"/>
          <p:cNvSpPr txBox="1">
            <a:spLocks noChangeArrowheads="1"/>
          </p:cNvSpPr>
          <p:nvPr/>
        </p:nvSpPr>
        <p:spPr bwMode="auto">
          <a:xfrm>
            <a:off x="7774029" y="6578960"/>
            <a:ext cx="1318382"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i="1" dirty="0" smtClean="0">
                <a:solidFill>
                  <a:srgbClr val="FFFFFF"/>
                </a:solidFill>
                <a:latin typeface="Times New Roman"/>
                <a:cs typeface="Times New Roman"/>
              </a:rPr>
              <a:t>October 16, </a:t>
            </a:r>
            <a:r>
              <a:rPr lang="en-US" sz="1200" i="1" dirty="0">
                <a:solidFill>
                  <a:srgbClr val="FFFFFF"/>
                </a:solidFill>
                <a:latin typeface="Times New Roman"/>
                <a:cs typeface="Times New Roman"/>
              </a:rPr>
              <a:t>2013</a:t>
            </a:r>
          </a:p>
        </p:txBody>
      </p:sp>
      <p:sp>
        <p:nvSpPr>
          <p:cNvPr id="11" name="TextBox 10"/>
          <p:cNvSpPr txBox="1"/>
          <p:nvPr/>
        </p:nvSpPr>
        <p:spPr>
          <a:xfrm rot="18900000">
            <a:off x="4849499" y="4621012"/>
            <a:ext cx="978528" cy="400110"/>
          </a:xfrm>
          <a:prstGeom prst="rect">
            <a:avLst/>
          </a:prstGeom>
          <a:noFill/>
        </p:spPr>
        <p:txBody>
          <a:bodyPr wrap="none" rtlCol="0">
            <a:spAutoFit/>
          </a:bodyPr>
          <a:lstStyle/>
          <a:p>
            <a:r>
              <a:rPr lang="en-US" sz="2000" dirty="0" smtClean="0">
                <a:solidFill>
                  <a:schemeClr val="bg1"/>
                </a:solidFill>
              </a:rPr>
              <a:t>100 µm</a:t>
            </a:r>
            <a:endParaRPr lang="en-US" sz="2000" dirty="0">
              <a:solidFill>
                <a:schemeClr val="bg1"/>
              </a:solidFill>
            </a:endParaRPr>
          </a:p>
        </p:txBody>
      </p:sp>
      <p:cxnSp>
        <p:nvCxnSpPr>
          <p:cNvPr id="12" name="Straight Arrow Connector 11"/>
          <p:cNvCxnSpPr/>
          <p:nvPr/>
        </p:nvCxnSpPr>
        <p:spPr>
          <a:xfrm rot="21000000" flipV="1">
            <a:off x="5712219" y="4183990"/>
            <a:ext cx="382596" cy="24733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21000000" flipV="1">
            <a:off x="4470207" y="5292210"/>
            <a:ext cx="487732" cy="325278"/>
          </a:xfrm>
          <a:prstGeom prst="straightConnector1">
            <a:avLst/>
          </a:prstGeom>
          <a:ln>
            <a:solidFill>
              <a:schemeClr val="bg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08475" y="5437706"/>
            <a:ext cx="978528" cy="400110"/>
          </a:xfrm>
          <a:prstGeom prst="rect">
            <a:avLst/>
          </a:prstGeom>
          <a:noFill/>
        </p:spPr>
        <p:txBody>
          <a:bodyPr wrap="none" rtlCol="0">
            <a:spAutoFit/>
          </a:bodyPr>
          <a:lstStyle/>
          <a:p>
            <a:r>
              <a:rPr lang="en-US" sz="2000" dirty="0" smtClean="0">
                <a:solidFill>
                  <a:srgbClr val="FFFFFF"/>
                </a:solidFill>
              </a:rPr>
              <a:t>100 µm</a:t>
            </a:r>
            <a:endParaRPr lang="en-US" sz="2000" dirty="0">
              <a:solidFill>
                <a:srgbClr val="FFFFFF"/>
              </a:solidFill>
            </a:endParaRPr>
          </a:p>
        </p:txBody>
      </p:sp>
      <p:cxnSp>
        <p:nvCxnSpPr>
          <p:cNvPr id="16" name="Straight Arrow Connector 15"/>
          <p:cNvCxnSpPr/>
          <p:nvPr/>
        </p:nvCxnSpPr>
        <p:spPr>
          <a:xfrm rot="60000">
            <a:off x="2637578" y="5715166"/>
            <a:ext cx="1356254" cy="37922"/>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89332" y="5560343"/>
            <a:ext cx="1424831" cy="72723"/>
          </a:xfrm>
          <a:prstGeom prst="straightConnector1">
            <a:avLst/>
          </a:prstGeom>
          <a:ln>
            <a:solidFill>
              <a:srgbClr val="FFFFFF"/>
            </a:solidFill>
            <a:headEnd type="arrow"/>
            <a:tailEnd type="none"/>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4569921" y="3754649"/>
            <a:ext cx="1015803" cy="599036"/>
            <a:chOff x="7282818" y="4454689"/>
            <a:chExt cx="1015803" cy="599036"/>
          </a:xfrm>
        </p:grpSpPr>
        <p:grpSp>
          <p:nvGrpSpPr>
            <p:cNvPr id="19" name="Group 18"/>
            <p:cNvGrpSpPr/>
            <p:nvPr/>
          </p:nvGrpSpPr>
          <p:grpSpPr>
            <a:xfrm>
              <a:off x="7282818" y="4454689"/>
              <a:ext cx="1015803" cy="599036"/>
              <a:chOff x="7282818" y="4454689"/>
              <a:chExt cx="1015803" cy="599036"/>
            </a:xfrm>
          </p:grpSpPr>
          <p:sp>
            <p:nvSpPr>
              <p:cNvPr id="21" name="Parallelogram 20"/>
              <p:cNvSpPr/>
              <p:nvPr/>
            </p:nvSpPr>
            <p:spPr>
              <a:xfrm rot="1380000">
                <a:off x="7282818" y="4520825"/>
                <a:ext cx="802449" cy="361921"/>
              </a:xfrm>
              <a:prstGeom prst="parallelogram">
                <a:avLst>
                  <a:gd name="adj" fmla="val 69010"/>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ight Triangle 21"/>
              <p:cNvSpPr/>
              <p:nvPr/>
            </p:nvSpPr>
            <p:spPr>
              <a:xfrm flipH="1">
                <a:off x="7399501" y="4454689"/>
                <a:ext cx="899120" cy="599036"/>
              </a:xfrm>
              <a:prstGeom prst="rtTriangle">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TextBox 19"/>
            <p:cNvSpPr txBox="1"/>
            <p:nvPr/>
          </p:nvSpPr>
          <p:spPr>
            <a:xfrm>
              <a:off x="7670836" y="4571526"/>
              <a:ext cx="537677" cy="461665"/>
            </a:xfrm>
            <a:prstGeom prst="rect">
              <a:avLst/>
            </a:prstGeom>
            <a:noFill/>
          </p:spPr>
          <p:txBody>
            <a:bodyPr wrap="none" rtlCol="0">
              <a:spAutoFit/>
            </a:bodyPr>
            <a:lstStyle/>
            <a:p>
              <a:r>
                <a:rPr lang="en-US" sz="2400" dirty="0" smtClean="0"/>
                <a:t>~ c</a:t>
              </a:r>
              <a:endParaRPr lang="en-US" sz="2400" dirty="0"/>
            </a:p>
          </p:txBody>
        </p:sp>
      </p:grpSp>
      <p:pic>
        <p:nvPicPr>
          <p:cNvPr id="23" name="Picture 22" descr="2 GeV electron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8121" y="3388654"/>
            <a:ext cx="2542662" cy="1322219"/>
          </a:xfrm>
          <a:prstGeom prst="rect">
            <a:avLst/>
          </a:prstGeom>
        </p:spPr>
      </p:pic>
      <p:sp>
        <p:nvSpPr>
          <p:cNvPr id="25" name="TextBox 24"/>
          <p:cNvSpPr txBox="1"/>
          <p:nvPr/>
        </p:nvSpPr>
        <p:spPr>
          <a:xfrm>
            <a:off x="3575981" y="1334663"/>
            <a:ext cx="1985440" cy="461665"/>
          </a:xfrm>
          <a:prstGeom prst="rect">
            <a:avLst/>
          </a:prstGeom>
          <a:noFill/>
        </p:spPr>
        <p:txBody>
          <a:bodyPr wrap="none" rtlCol="0">
            <a:spAutoFit/>
          </a:bodyPr>
          <a:lstStyle/>
          <a:p>
            <a:pPr algn="ctr"/>
            <a:r>
              <a:rPr lang="en-US" sz="2400" i="1" dirty="0" smtClean="0">
                <a:solidFill>
                  <a:srgbClr val="FFFFFF"/>
                </a:solidFill>
                <a:latin typeface="Times New Roman"/>
                <a:cs typeface="Times New Roman"/>
              </a:rPr>
              <a:t>Mike Downer</a:t>
            </a:r>
            <a:endParaRPr lang="en-US" sz="2000" i="1" dirty="0">
              <a:solidFill>
                <a:srgbClr val="FFFFFF"/>
              </a:solidFill>
              <a:latin typeface="Times New Roman"/>
              <a:cs typeface="Times New Roman"/>
            </a:endParaRPr>
          </a:p>
        </p:txBody>
      </p:sp>
      <p:sp>
        <p:nvSpPr>
          <p:cNvPr id="26" name="TextBox 25"/>
          <p:cNvSpPr txBox="1"/>
          <p:nvPr/>
        </p:nvSpPr>
        <p:spPr>
          <a:xfrm>
            <a:off x="6475941" y="2037570"/>
            <a:ext cx="2104387" cy="400110"/>
          </a:xfrm>
          <a:prstGeom prst="rect">
            <a:avLst/>
          </a:prstGeom>
          <a:noFill/>
        </p:spPr>
        <p:txBody>
          <a:bodyPr wrap="none" rtlCol="0">
            <a:spAutoFit/>
          </a:bodyPr>
          <a:lstStyle/>
          <a:p>
            <a:r>
              <a:rPr lang="en-US" sz="2000" dirty="0" smtClean="0">
                <a:solidFill>
                  <a:srgbClr val="FFFFFF"/>
                </a:solidFill>
              </a:rPr>
              <a:t>• TW </a:t>
            </a:r>
            <a:r>
              <a:rPr lang="en-US" sz="2000" dirty="0" smtClean="0">
                <a:solidFill>
                  <a:srgbClr val="FFFFFF"/>
                </a:solidFill>
                <a:sym typeface="Wingdings"/>
              </a:rPr>
              <a:t> PW lasers</a:t>
            </a:r>
            <a:endParaRPr lang="en-US" sz="2000" dirty="0">
              <a:solidFill>
                <a:srgbClr val="FFFFFF"/>
              </a:solidFill>
            </a:endParaRPr>
          </a:p>
        </p:txBody>
      </p:sp>
      <p:sp>
        <p:nvSpPr>
          <p:cNvPr id="27" name="TextBox 26"/>
          <p:cNvSpPr txBox="1"/>
          <p:nvPr/>
        </p:nvSpPr>
        <p:spPr>
          <a:xfrm>
            <a:off x="6455756" y="2535149"/>
            <a:ext cx="2686979" cy="400110"/>
          </a:xfrm>
          <a:prstGeom prst="rect">
            <a:avLst/>
          </a:prstGeom>
          <a:noFill/>
        </p:spPr>
        <p:txBody>
          <a:bodyPr wrap="none" rtlCol="0">
            <a:spAutoFit/>
          </a:bodyPr>
          <a:lstStyle/>
          <a:p>
            <a:r>
              <a:rPr lang="en-US" sz="2000" dirty="0" smtClean="0">
                <a:solidFill>
                  <a:srgbClr val="FFFFFF"/>
                </a:solidFill>
              </a:rPr>
              <a:t>• MeV </a:t>
            </a:r>
            <a:r>
              <a:rPr lang="en-US" sz="2000" dirty="0" smtClean="0">
                <a:solidFill>
                  <a:srgbClr val="FFFFFF"/>
                </a:solidFill>
                <a:sym typeface="Wingdings"/>
              </a:rPr>
              <a:t> </a:t>
            </a:r>
            <a:r>
              <a:rPr lang="en-US" sz="2000" dirty="0" err="1" smtClean="0">
                <a:solidFill>
                  <a:srgbClr val="FFFFFF"/>
                </a:solidFill>
                <a:sym typeface="Wingdings"/>
              </a:rPr>
              <a:t>GeV</a:t>
            </a:r>
            <a:r>
              <a:rPr lang="en-US" sz="2000" dirty="0" smtClean="0">
                <a:solidFill>
                  <a:srgbClr val="FFFFFF"/>
                </a:solidFill>
                <a:sym typeface="Wingdings"/>
              </a:rPr>
              <a:t> electrons</a:t>
            </a:r>
            <a:endParaRPr lang="en-US" sz="2000" dirty="0">
              <a:solidFill>
                <a:srgbClr val="FFFFFF"/>
              </a:solidFill>
            </a:endParaRPr>
          </a:p>
        </p:txBody>
      </p:sp>
      <p:sp>
        <p:nvSpPr>
          <p:cNvPr id="28" name="TextBox 27"/>
          <p:cNvSpPr txBox="1"/>
          <p:nvPr/>
        </p:nvSpPr>
        <p:spPr>
          <a:xfrm>
            <a:off x="6487671" y="4814602"/>
            <a:ext cx="2229622" cy="1015663"/>
          </a:xfrm>
          <a:prstGeom prst="rect">
            <a:avLst/>
          </a:prstGeom>
          <a:noFill/>
        </p:spPr>
        <p:txBody>
          <a:bodyPr wrap="none" rtlCol="0">
            <a:spAutoFit/>
          </a:bodyPr>
          <a:lstStyle/>
          <a:p>
            <a:r>
              <a:rPr lang="en-US" sz="2000" dirty="0" smtClean="0">
                <a:solidFill>
                  <a:srgbClr val="FFFFFF"/>
                </a:solidFill>
              </a:rPr>
              <a:t>• VUV </a:t>
            </a:r>
            <a:r>
              <a:rPr lang="en-US" sz="2000" dirty="0" smtClean="0">
                <a:solidFill>
                  <a:srgbClr val="FFFFFF"/>
                </a:solidFill>
                <a:sym typeface="Wingdings"/>
              </a:rPr>
              <a:t> hard x-ray </a:t>
            </a:r>
          </a:p>
          <a:p>
            <a:r>
              <a:rPr lang="en-US" sz="2000" dirty="0">
                <a:solidFill>
                  <a:srgbClr val="FFFFFF"/>
                </a:solidFill>
                <a:sym typeface="Wingdings"/>
              </a:rPr>
              <a:t>	</a:t>
            </a:r>
            <a:r>
              <a:rPr lang="en-US" sz="2000" dirty="0" smtClean="0">
                <a:solidFill>
                  <a:srgbClr val="FFFFFF"/>
                </a:solidFill>
                <a:sym typeface="Wingdings"/>
              </a:rPr>
              <a:t>	 coherent</a:t>
            </a:r>
          </a:p>
          <a:p>
            <a:r>
              <a:rPr lang="en-US" sz="2000" dirty="0">
                <a:solidFill>
                  <a:srgbClr val="FFFFFF"/>
                </a:solidFill>
                <a:sym typeface="Wingdings"/>
              </a:rPr>
              <a:t>	</a:t>
            </a:r>
            <a:r>
              <a:rPr lang="en-US" sz="2000" dirty="0" smtClean="0">
                <a:solidFill>
                  <a:srgbClr val="FFFFFF"/>
                </a:solidFill>
                <a:sym typeface="Wingdings"/>
              </a:rPr>
              <a:t>	 radiation</a:t>
            </a:r>
            <a:endParaRPr lang="en-US" sz="2000" dirty="0">
              <a:solidFill>
                <a:srgbClr val="FFFFFF"/>
              </a:solidFill>
            </a:endParaRPr>
          </a:p>
        </p:txBody>
      </p:sp>
      <p:sp>
        <p:nvSpPr>
          <p:cNvPr id="29" name="TextBox 28"/>
          <p:cNvSpPr txBox="1"/>
          <p:nvPr/>
        </p:nvSpPr>
        <p:spPr>
          <a:xfrm>
            <a:off x="6211785" y="3089657"/>
            <a:ext cx="2979051" cy="276999"/>
          </a:xfrm>
          <a:prstGeom prst="rect">
            <a:avLst/>
          </a:prstGeom>
          <a:noFill/>
        </p:spPr>
        <p:txBody>
          <a:bodyPr wrap="none" rtlCol="0">
            <a:spAutoFit/>
          </a:bodyPr>
          <a:lstStyle/>
          <a:p>
            <a:pPr algn="ctr"/>
            <a:r>
              <a:rPr lang="en-US" sz="1200" dirty="0" smtClean="0">
                <a:solidFill>
                  <a:schemeClr val="bg1"/>
                </a:solidFill>
                <a:latin typeface="Times New Roman"/>
                <a:cs typeface="Times New Roman"/>
              </a:rPr>
              <a:t>Wang </a:t>
            </a:r>
            <a:r>
              <a:rPr lang="en-US" sz="1200" i="1" dirty="0" smtClean="0">
                <a:solidFill>
                  <a:schemeClr val="bg1"/>
                </a:solidFill>
                <a:latin typeface="Times New Roman"/>
                <a:cs typeface="Times New Roman"/>
              </a:rPr>
              <a:t>et al</a:t>
            </a:r>
            <a:r>
              <a:rPr lang="en-US" sz="1200" dirty="0" smtClean="0">
                <a:solidFill>
                  <a:schemeClr val="bg1"/>
                </a:solidFill>
                <a:latin typeface="Times New Roman"/>
                <a:cs typeface="Times New Roman"/>
              </a:rPr>
              <a:t>., </a:t>
            </a:r>
            <a:r>
              <a:rPr lang="en-US" sz="1200" i="1" dirty="0" smtClean="0">
                <a:solidFill>
                  <a:schemeClr val="bg1"/>
                </a:solidFill>
                <a:latin typeface="Times New Roman"/>
                <a:cs typeface="Times New Roman"/>
              </a:rPr>
              <a:t>Nature </a:t>
            </a:r>
            <a:r>
              <a:rPr lang="en-US" sz="1200" i="1" dirty="0" err="1" smtClean="0">
                <a:solidFill>
                  <a:schemeClr val="bg1"/>
                </a:solidFill>
                <a:latin typeface="Times New Roman"/>
                <a:cs typeface="Times New Roman"/>
              </a:rPr>
              <a:t>Commun</a:t>
            </a:r>
            <a:r>
              <a:rPr lang="en-US" sz="1200" i="1" dirty="0" smtClean="0">
                <a:solidFill>
                  <a:schemeClr val="bg1"/>
                </a:solidFill>
                <a:latin typeface="Times New Roman"/>
                <a:cs typeface="Times New Roman"/>
              </a:rPr>
              <a:t>. </a:t>
            </a:r>
            <a:r>
              <a:rPr lang="en-US" sz="1200" b="1" dirty="0" smtClean="0">
                <a:solidFill>
                  <a:schemeClr val="bg1"/>
                </a:solidFill>
                <a:latin typeface="Times New Roman"/>
                <a:cs typeface="Times New Roman"/>
              </a:rPr>
              <a:t>4</a:t>
            </a:r>
            <a:r>
              <a:rPr lang="en-US" sz="1200" i="1" dirty="0" smtClean="0">
                <a:solidFill>
                  <a:schemeClr val="bg1"/>
                </a:solidFill>
                <a:latin typeface="Times New Roman"/>
                <a:cs typeface="Times New Roman"/>
              </a:rPr>
              <a:t>, 1988</a:t>
            </a:r>
            <a:r>
              <a:rPr lang="en-US" sz="1200" i="1" dirty="0">
                <a:solidFill>
                  <a:schemeClr val="bg1"/>
                </a:solidFill>
                <a:latin typeface="Times New Roman"/>
                <a:cs typeface="Times New Roman"/>
              </a:rPr>
              <a:t> </a:t>
            </a:r>
            <a:r>
              <a:rPr lang="en-US" sz="1200" dirty="0" smtClean="0">
                <a:solidFill>
                  <a:schemeClr val="bg1"/>
                </a:solidFill>
                <a:latin typeface="Times New Roman"/>
                <a:cs typeface="Times New Roman"/>
              </a:rPr>
              <a:t>(2013)</a:t>
            </a:r>
          </a:p>
        </p:txBody>
      </p:sp>
      <p:sp>
        <p:nvSpPr>
          <p:cNvPr id="9" name="TextBox 8"/>
          <p:cNvSpPr txBox="1"/>
          <p:nvPr/>
        </p:nvSpPr>
        <p:spPr>
          <a:xfrm rot="180000">
            <a:off x="358170" y="5148043"/>
            <a:ext cx="2670848" cy="276999"/>
          </a:xfrm>
          <a:prstGeom prst="rect">
            <a:avLst/>
          </a:prstGeom>
          <a:noFill/>
        </p:spPr>
        <p:txBody>
          <a:bodyPr wrap="none" rtlCol="0">
            <a:spAutoFit/>
          </a:bodyPr>
          <a:lstStyle/>
          <a:p>
            <a:r>
              <a:rPr lang="en-US" sz="1200" dirty="0" err="1" smtClean="0">
                <a:solidFill>
                  <a:srgbClr val="FFFFFF"/>
                </a:solidFill>
                <a:latin typeface="Times New Roman"/>
                <a:cs typeface="Times New Roman"/>
              </a:rPr>
              <a:t>Matlis</a:t>
            </a:r>
            <a:r>
              <a:rPr lang="en-US" sz="1200" dirty="0" smtClean="0">
                <a:solidFill>
                  <a:srgbClr val="FFFFFF"/>
                </a:solidFill>
                <a:latin typeface="Times New Roman"/>
                <a:cs typeface="Times New Roman"/>
              </a:rPr>
              <a:t> </a:t>
            </a:r>
            <a:r>
              <a:rPr lang="en-US" sz="1200" i="1" dirty="0" smtClean="0">
                <a:solidFill>
                  <a:srgbClr val="FFFFFF"/>
                </a:solidFill>
                <a:latin typeface="Times New Roman"/>
                <a:cs typeface="Times New Roman"/>
              </a:rPr>
              <a:t>et al</a:t>
            </a:r>
            <a:r>
              <a:rPr lang="en-US" sz="1200" dirty="0" smtClean="0">
                <a:solidFill>
                  <a:srgbClr val="FFFFFF"/>
                </a:solidFill>
                <a:latin typeface="Times New Roman"/>
                <a:cs typeface="Times New Roman"/>
              </a:rPr>
              <a:t>., </a:t>
            </a:r>
            <a:r>
              <a:rPr lang="en-US" sz="1200" i="1" dirty="0" smtClean="0">
                <a:solidFill>
                  <a:srgbClr val="FFFFFF"/>
                </a:solidFill>
                <a:latin typeface="Times New Roman"/>
                <a:cs typeface="Times New Roman"/>
              </a:rPr>
              <a:t>Nature Phys</a:t>
            </a:r>
            <a:r>
              <a:rPr lang="en-US" sz="1200" dirty="0" smtClean="0">
                <a:solidFill>
                  <a:srgbClr val="FFFFFF"/>
                </a:solidFill>
                <a:latin typeface="Times New Roman"/>
                <a:cs typeface="Times New Roman"/>
              </a:rPr>
              <a:t>. </a:t>
            </a:r>
            <a:r>
              <a:rPr lang="en-US" sz="1200" b="1" dirty="0" smtClean="0">
                <a:solidFill>
                  <a:srgbClr val="FFFFFF"/>
                </a:solidFill>
                <a:latin typeface="Times New Roman"/>
                <a:cs typeface="Times New Roman"/>
              </a:rPr>
              <a:t>2</a:t>
            </a:r>
            <a:r>
              <a:rPr lang="en-US" sz="1200" dirty="0" smtClean="0">
                <a:solidFill>
                  <a:srgbClr val="FFFFFF"/>
                </a:solidFill>
                <a:latin typeface="Times New Roman"/>
                <a:cs typeface="Times New Roman"/>
              </a:rPr>
              <a:t>, 749 (2006)</a:t>
            </a:r>
            <a:endParaRPr lang="en-US" sz="1200" dirty="0">
              <a:solidFill>
                <a:srgbClr val="FFFFFF"/>
              </a:solidFill>
              <a:latin typeface="Times New Roman"/>
              <a:cs typeface="Times New Roman"/>
            </a:endParaRPr>
          </a:p>
        </p:txBody>
      </p:sp>
      <p:grpSp>
        <p:nvGrpSpPr>
          <p:cNvPr id="3" name="Group 2"/>
          <p:cNvGrpSpPr/>
          <p:nvPr/>
        </p:nvGrpSpPr>
        <p:grpSpPr>
          <a:xfrm>
            <a:off x="6811890" y="3599706"/>
            <a:ext cx="655710" cy="346467"/>
            <a:chOff x="6811890" y="3599706"/>
            <a:chExt cx="655710" cy="346467"/>
          </a:xfrm>
        </p:grpSpPr>
        <p:sp>
          <p:nvSpPr>
            <p:cNvPr id="32" name="Down Arrow 31"/>
            <p:cNvSpPr/>
            <p:nvPr/>
          </p:nvSpPr>
          <p:spPr>
            <a:xfrm>
              <a:off x="7278108" y="3708400"/>
              <a:ext cx="189492" cy="197630"/>
            </a:xfrm>
            <a:prstGeom prst="down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6850764" y="3599706"/>
              <a:ext cx="444653" cy="246221"/>
            </a:xfrm>
            <a:prstGeom prst="rect">
              <a:avLst/>
            </a:prstGeom>
            <a:noFill/>
          </p:spPr>
          <p:txBody>
            <a:bodyPr wrap="none" rtlCol="0">
              <a:spAutoFit/>
            </a:bodyPr>
            <a:lstStyle/>
            <a:p>
              <a:pPr algn="ctr"/>
              <a:r>
                <a:rPr lang="en-US" sz="1000" dirty="0" smtClean="0">
                  <a:solidFill>
                    <a:schemeClr val="bg1"/>
                  </a:solidFill>
                </a:rPr>
                <a:t>2006 </a:t>
              </a:r>
            </a:p>
          </p:txBody>
        </p:sp>
        <p:sp>
          <p:nvSpPr>
            <p:cNvPr id="2" name="TextBox 1"/>
            <p:cNvSpPr txBox="1"/>
            <p:nvPr/>
          </p:nvSpPr>
          <p:spPr>
            <a:xfrm>
              <a:off x="6811890" y="3699952"/>
              <a:ext cx="522612" cy="246221"/>
            </a:xfrm>
            <a:prstGeom prst="rect">
              <a:avLst/>
            </a:prstGeom>
            <a:noFill/>
          </p:spPr>
          <p:txBody>
            <a:bodyPr wrap="none" rtlCol="0">
              <a:spAutoFit/>
            </a:bodyPr>
            <a:lstStyle/>
            <a:p>
              <a:r>
                <a:rPr lang="en-US" sz="1000" dirty="0">
                  <a:solidFill>
                    <a:schemeClr val="bg1"/>
                  </a:solidFill>
                </a:rPr>
                <a:t>record</a:t>
              </a:r>
              <a:endParaRPr lang="en-US" sz="1000" dirty="0"/>
            </a:p>
          </p:txBody>
        </p:sp>
      </p:grpSp>
      <p:grpSp>
        <p:nvGrpSpPr>
          <p:cNvPr id="8" name="Group 7"/>
          <p:cNvGrpSpPr/>
          <p:nvPr/>
        </p:nvGrpSpPr>
        <p:grpSpPr>
          <a:xfrm>
            <a:off x="8149518" y="3716866"/>
            <a:ext cx="797965" cy="720643"/>
            <a:chOff x="8149518" y="3716866"/>
            <a:chExt cx="797965" cy="720643"/>
          </a:xfrm>
        </p:grpSpPr>
        <p:grpSp>
          <p:nvGrpSpPr>
            <p:cNvPr id="6" name="Group 5"/>
            <p:cNvGrpSpPr/>
            <p:nvPr/>
          </p:nvGrpSpPr>
          <p:grpSpPr>
            <a:xfrm>
              <a:off x="8540611" y="3716866"/>
              <a:ext cx="4245" cy="523365"/>
              <a:chOff x="8540611" y="3716866"/>
              <a:chExt cx="4245" cy="523365"/>
            </a:xfrm>
          </p:grpSpPr>
          <p:cxnSp>
            <p:nvCxnSpPr>
              <p:cNvPr id="34" name="Straight Arrow Connector 33"/>
              <p:cNvCxnSpPr/>
              <p:nvPr/>
            </p:nvCxnSpPr>
            <p:spPr>
              <a:xfrm>
                <a:off x="8540611" y="3716866"/>
                <a:ext cx="0" cy="205878"/>
              </a:xfrm>
              <a:prstGeom prst="straightConnector1">
                <a:avLst/>
              </a:prstGeom>
              <a:ln w="190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8544856" y="4034353"/>
                <a:ext cx="0" cy="205878"/>
              </a:xfrm>
              <a:prstGeom prst="straightConnector1">
                <a:avLst/>
              </a:prstGeom>
              <a:ln w="1905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8149518" y="4175899"/>
              <a:ext cx="797965" cy="261610"/>
            </a:xfrm>
            <a:prstGeom prst="rect">
              <a:avLst/>
            </a:prstGeom>
            <a:noFill/>
          </p:spPr>
          <p:txBody>
            <a:bodyPr wrap="none" rtlCol="0">
              <a:spAutoFit/>
            </a:bodyPr>
            <a:lstStyle/>
            <a:p>
              <a:r>
                <a:rPr lang="en-US" sz="1100" dirty="0" smtClean="0">
                  <a:solidFill>
                    <a:schemeClr val="bg1"/>
                  </a:solidFill>
                </a:rPr>
                <a:t>&lt; 0.5 </a:t>
              </a:r>
              <a:r>
                <a:rPr lang="en-US" sz="1100" dirty="0" err="1" smtClean="0">
                  <a:solidFill>
                    <a:schemeClr val="bg1"/>
                  </a:solidFill>
                </a:rPr>
                <a:t>mrad</a:t>
              </a:r>
              <a:endParaRPr lang="en-US" sz="1100" dirty="0">
                <a:solidFill>
                  <a:schemeClr val="bg1"/>
                </a:solidFill>
              </a:endParaRPr>
            </a:p>
          </p:txBody>
        </p:sp>
      </p:grpSp>
      <p:grpSp>
        <p:nvGrpSpPr>
          <p:cNvPr id="14342" name="Group 14341"/>
          <p:cNvGrpSpPr/>
          <p:nvPr/>
        </p:nvGrpSpPr>
        <p:grpSpPr>
          <a:xfrm>
            <a:off x="8246528" y="3687020"/>
            <a:ext cx="848934" cy="296549"/>
            <a:chOff x="8246528" y="3687020"/>
            <a:chExt cx="848934" cy="296549"/>
          </a:xfrm>
        </p:grpSpPr>
        <p:grpSp>
          <p:nvGrpSpPr>
            <p:cNvPr id="14336" name="Group 14335"/>
            <p:cNvGrpSpPr/>
            <p:nvPr/>
          </p:nvGrpSpPr>
          <p:grpSpPr>
            <a:xfrm>
              <a:off x="8246528" y="3979324"/>
              <a:ext cx="592647" cy="4245"/>
              <a:chOff x="8246528" y="3979324"/>
              <a:chExt cx="592647" cy="4245"/>
            </a:xfrm>
          </p:grpSpPr>
          <p:cxnSp>
            <p:nvCxnSpPr>
              <p:cNvPr id="14" name="Straight Arrow Connector 13"/>
              <p:cNvCxnSpPr/>
              <p:nvPr/>
            </p:nvCxnSpPr>
            <p:spPr>
              <a:xfrm>
                <a:off x="8246528" y="3979324"/>
                <a:ext cx="182034" cy="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8657141" y="3983569"/>
                <a:ext cx="182034" cy="0"/>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4340" name="TextBox 14339"/>
            <p:cNvSpPr txBox="1"/>
            <p:nvPr/>
          </p:nvSpPr>
          <p:spPr>
            <a:xfrm>
              <a:off x="8636313" y="3687020"/>
              <a:ext cx="459149" cy="261610"/>
            </a:xfrm>
            <a:prstGeom prst="rect">
              <a:avLst/>
            </a:prstGeom>
            <a:noFill/>
          </p:spPr>
          <p:txBody>
            <a:bodyPr wrap="none" rtlCol="0">
              <a:spAutoFit/>
            </a:bodyPr>
            <a:lstStyle/>
            <a:p>
              <a:r>
                <a:rPr lang="en-US" sz="1100" dirty="0" smtClean="0">
                  <a:solidFill>
                    <a:srgbClr val="FFFFFF"/>
                  </a:solidFill>
                </a:rPr>
                <a:t>&lt; 5%</a:t>
              </a:r>
              <a:endParaRPr lang="en-US" sz="1100" dirty="0">
                <a:solidFill>
                  <a:srgbClr val="FFFFFF"/>
                </a:solidFill>
              </a:endParaRPr>
            </a:p>
          </p:txBody>
        </p:sp>
      </p:grpSp>
      <p:sp>
        <p:nvSpPr>
          <p:cNvPr id="5" name="TextBox 4"/>
          <p:cNvSpPr txBox="1"/>
          <p:nvPr/>
        </p:nvSpPr>
        <p:spPr>
          <a:xfrm>
            <a:off x="2861668" y="2088369"/>
            <a:ext cx="1273606" cy="461665"/>
          </a:xfrm>
          <a:prstGeom prst="rect">
            <a:avLst/>
          </a:prstGeom>
          <a:noFill/>
        </p:spPr>
        <p:txBody>
          <a:bodyPr wrap="none" rtlCol="0">
            <a:spAutoFit/>
          </a:bodyPr>
          <a:lstStyle/>
          <a:p>
            <a:r>
              <a:rPr lang="en-US" sz="2400" b="1" dirty="0" smtClean="0"/>
              <a:t>~ GV/cm</a:t>
            </a:r>
            <a:endParaRPr lang="en-US" sz="2400" b="1" dirty="0"/>
          </a:p>
        </p:txBody>
      </p:sp>
      <p:grpSp>
        <p:nvGrpSpPr>
          <p:cNvPr id="10" name="Group 9"/>
          <p:cNvGrpSpPr/>
          <p:nvPr/>
        </p:nvGrpSpPr>
        <p:grpSpPr>
          <a:xfrm>
            <a:off x="1386545" y="2010577"/>
            <a:ext cx="2333308" cy="1281394"/>
            <a:chOff x="1386545" y="2010577"/>
            <a:chExt cx="2333308" cy="1281394"/>
          </a:xfrm>
        </p:grpSpPr>
        <p:grpSp>
          <p:nvGrpSpPr>
            <p:cNvPr id="51" name="Group 50"/>
            <p:cNvGrpSpPr>
              <a:grpSpLocks noChangeAspect="1"/>
            </p:cNvGrpSpPr>
            <p:nvPr/>
          </p:nvGrpSpPr>
          <p:grpSpPr>
            <a:xfrm flipH="1" flipV="1">
              <a:off x="2368653" y="2552427"/>
              <a:ext cx="335214" cy="197682"/>
              <a:chOff x="7282818" y="4454689"/>
              <a:chExt cx="1015803" cy="599036"/>
            </a:xfrm>
            <a:solidFill>
              <a:schemeClr val="tx1"/>
            </a:solidFill>
          </p:grpSpPr>
          <p:sp>
            <p:nvSpPr>
              <p:cNvPr id="52" name="Parallelogram 51"/>
              <p:cNvSpPr/>
              <p:nvPr/>
            </p:nvSpPr>
            <p:spPr>
              <a:xfrm rot="1380000">
                <a:off x="7282818" y="4520825"/>
                <a:ext cx="802449" cy="361921"/>
              </a:xfrm>
              <a:prstGeom prst="parallelogram">
                <a:avLst>
                  <a:gd name="adj" fmla="val 69010"/>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ight Triangle 52"/>
              <p:cNvSpPr/>
              <p:nvPr/>
            </p:nvSpPr>
            <p:spPr>
              <a:xfrm flipH="1">
                <a:off x="7399501" y="4454689"/>
                <a:ext cx="899120" cy="599036"/>
              </a:xfrm>
              <a:prstGeom prst="rtTriangle">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60"/>
            <p:cNvGrpSpPr>
              <a:grpSpLocks noChangeAspect="1"/>
            </p:cNvGrpSpPr>
            <p:nvPr/>
          </p:nvGrpSpPr>
          <p:grpSpPr>
            <a:xfrm flipH="1" flipV="1">
              <a:off x="1911465" y="2281502"/>
              <a:ext cx="335214" cy="197682"/>
              <a:chOff x="7282818" y="4454689"/>
              <a:chExt cx="1015803" cy="599036"/>
            </a:xfrm>
            <a:solidFill>
              <a:schemeClr val="tx1"/>
            </a:solidFill>
          </p:grpSpPr>
          <p:sp>
            <p:nvSpPr>
              <p:cNvPr id="62" name="Parallelogram 61"/>
              <p:cNvSpPr/>
              <p:nvPr/>
            </p:nvSpPr>
            <p:spPr>
              <a:xfrm rot="1380000">
                <a:off x="7282818" y="4520825"/>
                <a:ext cx="802449" cy="361921"/>
              </a:xfrm>
              <a:prstGeom prst="parallelogram">
                <a:avLst>
                  <a:gd name="adj" fmla="val 69010"/>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ight Triangle 62"/>
              <p:cNvSpPr/>
              <p:nvPr/>
            </p:nvSpPr>
            <p:spPr>
              <a:xfrm flipH="1">
                <a:off x="7399501" y="4454689"/>
                <a:ext cx="899120" cy="599036"/>
              </a:xfrm>
              <a:prstGeom prst="rtTriangle">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4" name="Group 63"/>
            <p:cNvGrpSpPr>
              <a:grpSpLocks noChangeAspect="1"/>
            </p:cNvGrpSpPr>
            <p:nvPr/>
          </p:nvGrpSpPr>
          <p:grpSpPr>
            <a:xfrm flipH="1" flipV="1">
              <a:off x="1386545" y="2010577"/>
              <a:ext cx="335214" cy="197682"/>
              <a:chOff x="7282818" y="4454689"/>
              <a:chExt cx="1015803" cy="599036"/>
            </a:xfrm>
            <a:solidFill>
              <a:schemeClr val="tx1"/>
            </a:solidFill>
          </p:grpSpPr>
          <p:sp>
            <p:nvSpPr>
              <p:cNvPr id="65" name="Parallelogram 64"/>
              <p:cNvSpPr/>
              <p:nvPr/>
            </p:nvSpPr>
            <p:spPr>
              <a:xfrm rot="1380000">
                <a:off x="7282818" y="4520825"/>
                <a:ext cx="802449" cy="361921"/>
              </a:xfrm>
              <a:prstGeom prst="parallelogram">
                <a:avLst>
                  <a:gd name="adj" fmla="val 69010"/>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ight Triangle 65"/>
              <p:cNvSpPr/>
              <p:nvPr/>
            </p:nvSpPr>
            <p:spPr>
              <a:xfrm flipH="1">
                <a:off x="7399501" y="4454689"/>
                <a:ext cx="899120" cy="599036"/>
              </a:xfrm>
              <a:prstGeom prst="rtTriangle">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7" name="Group 66"/>
            <p:cNvGrpSpPr>
              <a:grpSpLocks noChangeAspect="1"/>
            </p:cNvGrpSpPr>
            <p:nvPr/>
          </p:nvGrpSpPr>
          <p:grpSpPr>
            <a:xfrm flipH="1" flipV="1">
              <a:off x="2893579" y="2823358"/>
              <a:ext cx="335214" cy="197682"/>
              <a:chOff x="7282818" y="4454689"/>
              <a:chExt cx="1015803" cy="599036"/>
            </a:xfrm>
            <a:solidFill>
              <a:schemeClr val="tx1"/>
            </a:solidFill>
          </p:grpSpPr>
          <p:sp>
            <p:nvSpPr>
              <p:cNvPr id="68" name="Parallelogram 67"/>
              <p:cNvSpPr/>
              <p:nvPr/>
            </p:nvSpPr>
            <p:spPr>
              <a:xfrm rot="1380000">
                <a:off x="7282818" y="4520825"/>
                <a:ext cx="802449" cy="361921"/>
              </a:xfrm>
              <a:prstGeom prst="parallelogram">
                <a:avLst>
                  <a:gd name="adj" fmla="val 69010"/>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ight Triangle 68"/>
              <p:cNvSpPr/>
              <p:nvPr/>
            </p:nvSpPr>
            <p:spPr>
              <a:xfrm flipH="1">
                <a:off x="7399501" y="4454689"/>
                <a:ext cx="899120" cy="599036"/>
              </a:xfrm>
              <a:prstGeom prst="rtTriangle">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0" name="Group 69"/>
            <p:cNvGrpSpPr>
              <a:grpSpLocks noChangeAspect="1"/>
            </p:cNvGrpSpPr>
            <p:nvPr/>
          </p:nvGrpSpPr>
          <p:grpSpPr>
            <a:xfrm flipH="1" flipV="1">
              <a:off x="3384639" y="3094289"/>
              <a:ext cx="335214" cy="197682"/>
              <a:chOff x="7282818" y="4454689"/>
              <a:chExt cx="1015803" cy="599036"/>
            </a:xfrm>
            <a:solidFill>
              <a:schemeClr val="tx1"/>
            </a:solidFill>
          </p:grpSpPr>
          <p:sp>
            <p:nvSpPr>
              <p:cNvPr id="71" name="Parallelogram 70"/>
              <p:cNvSpPr/>
              <p:nvPr/>
            </p:nvSpPr>
            <p:spPr>
              <a:xfrm rot="1380000">
                <a:off x="7282818" y="4520825"/>
                <a:ext cx="802449" cy="361921"/>
              </a:xfrm>
              <a:prstGeom prst="parallelogram">
                <a:avLst>
                  <a:gd name="adj" fmla="val 69010"/>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ight Triangle 71"/>
              <p:cNvSpPr/>
              <p:nvPr/>
            </p:nvSpPr>
            <p:spPr>
              <a:xfrm flipH="1">
                <a:off x="7399501" y="4454689"/>
                <a:ext cx="899120" cy="599036"/>
              </a:xfrm>
              <a:prstGeom prst="rtTriangle">
                <a:avLst/>
              </a:prstGeom>
              <a:grp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258721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4342"/>
                                        </p:tgtEl>
                                        <p:attrNameLst>
                                          <p:attrName>style.visibility</p:attrName>
                                        </p:attrNameLst>
                                      </p:cBhvr>
                                      <p:to>
                                        <p:strVal val="visible"/>
                                      </p:to>
                                    </p:set>
                                    <p:animEffect transition="in" filter="wipe(left)">
                                      <p:cBhvr>
                                        <p:cTn id="26"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836712"/>
            <a:ext cx="1721224" cy="6021288"/>
          </a:xfrm>
          <a:prstGeom prst="rect">
            <a:avLst/>
          </a:prstGeom>
          <a:gradFill flip="none" rotWithShape="1">
            <a:gsLst>
              <a:gs pos="0">
                <a:schemeClr val="tx2">
                  <a:lumMod val="20000"/>
                  <a:lumOff val="80000"/>
                </a:schemeClr>
              </a:gs>
              <a:gs pos="50000">
                <a:schemeClr val="accent1">
                  <a:tint val="44500"/>
                  <a:satMod val="160000"/>
                  <a:lumMod val="38000"/>
                  <a:lumOff val="62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619672" y="0"/>
            <a:ext cx="7524328" cy="811326"/>
          </a:xfrm>
          <a:prstGeom prst="rect">
            <a:avLst/>
          </a:prstGeom>
          <a:gradFill flip="none" rotWithShape="1">
            <a:gsLst>
              <a:gs pos="0">
                <a:schemeClr val="bg1"/>
              </a:gs>
              <a:gs pos="50000">
                <a:srgbClr val="E9AF7F"/>
              </a:gs>
              <a:gs pos="100000">
                <a:schemeClr val="accent6">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3657" y="836712"/>
            <a:ext cx="9147657" cy="0"/>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6"/>
          <p:cNvSpPr txBox="1">
            <a:spLocks noChangeArrowheads="1"/>
          </p:cNvSpPr>
          <p:nvPr/>
        </p:nvSpPr>
        <p:spPr bwMode="auto">
          <a:xfrm>
            <a:off x="5921280" y="6527233"/>
            <a:ext cx="2965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t>E. Gaul </a:t>
            </a:r>
            <a:r>
              <a:rPr lang="en-US" sz="1200" i="1" dirty="0"/>
              <a:t>et al</a:t>
            </a:r>
            <a:r>
              <a:rPr lang="en-US" sz="1200" dirty="0"/>
              <a:t>., </a:t>
            </a:r>
            <a:r>
              <a:rPr lang="en-US" sz="1200" i="1" dirty="0"/>
              <a:t>Appl. Opt. </a:t>
            </a:r>
            <a:r>
              <a:rPr lang="en-US" sz="1200" b="1" dirty="0"/>
              <a:t>49</a:t>
            </a:r>
            <a:r>
              <a:rPr lang="en-US" sz="1200" dirty="0"/>
              <a:t>, 1676 (2010)</a:t>
            </a:r>
          </a:p>
        </p:txBody>
      </p:sp>
      <p:grpSp>
        <p:nvGrpSpPr>
          <p:cNvPr id="4" name="Group 3"/>
          <p:cNvGrpSpPr/>
          <p:nvPr/>
        </p:nvGrpSpPr>
        <p:grpSpPr>
          <a:xfrm>
            <a:off x="277562" y="996287"/>
            <a:ext cx="8607124" cy="5534859"/>
            <a:chOff x="0" y="990600"/>
            <a:chExt cx="9144000" cy="5880100"/>
          </a:xfrm>
        </p:grpSpPr>
        <p:pic>
          <p:nvPicPr>
            <p:cNvPr id="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88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51" name="Straight Connector 50"/>
            <p:cNvCxnSpPr/>
            <p:nvPr/>
          </p:nvCxnSpPr>
          <p:spPr bwMode="auto">
            <a:xfrm flipV="1">
              <a:off x="3505200" y="3352800"/>
              <a:ext cx="381000" cy="1295400"/>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Connector 51"/>
            <p:cNvCxnSpPr/>
            <p:nvPr/>
          </p:nvCxnSpPr>
          <p:spPr bwMode="auto">
            <a:xfrm flipH="1">
              <a:off x="2667000" y="3352800"/>
              <a:ext cx="1219200" cy="1524000"/>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Connector 52"/>
            <p:cNvCxnSpPr/>
            <p:nvPr/>
          </p:nvCxnSpPr>
          <p:spPr bwMode="auto">
            <a:xfrm>
              <a:off x="2667000" y="4953000"/>
              <a:ext cx="2590800" cy="304800"/>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Connector 53"/>
            <p:cNvCxnSpPr/>
            <p:nvPr/>
          </p:nvCxnSpPr>
          <p:spPr bwMode="auto">
            <a:xfrm flipV="1">
              <a:off x="5334000" y="2590800"/>
              <a:ext cx="762000" cy="2514600"/>
            </a:xfrm>
            <a:prstGeom prst="line">
              <a:avLst/>
            </a:prstGeom>
            <a:solidFill>
              <a:schemeClr val="accent1"/>
            </a:solidFill>
            <a:ln w="19050" cap="flat" cmpd="sng" algn="ctr">
              <a:solidFill>
                <a:schemeClr val="bg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Connector 54"/>
            <p:cNvCxnSpPr/>
            <p:nvPr/>
          </p:nvCxnSpPr>
          <p:spPr bwMode="auto">
            <a:xfrm flipH="1">
              <a:off x="4800600" y="2590800"/>
              <a:ext cx="1295400" cy="3352800"/>
            </a:xfrm>
            <a:prstGeom prst="line">
              <a:avLst/>
            </a:prstGeom>
            <a:solidFill>
              <a:schemeClr val="accent1"/>
            </a:solidFill>
            <a:ln w="19050" cap="flat" cmpd="sng" algn="ctr">
              <a:solidFill>
                <a:srgbClr val="FFFFFF"/>
              </a:solidFill>
              <a:prstDash val="dash"/>
              <a:round/>
              <a:headEnd type="none" w="med" len="med"/>
              <a:tailEnd type="triangl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56" name="Group 55"/>
            <p:cNvGrpSpPr>
              <a:grpSpLocks/>
            </p:cNvGrpSpPr>
            <p:nvPr/>
          </p:nvGrpSpPr>
          <p:grpSpPr bwMode="auto">
            <a:xfrm>
              <a:off x="3581400" y="1600200"/>
              <a:ext cx="1981200" cy="2971800"/>
              <a:chOff x="3581400" y="1600200"/>
              <a:chExt cx="1981200" cy="2971800"/>
            </a:xfrm>
          </p:grpSpPr>
          <p:cxnSp>
            <p:nvCxnSpPr>
              <p:cNvPr id="57" name="Straight Arrow Connector 56"/>
              <p:cNvCxnSpPr/>
              <p:nvPr/>
            </p:nvCxnSpPr>
            <p:spPr bwMode="auto">
              <a:xfrm flipH="1">
                <a:off x="4191000" y="1600200"/>
                <a:ext cx="1371600" cy="2057400"/>
              </a:xfrm>
              <a:prstGeom prst="straightConnector1">
                <a:avLst/>
              </a:prstGeom>
              <a:solidFill>
                <a:schemeClr val="accent1"/>
              </a:solidFill>
              <a:ln w="19050" cap="flat" cmpd="sng" algn="ctr">
                <a:solidFill>
                  <a:srgbClr val="FF0000"/>
                </a:solidFill>
                <a:prstDash val="dash"/>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 name="Straight Connector 57"/>
              <p:cNvCxnSpPr/>
              <p:nvPr/>
            </p:nvCxnSpPr>
            <p:spPr bwMode="auto">
              <a:xfrm flipH="1">
                <a:off x="3581400" y="3657600"/>
                <a:ext cx="609600" cy="914400"/>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pic>
          <p:nvPicPr>
            <p:cNvPr id="59" name="Picture 1" descr="skd182715sdc.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065338"/>
              <a:ext cx="381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2"/>
            <p:cNvSpPr txBox="1">
              <a:spLocks noChangeArrowheads="1"/>
            </p:cNvSpPr>
            <p:nvPr/>
          </p:nvSpPr>
          <p:spPr bwMode="auto">
            <a:xfrm>
              <a:off x="5634038" y="1992313"/>
              <a:ext cx="5381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t>f/40</a:t>
              </a:r>
            </a:p>
          </p:txBody>
        </p:sp>
        <p:sp>
          <p:nvSpPr>
            <p:cNvPr id="61" name="TextBox 4"/>
            <p:cNvSpPr txBox="1">
              <a:spLocks noChangeArrowheads="1"/>
            </p:cNvSpPr>
            <p:nvPr/>
          </p:nvSpPr>
          <p:spPr bwMode="auto">
            <a:xfrm>
              <a:off x="5080000" y="6169025"/>
              <a:ext cx="101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t>Wakefield</a:t>
              </a:r>
            </a:p>
          </p:txBody>
        </p:sp>
      </p:grpSp>
      <p:pic>
        <p:nvPicPr>
          <p:cNvPr id="22"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86" y="15919"/>
            <a:ext cx="1421190" cy="1432578"/>
          </a:xfrm>
          <a:prstGeom prst="ellipse">
            <a:avLst/>
          </a:prstGeom>
          <a:solidFill>
            <a:srgbClr val="000000">
              <a:alpha val="59000"/>
            </a:srgbClr>
          </a:solidFill>
          <a:ln>
            <a:noFill/>
          </a:ln>
          <a:effectLst>
            <a:glow>
              <a:schemeClr val="accent1">
                <a:alpha val="39000"/>
              </a:schemeClr>
            </a:glow>
          </a:effectLst>
          <a:extLst/>
        </p:spPr>
      </p:pic>
      <p:sp>
        <p:nvSpPr>
          <p:cNvPr id="26" name="Text Box 3"/>
          <p:cNvSpPr txBox="1">
            <a:spLocks noChangeArrowheads="1"/>
          </p:cNvSpPr>
          <p:nvPr/>
        </p:nvSpPr>
        <p:spPr bwMode="auto">
          <a:xfrm>
            <a:off x="1373902" y="-77787"/>
            <a:ext cx="7530051"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t>The Texas </a:t>
            </a:r>
            <a:r>
              <a:rPr lang="en-US" sz="2800" b="1" dirty="0" err="1"/>
              <a:t>Petawatt</a:t>
            </a:r>
            <a:r>
              <a:rPr lang="en-US" sz="2800" b="1" dirty="0"/>
              <a:t> </a:t>
            </a:r>
            <a:r>
              <a:rPr lang="en-US" sz="2800" b="1" dirty="0" smtClean="0"/>
              <a:t>Laser </a:t>
            </a:r>
            <a:r>
              <a:rPr lang="en-US" sz="2800" b="1" dirty="0"/>
              <a:t>delivers 1.05 </a:t>
            </a:r>
            <a:r>
              <a:rPr lang="en-US" sz="2800" b="1" dirty="0" smtClean="0"/>
              <a:t>µm,</a:t>
            </a:r>
          </a:p>
          <a:p>
            <a:pPr algn="ctr"/>
            <a:r>
              <a:rPr lang="en-US" sz="2800" b="1" dirty="0"/>
              <a:t>150 </a:t>
            </a:r>
            <a:r>
              <a:rPr lang="en-US" sz="2800" b="1" dirty="0" err="1"/>
              <a:t>fs</a:t>
            </a:r>
            <a:r>
              <a:rPr lang="en-US" sz="2800" b="1" dirty="0" smtClean="0"/>
              <a:t> pulses up to </a:t>
            </a:r>
            <a:r>
              <a:rPr lang="en-US" sz="2800" b="1" dirty="0"/>
              <a:t>150 </a:t>
            </a:r>
            <a:r>
              <a:rPr lang="en-US" sz="2800" b="1" dirty="0" smtClean="0"/>
              <a:t>J</a:t>
            </a:r>
            <a:r>
              <a:rPr lang="en-US" sz="2800" b="1" dirty="0"/>
              <a:t> </a:t>
            </a:r>
            <a:r>
              <a:rPr lang="en-US" sz="2800" b="1" dirty="0" smtClean="0"/>
              <a:t>on </a:t>
            </a:r>
            <a:r>
              <a:rPr lang="en-US" sz="2800" b="1" dirty="0"/>
              <a:t>target</a:t>
            </a:r>
          </a:p>
        </p:txBody>
      </p:sp>
      <p:sp>
        <p:nvSpPr>
          <p:cNvPr id="3" name="TextBox 2"/>
          <p:cNvSpPr txBox="1"/>
          <p:nvPr/>
        </p:nvSpPr>
        <p:spPr>
          <a:xfrm>
            <a:off x="1497508" y="891188"/>
            <a:ext cx="2859640" cy="646331"/>
          </a:xfrm>
          <a:prstGeom prst="rect">
            <a:avLst/>
          </a:prstGeom>
          <a:solidFill>
            <a:srgbClr val="FFFFFF"/>
          </a:solidFill>
        </p:spPr>
        <p:txBody>
          <a:bodyPr wrap="none" rtlCol="0">
            <a:spAutoFit/>
          </a:bodyPr>
          <a:lstStyle/>
          <a:p>
            <a:pPr algn="ctr"/>
            <a:r>
              <a:rPr lang="en-US" b="1" dirty="0" smtClean="0"/>
              <a:t>150 </a:t>
            </a:r>
            <a:r>
              <a:rPr lang="en-US" b="1" dirty="0" err="1" smtClean="0"/>
              <a:t>fs</a:t>
            </a:r>
            <a:r>
              <a:rPr lang="en-US" b="1" dirty="0" smtClean="0"/>
              <a:t> =</a:t>
            </a:r>
            <a:r>
              <a:rPr lang="en-US" b="1" dirty="0"/>
              <a:t> </a:t>
            </a:r>
            <a:r>
              <a:rPr lang="en-US" b="1" dirty="0" smtClean="0"/>
              <a:t>1 plasma oscillation</a:t>
            </a:r>
          </a:p>
          <a:p>
            <a:pPr algn="ctr"/>
            <a:r>
              <a:rPr lang="en-US" b="1" dirty="0" smtClean="0"/>
              <a:t> period at n</a:t>
            </a:r>
            <a:r>
              <a:rPr lang="en-US" b="1" baseline="-25000" dirty="0" smtClean="0"/>
              <a:t>e</a:t>
            </a:r>
            <a:r>
              <a:rPr lang="en-US" b="1" dirty="0" smtClean="0"/>
              <a:t> = 3•10</a:t>
            </a:r>
            <a:r>
              <a:rPr lang="en-US" b="1" baseline="30000" dirty="0" smtClean="0"/>
              <a:t>17</a:t>
            </a:r>
            <a:r>
              <a:rPr lang="en-US" b="1" dirty="0" smtClean="0"/>
              <a:t> cm</a:t>
            </a:r>
            <a:r>
              <a:rPr lang="en-US" b="1" baseline="30000" dirty="0" smtClean="0"/>
              <a:t>-3 </a:t>
            </a:r>
            <a:endParaRPr lang="en-US" b="1" baseline="30000" dirty="0"/>
          </a:p>
        </p:txBody>
      </p:sp>
      <p:grpSp>
        <p:nvGrpSpPr>
          <p:cNvPr id="9" name="Group 8"/>
          <p:cNvGrpSpPr/>
          <p:nvPr/>
        </p:nvGrpSpPr>
        <p:grpSpPr>
          <a:xfrm>
            <a:off x="6956613" y="876997"/>
            <a:ext cx="2262158" cy="3671214"/>
            <a:chOff x="6956613" y="876997"/>
            <a:chExt cx="2262158" cy="3671214"/>
          </a:xfrm>
        </p:grpSpPr>
        <p:sp>
          <p:nvSpPr>
            <p:cNvPr id="5" name="TextBox 4"/>
            <p:cNvSpPr txBox="1"/>
            <p:nvPr/>
          </p:nvSpPr>
          <p:spPr>
            <a:xfrm>
              <a:off x="6956613" y="876997"/>
              <a:ext cx="2262158" cy="923330"/>
            </a:xfrm>
            <a:prstGeom prst="rect">
              <a:avLst/>
            </a:prstGeom>
            <a:solidFill>
              <a:schemeClr val="bg1"/>
            </a:solidFill>
          </p:spPr>
          <p:txBody>
            <a:bodyPr wrap="none" rtlCol="0">
              <a:spAutoFit/>
            </a:bodyPr>
            <a:lstStyle/>
            <a:p>
              <a:r>
                <a:rPr lang="en-US" b="1" dirty="0" smtClean="0"/>
                <a:t>150 J = muzzle energy</a:t>
              </a:r>
            </a:p>
            <a:p>
              <a:r>
                <a:rPr lang="en-US" b="1" dirty="0"/>
                <a:t> </a:t>
              </a:r>
              <a:r>
                <a:rPr lang="en-US" b="1" dirty="0" smtClean="0"/>
                <a:t>  of .22LR caliber</a:t>
              </a:r>
            </a:p>
            <a:p>
              <a:r>
                <a:rPr lang="en-US" b="1" dirty="0"/>
                <a:t> </a:t>
              </a:r>
              <a:r>
                <a:rPr lang="en-US" b="1" dirty="0" smtClean="0"/>
                <a:t>  pistol bullet</a:t>
              </a:r>
              <a:endParaRPr lang="en-US" b="1" dirty="0"/>
            </a:p>
          </p:txBody>
        </p:sp>
        <p:pic>
          <p:nvPicPr>
            <p:cNvPr id="6" name="Picture 5" descr="22LR pistol.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3899" y="1778000"/>
              <a:ext cx="1797937" cy="1344846"/>
            </a:xfrm>
            <a:prstGeom prst="rect">
              <a:avLst/>
            </a:prstGeom>
          </p:spPr>
        </p:pic>
        <p:pic>
          <p:nvPicPr>
            <p:cNvPr id="7" name="Picture 6" descr="22LR bullets.jpg"/>
            <p:cNvPicPr>
              <a:picLocks noChangeAspect="1"/>
            </p:cNvPicPr>
            <p:nvPr/>
          </p:nvPicPr>
          <p:blipFill rotWithShape="1">
            <a:blip r:embed="rId7">
              <a:extLst>
                <a:ext uri="{28A0092B-C50C-407E-A947-70E740481C1C}">
                  <a14:useLocalDpi xmlns:a14="http://schemas.microsoft.com/office/drawing/2010/main" val="0"/>
                </a:ext>
              </a:extLst>
            </a:blip>
            <a:srcRect l="28998" t="10928" r="1999" b="3001"/>
            <a:stretch/>
          </p:blipFill>
          <p:spPr>
            <a:xfrm>
              <a:off x="7073899" y="3107257"/>
              <a:ext cx="1797937" cy="1440954"/>
            </a:xfrm>
            <a:prstGeom prst="rect">
              <a:avLst/>
            </a:prstGeom>
          </p:spPr>
        </p:pic>
      </p:grpSp>
      <p:grpSp>
        <p:nvGrpSpPr>
          <p:cNvPr id="11" name="Group 10"/>
          <p:cNvGrpSpPr/>
          <p:nvPr/>
        </p:nvGrpSpPr>
        <p:grpSpPr>
          <a:xfrm>
            <a:off x="4483152" y="998814"/>
            <a:ext cx="1926613" cy="763496"/>
            <a:chOff x="4483152" y="998814"/>
            <a:chExt cx="1926613" cy="763496"/>
          </a:xfrm>
        </p:grpSpPr>
        <p:sp>
          <p:nvSpPr>
            <p:cNvPr id="30" name="TextBox 5"/>
            <p:cNvSpPr txBox="1">
              <a:spLocks noChangeArrowheads="1"/>
            </p:cNvSpPr>
            <p:nvPr/>
          </p:nvSpPr>
          <p:spPr bwMode="auto">
            <a:xfrm>
              <a:off x="4483152" y="998814"/>
              <a:ext cx="1926613"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b="1" dirty="0" smtClean="0"/>
                <a:t>Final mixed glass </a:t>
              </a:r>
              <a:r>
                <a:rPr lang="en-US" sz="1400" b="1" dirty="0"/>
                <a:t>a</a:t>
              </a:r>
              <a:r>
                <a:rPr lang="en-US" sz="1400" b="1" dirty="0" smtClean="0"/>
                <a:t>mplifier from NOVA</a:t>
              </a:r>
              <a:endParaRPr lang="en-US" sz="1400" b="1" dirty="0"/>
            </a:p>
          </p:txBody>
        </p:sp>
        <p:cxnSp>
          <p:nvCxnSpPr>
            <p:cNvPr id="31" name="Straight Arrow Connector 30"/>
            <p:cNvCxnSpPr/>
            <p:nvPr/>
          </p:nvCxnSpPr>
          <p:spPr>
            <a:xfrm>
              <a:off x="5124823" y="1525272"/>
              <a:ext cx="0" cy="23703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502931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Rectangle 171"/>
          <p:cNvSpPr/>
          <p:nvPr/>
        </p:nvSpPr>
        <p:spPr>
          <a:xfrm>
            <a:off x="533403" y="3572828"/>
            <a:ext cx="1068957" cy="1440180"/>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649860" y="3505200"/>
            <a:ext cx="874143" cy="523220"/>
          </a:xfrm>
          <a:prstGeom prst="rect">
            <a:avLst/>
          </a:prstGeom>
          <a:noFill/>
        </p:spPr>
        <p:txBody>
          <a:bodyPr wrap="square" rtlCol="0">
            <a:spAutoFit/>
          </a:bodyPr>
          <a:lstStyle/>
          <a:p>
            <a:pPr algn="ctr"/>
            <a:r>
              <a:rPr lang="en-US" sz="1400" b="1" dirty="0" smtClean="0">
                <a:solidFill>
                  <a:srgbClr val="FF0000"/>
                </a:solidFill>
              </a:rPr>
              <a:t>≤ 120 J 150fs</a:t>
            </a:r>
            <a:endParaRPr lang="en-US" sz="1400" b="1" dirty="0">
              <a:solidFill>
                <a:srgbClr val="FF0000"/>
              </a:solidFill>
            </a:endParaRPr>
          </a:p>
        </p:txBody>
      </p:sp>
      <p:grpSp>
        <p:nvGrpSpPr>
          <p:cNvPr id="125" name="Group 124"/>
          <p:cNvGrpSpPr/>
          <p:nvPr/>
        </p:nvGrpSpPr>
        <p:grpSpPr>
          <a:xfrm>
            <a:off x="643143" y="4018888"/>
            <a:ext cx="479158" cy="552831"/>
            <a:chOff x="2640330" y="1807108"/>
            <a:chExt cx="3188970" cy="3679292"/>
          </a:xfrm>
        </p:grpSpPr>
        <p:sp>
          <p:nvSpPr>
            <p:cNvPr id="127" name="Freeform 126"/>
            <p:cNvSpPr/>
            <p:nvPr/>
          </p:nvSpPr>
          <p:spPr>
            <a:xfrm>
              <a:off x="2640330" y="1807108"/>
              <a:ext cx="3188970" cy="1804772"/>
            </a:xfrm>
            <a:custGeom>
              <a:avLst/>
              <a:gdLst>
                <a:gd name="connsiteX0" fmla="*/ 0 w 3188970"/>
                <a:gd name="connsiteY0" fmla="*/ 1793342 h 1804772"/>
                <a:gd name="connsiteX1" fmla="*/ 560070 w 3188970"/>
                <a:gd name="connsiteY1" fmla="*/ 1781912 h 1804772"/>
                <a:gd name="connsiteX2" fmla="*/ 880110 w 3188970"/>
                <a:gd name="connsiteY2" fmla="*/ 1759052 h 1804772"/>
                <a:gd name="connsiteX3" fmla="*/ 1074420 w 3188970"/>
                <a:gd name="connsiteY3" fmla="*/ 1599032 h 1804772"/>
                <a:gd name="connsiteX4" fmla="*/ 1303020 w 3188970"/>
                <a:gd name="connsiteY4" fmla="*/ 958952 h 1804772"/>
                <a:gd name="connsiteX5" fmla="*/ 1565910 w 3188970"/>
                <a:gd name="connsiteY5" fmla="*/ 158852 h 1804772"/>
                <a:gd name="connsiteX6" fmla="*/ 1874520 w 3188970"/>
                <a:gd name="connsiteY6" fmla="*/ 55982 h 1804772"/>
                <a:gd name="connsiteX7" fmla="*/ 2183130 w 3188970"/>
                <a:gd name="connsiteY7" fmla="*/ 821792 h 1804772"/>
                <a:gd name="connsiteX8" fmla="*/ 2388870 w 3188970"/>
                <a:gd name="connsiteY8" fmla="*/ 1496162 h 1804772"/>
                <a:gd name="connsiteX9" fmla="*/ 2514600 w 3188970"/>
                <a:gd name="connsiteY9" fmla="*/ 1690472 h 1804772"/>
                <a:gd name="connsiteX10" fmla="*/ 2846070 w 3188970"/>
                <a:gd name="connsiteY10" fmla="*/ 1759052 h 1804772"/>
                <a:gd name="connsiteX11" fmla="*/ 3188970 w 3188970"/>
                <a:gd name="connsiteY11" fmla="*/ 1804772 h 18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8970" h="1804772">
                  <a:moveTo>
                    <a:pt x="0" y="1793342"/>
                  </a:moveTo>
                  <a:lnTo>
                    <a:pt x="560070" y="1781912"/>
                  </a:lnTo>
                  <a:cubicBezTo>
                    <a:pt x="706755" y="1776197"/>
                    <a:pt x="794385" y="1789532"/>
                    <a:pt x="880110" y="1759052"/>
                  </a:cubicBezTo>
                  <a:cubicBezTo>
                    <a:pt x="965835" y="1728572"/>
                    <a:pt x="1003935" y="1732382"/>
                    <a:pt x="1074420" y="1599032"/>
                  </a:cubicBezTo>
                  <a:cubicBezTo>
                    <a:pt x="1144905" y="1465682"/>
                    <a:pt x="1221105" y="1198982"/>
                    <a:pt x="1303020" y="958952"/>
                  </a:cubicBezTo>
                  <a:cubicBezTo>
                    <a:pt x="1384935" y="718922"/>
                    <a:pt x="1470660" y="309347"/>
                    <a:pt x="1565910" y="158852"/>
                  </a:cubicBezTo>
                  <a:cubicBezTo>
                    <a:pt x="1661160" y="8357"/>
                    <a:pt x="1771650" y="-54508"/>
                    <a:pt x="1874520" y="55982"/>
                  </a:cubicBezTo>
                  <a:cubicBezTo>
                    <a:pt x="1977390" y="166472"/>
                    <a:pt x="2097405" y="581762"/>
                    <a:pt x="2183130" y="821792"/>
                  </a:cubicBezTo>
                  <a:cubicBezTo>
                    <a:pt x="2268855" y="1061822"/>
                    <a:pt x="2333625" y="1351382"/>
                    <a:pt x="2388870" y="1496162"/>
                  </a:cubicBezTo>
                  <a:cubicBezTo>
                    <a:pt x="2444115" y="1640942"/>
                    <a:pt x="2438400" y="1646657"/>
                    <a:pt x="2514600" y="1690472"/>
                  </a:cubicBezTo>
                  <a:cubicBezTo>
                    <a:pt x="2590800" y="1734287"/>
                    <a:pt x="2733675" y="1740002"/>
                    <a:pt x="2846070" y="1759052"/>
                  </a:cubicBezTo>
                  <a:cubicBezTo>
                    <a:pt x="2958465" y="1778102"/>
                    <a:pt x="3169920" y="1781912"/>
                    <a:pt x="3188970" y="1804772"/>
                  </a:cubicBezTo>
                </a:path>
              </a:pathLst>
            </a:cu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1" name="Freeform 130"/>
            <p:cNvSpPr/>
            <p:nvPr/>
          </p:nvSpPr>
          <p:spPr>
            <a:xfrm rot="10800000" flipH="1">
              <a:off x="2667000" y="3681628"/>
              <a:ext cx="3162299" cy="1804772"/>
            </a:xfrm>
            <a:custGeom>
              <a:avLst/>
              <a:gdLst>
                <a:gd name="connsiteX0" fmla="*/ 0 w 3188970"/>
                <a:gd name="connsiteY0" fmla="*/ 1793342 h 1804772"/>
                <a:gd name="connsiteX1" fmla="*/ 560070 w 3188970"/>
                <a:gd name="connsiteY1" fmla="*/ 1781912 h 1804772"/>
                <a:gd name="connsiteX2" fmla="*/ 880110 w 3188970"/>
                <a:gd name="connsiteY2" fmla="*/ 1759052 h 1804772"/>
                <a:gd name="connsiteX3" fmla="*/ 1074420 w 3188970"/>
                <a:gd name="connsiteY3" fmla="*/ 1599032 h 1804772"/>
                <a:gd name="connsiteX4" fmla="*/ 1303020 w 3188970"/>
                <a:gd name="connsiteY4" fmla="*/ 958952 h 1804772"/>
                <a:gd name="connsiteX5" fmla="*/ 1565910 w 3188970"/>
                <a:gd name="connsiteY5" fmla="*/ 158852 h 1804772"/>
                <a:gd name="connsiteX6" fmla="*/ 1874520 w 3188970"/>
                <a:gd name="connsiteY6" fmla="*/ 55982 h 1804772"/>
                <a:gd name="connsiteX7" fmla="*/ 2183130 w 3188970"/>
                <a:gd name="connsiteY7" fmla="*/ 821792 h 1804772"/>
                <a:gd name="connsiteX8" fmla="*/ 2388870 w 3188970"/>
                <a:gd name="connsiteY8" fmla="*/ 1496162 h 1804772"/>
                <a:gd name="connsiteX9" fmla="*/ 2514600 w 3188970"/>
                <a:gd name="connsiteY9" fmla="*/ 1690472 h 1804772"/>
                <a:gd name="connsiteX10" fmla="*/ 2846070 w 3188970"/>
                <a:gd name="connsiteY10" fmla="*/ 1759052 h 1804772"/>
                <a:gd name="connsiteX11" fmla="*/ 3188970 w 3188970"/>
                <a:gd name="connsiteY11" fmla="*/ 1804772 h 18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8970" h="1804772">
                  <a:moveTo>
                    <a:pt x="0" y="1793342"/>
                  </a:moveTo>
                  <a:lnTo>
                    <a:pt x="560070" y="1781912"/>
                  </a:lnTo>
                  <a:cubicBezTo>
                    <a:pt x="706755" y="1776197"/>
                    <a:pt x="794385" y="1789532"/>
                    <a:pt x="880110" y="1759052"/>
                  </a:cubicBezTo>
                  <a:cubicBezTo>
                    <a:pt x="965835" y="1728572"/>
                    <a:pt x="1003935" y="1732382"/>
                    <a:pt x="1074420" y="1599032"/>
                  </a:cubicBezTo>
                  <a:cubicBezTo>
                    <a:pt x="1144905" y="1465682"/>
                    <a:pt x="1221105" y="1198982"/>
                    <a:pt x="1303020" y="958952"/>
                  </a:cubicBezTo>
                  <a:cubicBezTo>
                    <a:pt x="1384935" y="718922"/>
                    <a:pt x="1470660" y="309347"/>
                    <a:pt x="1565910" y="158852"/>
                  </a:cubicBezTo>
                  <a:cubicBezTo>
                    <a:pt x="1661160" y="8357"/>
                    <a:pt x="1771650" y="-54508"/>
                    <a:pt x="1874520" y="55982"/>
                  </a:cubicBezTo>
                  <a:cubicBezTo>
                    <a:pt x="1977390" y="166472"/>
                    <a:pt x="2097405" y="581762"/>
                    <a:pt x="2183130" y="821792"/>
                  </a:cubicBezTo>
                  <a:cubicBezTo>
                    <a:pt x="2268855" y="1061822"/>
                    <a:pt x="2333625" y="1351382"/>
                    <a:pt x="2388870" y="1496162"/>
                  </a:cubicBezTo>
                  <a:cubicBezTo>
                    <a:pt x="2444115" y="1640942"/>
                    <a:pt x="2438400" y="1646657"/>
                    <a:pt x="2514600" y="1690472"/>
                  </a:cubicBezTo>
                  <a:cubicBezTo>
                    <a:pt x="2590800" y="1734287"/>
                    <a:pt x="2733675" y="1740002"/>
                    <a:pt x="2846070" y="1759052"/>
                  </a:cubicBezTo>
                  <a:cubicBezTo>
                    <a:pt x="2958465" y="1778102"/>
                    <a:pt x="3169920" y="1781912"/>
                    <a:pt x="3188970" y="1804772"/>
                  </a:cubicBezTo>
                </a:path>
              </a:pathLst>
            </a:cu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3" name="Freeform 132"/>
            <p:cNvSpPr/>
            <p:nvPr/>
          </p:nvSpPr>
          <p:spPr>
            <a:xfrm>
              <a:off x="2731770" y="1851527"/>
              <a:ext cx="3063240" cy="3589216"/>
            </a:xfrm>
            <a:custGeom>
              <a:avLst/>
              <a:gdLst>
                <a:gd name="connsiteX0" fmla="*/ 0 w 3063240"/>
                <a:gd name="connsiteY0" fmla="*/ 1840363 h 3589216"/>
                <a:gd name="connsiteX1" fmla="*/ 45720 w 3063240"/>
                <a:gd name="connsiteY1" fmla="*/ 1748923 h 3589216"/>
                <a:gd name="connsiteX2" fmla="*/ 102870 w 3063240"/>
                <a:gd name="connsiteY2" fmla="*/ 1863223 h 3589216"/>
                <a:gd name="connsiteX3" fmla="*/ 205740 w 3063240"/>
                <a:gd name="connsiteY3" fmla="*/ 1748923 h 3589216"/>
                <a:gd name="connsiteX4" fmla="*/ 274320 w 3063240"/>
                <a:gd name="connsiteY4" fmla="*/ 1851793 h 3589216"/>
                <a:gd name="connsiteX5" fmla="*/ 354330 w 3063240"/>
                <a:gd name="connsiteY5" fmla="*/ 1760353 h 3589216"/>
                <a:gd name="connsiteX6" fmla="*/ 411480 w 3063240"/>
                <a:gd name="connsiteY6" fmla="*/ 1851793 h 3589216"/>
                <a:gd name="connsiteX7" fmla="*/ 537210 w 3063240"/>
                <a:gd name="connsiteY7" fmla="*/ 1760353 h 3589216"/>
                <a:gd name="connsiteX8" fmla="*/ 617220 w 3063240"/>
                <a:gd name="connsiteY8" fmla="*/ 1840363 h 3589216"/>
                <a:gd name="connsiteX9" fmla="*/ 697230 w 3063240"/>
                <a:gd name="connsiteY9" fmla="*/ 1748923 h 3589216"/>
                <a:gd name="connsiteX10" fmla="*/ 811530 w 3063240"/>
                <a:gd name="connsiteY10" fmla="*/ 1897513 h 3589216"/>
                <a:gd name="connsiteX11" fmla="*/ 925830 w 3063240"/>
                <a:gd name="connsiteY11" fmla="*/ 1657483 h 3589216"/>
                <a:gd name="connsiteX12" fmla="*/ 1028700 w 3063240"/>
                <a:gd name="connsiteY12" fmla="*/ 2114683 h 3589216"/>
                <a:gd name="connsiteX13" fmla="*/ 1154430 w 3063240"/>
                <a:gd name="connsiteY13" fmla="*/ 1108843 h 3589216"/>
                <a:gd name="connsiteX14" fmla="*/ 1245870 w 3063240"/>
                <a:gd name="connsiteY14" fmla="*/ 2651893 h 3589216"/>
                <a:gd name="connsiteX15" fmla="*/ 1348740 w 3063240"/>
                <a:gd name="connsiteY15" fmla="*/ 491623 h 3589216"/>
                <a:gd name="connsiteX16" fmla="*/ 1485900 w 3063240"/>
                <a:gd name="connsiteY16" fmla="*/ 3383413 h 3589216"/>
                <a:gd name="connsiteX17" fmla="*/ 1508760 w 3063240"/>
                <a:gd name="connsiteY17" fmla="*/ 103003 h 3589216"/>
                <a:gd name="connsiteX18" fmla="*/ 1657350 w 3063240"/>
                <a:gd name="connsiteY18" fmla="*/ 3589153 h 3589216"/>
                <a:gd name="connsiteX19" fmla="*/ 1668780 w 3063240"/>
                <a:gd name="connsiteY19" fmla="*/ 133 h 3589216"/>
                <a:gd name="connsiteX20" fmla="*/ 1863090 w 3063240"/>
                <a:gd name="connsiteY20" fmla="*/ 3440563 h 3589216"/>
                <a:gd name="connsiteX21" fmla="*/ 1885950 w 3063240"/>
                <a:gd name="connsiteY21" fmla="*/ 240163 h 3589216"/>
                <a:gd name="connsiteX22" fmla="*/ 2045970 w 3063240"/>
                <a:gd name="connsiteY22" fmla="*/ 3006223 h 3589216"/>
                <a:gd name="connsiteX23" fmla="*/ 2103120 w 3063240"/>
                <a:gd name="connsiteY23" fmla="*/ 834523 h 3589216"/>
                <a:gd name="connsiteX24" fmla="*/ 2194560 w 3063240"/>
                <a:gd name="connsiteY24" fmla="*/ 2480443 h 3589216"/>
                <a:gd name="connsiteX25" fmla="*/ 2240280 w 3063240"/>
                <a:gd name="connsiteY25" fmla="*/ 1337443 h 3589216"/>
                <a:gd name="connsiteX26" fmla="*/ 2331720 w 3063240"/>
                <a:gd name="connsiteY26" fmla="*/ 2068963 h 3589216"/>
                <a:gd name="connsiteX27" fmla="*/ 2400300 w 3063240"/>
                <a:gd name="connsiteY27" fmla="*/ 1646053 h 3589216"/>
                <a:gd name="connsiteX28" fmla="*/ 2457450 w 3063240"/>
                <a:gd name="connsiteY28" fmla="*/ 1931803 h 3589216"/>
                <a:gd name="connsiteX29" fmla="*/ 2537460 w 3063240"/>
                <a:gd name="connsiteY29" fmla="*/ 1680343 h 3589216"/>
                <a:gd name="connsiteX30" fmla="*/ 2628900 w 3063240"/>
                <a:gd name="connsiteY30" fmla="*/ 1908943 h 3589216"/>
                <a:gd name="connsiteX31" fmla="*/ 2674620 w 3063240"/>
                <a:gd name="connsiteY31" fmla="*/ 1714633 h 3589216"/>
                <a:gd name="connsiteX32" fmla="*/ 2743200 w 3063240"/>
                <a:gd name="connsiteY32" fmla="*/ 1874653 h 3589216"/>
                <a:gd name="connsiteX33" fmla="*/ 2811780 w 3063240"/>
                <a:gd name="connsiteY33" fmla="*/ 1737493 h 3589216"/>
                <a:gd name="connsiteX34" fmla="*/ 2880360 w 3063240"/>
                <a:gd name="connsiteY34" fmla="*/ 1874653 h 3589216"/>
                <a:gd name="connsiteX35" fmla="*/ 2960370 w 3063240"/>
                <a:gd name="connsiteY35" fmla="*/ 1737493 h 3589216"/>
                <a:gd name="connsiteX36" fmla="*/ 3006090 w 3063240"/>
                <a:gd name="connsiteY36" fmla="*/ 1840363 h 3589216"/>
                <a:gd name="connsiteX37" fmla="*/ 3063240 w 3063240"/>
                <a:gd name="connsiteY37" fmla="*/ 1760353 h 3589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3240" h="3589216">
                  <a:moveTo>
                    <a:pt x="0" y="1840363"/>
                  </a:moveTo>
                  <a:cubicBezTo>
                    <a:pt x="14287" y="1792738"/>
                    <a:pt x="28575" y="1745113"/>
                    <a:pt x="45720" y="1748923"/>
                  </a:cubicBezTo>
                  <a:cubicBezTo>
                    <a:pt x="62865" y="1752733"/>
                    <a:pt x="76200" y="1863223"/>
                    <a:pt x="102870" y="1863223"/>
                  </a:cubicBezTo>
                  <a:cubicBezTo>
                    <a:pt x="129540" y="1863223"/>
                    <a:pt x="177165" y="1750828"/>
                    <a:pt x="205740" y="1748923"/>
                  </a:cubicBezTo>
                  <a:cubicBezTo>
                    <a:pt x="234315" y="1747018"/>
                    <a:pt x="249555" y="1849888"/>
                    <a:pt x="274320" y="1851793"/>
                  </a:cubicBezTo>
                  <a:cubicBezTo>
                    <a:pt x="299085" y="1853698"/>
                    <a:pt x="331470" y="1760353"/>
                    <a:pt x="354330" y="1760353"/>
                  </a:cubicBezTo>
                  <a:cubicBezTo>
                    <a:pt x="377190" y="1760353"/>
                    <a:pt x="381000" y="1851793"/>
                    <a:pt x="411480" y="1851793"/>
                  </a:cubicBezTo>
                  <a:cubicBezTo>
                    <a:pt x="441960" y="1851793"/>
                    <a:pt x="502920" y="1762258"/>
                    <a:pt x="537210" y="1760353"/>
                  </a:cubicBezTo>
                  <a:cubicBezTo>
                    <a:pt x="571500" y="1758448"/>
                    <a:pt x="590550" y="1842268"/>
                    <a:pt x="617220" y="1840363"/>
                  </a:cubicBezTo>
                  <a:cubicBezTo>
                    <a:pt x="643890" y="1838458"/>
                    <a:pt x="664845" y="1739398"/>
                    <a:pt x="697230" y="1748923"/>
                  </a:cubicBezTo>
                  <a:cubicBezTo>
                    <a:pt x="729615" y="1758448"/>
                    <a:pt x="773430" y="1912753"/>
                    <a:pt x="811530" y="1897513"/>
                  </a:cubicBezTo>
                  <a:cubicBezTo>
                    <a:pt x="849630" y="1882273"/>
                    <a:pt x="889635" y="1621288"/>
                    <a:pt x="925830" y="1657483"/>
                  </a:cubicBezTo>
                  <a:cubicBezTo>
                    <a:pt x="962025" y="1693678"/>
                    <a:pt x="990600" y="2206123"/>
                    <a:pt x="1028700" y="2114683"/>
                  </a:cubicBezTo>
                  <a:cubicBezTo>
                    <a:pt x="1066800" y="2023243"/>
                    <a:pt x="1118235" y="1019308"/>
                    <a:pt x="1154430" y="1108843"/>
                  </a:cubicBezTo>
                  <a:cubicBezTo>
                    <a:pt x="1190625" y="1198378"/>
                    <a:pt x="1213485" y="2754763"/>
                    <a:pt x="1245870" y="2651893"/>
                  </a:cubicBezTo>
                  <a:cubicBezTo>
                    <a:pt x="1278255" y="2549023"/>
                    <a:pt x="1308735" y="369703"/>
                    <a:pt x="1348740" y="491623"/>
                  </a:cubicBezTo>
                  <a:cubicBezTo>
                    <a:pt x="1388745" y="613543"/>
                    <a:pt x="1459230" y="3448183"/>
                    <a:pt x="1485900" y="3383413"/>
                  </a:cubicBezTo>
                  <a:cubicBezTo>
                    <a:pt x="1512570" y="3318643"/>
                    <a:pt x="1480185" y="68713"/>
                    <a:pt x="1508760" y="103003"/>
                  </a:cubicBezTo>
                  <a:cubicBezTo>
                    <a:pt x="1537335" y="137293"/>
                    <a:pt x="1630680" y="3606298"/>
                    <a:pt x="1657350" y="3589153"/>
                  </a:cubicBezTo>
                  <a:cubicBezTo>
                    <a:pt x="1684020" y="3572008"/>
                    <a:pt x="1634490" y="24898"/>
                    <a:pt x="1668780" y="133"/>
                  </a:cubicBezTo>
                  <a:cubicBezTo>
                    <a:pt x="1703070" y="-24632"/>
                    <a:pt x="1826895" y="3400558"/>
                    <a:pt x="1863090" y="3440563"/>
                  </a:cubicBezTo>
                  <a:cubicBezTo>
                    <a:pt x="1899285" y="3480568"/>
                    <a:pt x="1855470" y="312553"/>
                    <a:pt x="1885950" y="240163"/>
                  </a:cubicBezTo>
                  <a:cubicBezTo>
                    <a:pt x="1916430" y="167773"/>
                    <a:pt x="2009775" y="2907163"/>
                    <a:pt x="2045970" y="3006223"/>
                  </a:cubicBezTo>
                  <a:cubicBezTo>
                    <a:pt x="2082165" y="3105283"/>
                    <a:pt x="2078355" y="922153"/>
                    <a:pt x="2103120" y="834523"/>
                  </a:cubicBezTo>
                  <a:cubicBezTo>
                    <a:pt x="2127885" y="746893"/>
                    <a:pt x="2171700" y="2396623"/>
                    <a:pt x="2194560" y="2480443"/>
                  </a:cubicBezTo>
                  <a:cubicBezTo>
                    <a:pt x="2217420" y="2564263"/>
                    <a:pt x="2217420" y="1406023"/>
                    <a:pt x="2240280" y="1337443"/>
                  </a:cubicBezTo>
                  <a:cubicBezTo>
                    <a:pt x="2263140" y="1268863"/>
                    <a:pt x="2305050" y="2017528"/>
                    <a:pt x="2331720" y="2068963"/>
                  </a:cubicBezTo>
                  <a:cubicBezTo>
                    <a:pt x="2358390" y="2120398"/>
                    <a:pt x="2379345" y="1668913"/>
                    <a:pt x="2400300" y="1646053"/>
                  </a:cubicBezTo>
                  <a:cubicBezTo>
                    <a:pt x="2421255" y="1623193"/>
                    <a:pt x="2434590" y="1926088"/>
                    <a:pt x="2457450" y="1931803"/>
                  </a:cubicBezTo>
                  <a:cubicBezTo>
                    <a:pt x="2480310" y="1937518"/>
                    <a:pt x="2508885" y="1684153"/>
                    <a:pt x="2537460" y="1680343"/>
                  </a:cubicBezTo>
                  <a:cubicBezTo>
                    <a:pt x="2566035" y="1676533"/>
                    <a:pt x="2606040" y="1903228"/>
                    <a:pt x="2628900" y="1908943"/>
                  </a:cubicBezTo>
                  <a:cubicBezTo>
                    <a:pt x="2651760" y="1914658"/>
                    <a:pt x="2655570" y="1720348"/>
                    <a:pt x="2674620" y="1714633"/>
                  </a:cubicBezTo>
                  <a:cubicBezTo>
                    <a:pt x="2693670" y="1708918"/>
                    <a:pt x="2720340" y="1870843"/>
                    <a:pt x="2743200" y="1874653"/>
                  </a:cubicBezTo>
                  <a:cubicBezTo>
                    <a:pt x="2766060" y="1878463"/>
                    <a:pt x="2788920" y="1737493"/>
                    <a:pt x="2811780" y="1737493"/>
                  </a:cubicBezTo>
                  <a:cubicBezTo>
                    <a:pt x="2834640" y="1737493"/>
                    <a:pt x="2855595" y="1874653"/>
                    <a:pt x="2880360" y="1874653"/>
                  </a:cubicBezTo>
                  <a:cubicBezTo>
                    <a:pt x="2905125" y="1874653"/>
                    <a:pt x="2939415" y="1743208"/>
                    <a:pt x="2960370" y="1737493"/>
                  </a:cubicBezTo>
                  <a:cubicBezTo>
                    <a:pt x="2981325" y="1731778"/>
                    <a:pt x="2988945" y="1836553"/>
                    <a:pt x="3006090" y="1840363"/>
                  </a:cubicBezTo>
                  <a:cubicBezTo>
                    <a:pt x="3023235" y="1844173"/>
                    <a:pt x="3043237" y="1802263"/>
                    <a:pt x="3063240" y="1760353"/>
                  </a:cubicBezTo>
                </a:path>
              </a:pathLst>
            </a:cu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125" name="Group 1124"/>
          <p:cNvGrpSpPr/>
          <p:nvPr/>
        </p:nvGrpSpPr>
        <p:grpSpPr>
          <a:xfrm>
            <a:off x="609603" y="4658678"/>
            <a:ext cx="205740" cy="205740"/>
            <a:chOff x="381000" y="1905000"/>
            <a:chExt cx="228600" cy="228600"/>
          </a:xfrm>
        </p:grpSpPr>
        <p:sp>
          <p:nvSpPr>
            <p:cNvPr id="1123" name="Oval 1122"/>
            <p:cNvSpPr/>
            <p:nvPr/>
          </p:nvSpPr>
          <p:spPr>
            <a:xfrm>
              <a:off x="457200" y="1981200"/>
              <a:ext cx="76200" cy="762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4" name="Oval 1123"/>
            <p:cNvSpPr/>
            <p:nvPr/>
          </p:nvSpPr>
          <p:spPr>
            <a:xfrm>
              <a:off x="381000" y="19050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73" name="Rectangle 172"/>
          <p:cNvSpPr/>
          <p:nvPr/>
        </p:nvSpPr>
        <p:spPr>
          <a:xfrm rot="17760000">
            <a:off x="6559448" y="2898206"/>
            <a:ext cx="1467148" cy="680002"/>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1" name="Rectangle 170"/>
          <p:cNvSpPr/>
          <p:nvPr/>
        </p:nvSpPr>
        <p:spPr>
          <a:xfrm>
            <a:off x="1602361" y="4030028"/>
            <a:ext cx="1645921" cy="480060"/>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2" name="Rectangle 241"/>
          <p:cNvSpPr/>
          <p:nvPr/>
        </p:nvSpPr>
        <p:spPr>
          <a:xfrm>
            <a:off x="3248282" y="3595688"/>
            <a:ext cx="5280662" cy="1440180"/>
          </a:xfrm>
          <a:prstGeom prst="rect">
            <a:avLst/>
          </a:prstGeom>
          <a:solidFill>
            <a:srgbClr val="CC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2241490" y="3961448"/>
            <a:ext cx="390906" cy="4114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2224345" y="3791643"/>
            <a:ext cx="425196" cy="4114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2255206" y="3275648"/>
            <a:ext cx="394335" cy="2743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 name="Straight Connector 29"/>
          <p:cNvCxnSpPr>
            <a:endCxn id="26" idx="6"/>
          </p:cNvCxnSpPr>
          <p:nvPr/>
        </p:nvCxnSpPr>
        <p:spPr>
          <a:xfrm flipV="1">
            <a:off x="2546671" y="3982022"/>
            <a:ext cx="85725" cy="21945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2255206" y="3996569"/>
            <a:ext cx="68580" cy="2049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26" idx="6"/>
          </p:cNvCxnSpPr>
          <p:nvPr/>
        </p:nvCxnSpPr>
        <p:spPr>
          <a:xfrm flipH="1" flipV="1">
            <a:off x="2529526" y="3549968"/>
            <a:ext cx="102870" cy="43205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6" idx="2"/>
          </p:cNvCxnSpPr>
          <p:nvPr/>
        </p:nvCxnSpPr>
        <p:spPr>
          <a:xfrm flipV="1">
            <a:off x="2241490" y="3549968"/>
            <a:ext cx="116586" cy="43205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2209803" y="3276600"/>
            <a:ext cx="518065" cy="276999"/>
          </a:xfrm>
          <a:prstGeom prst="rect">
            <a:avLst/>
          </a:prstGeom>
          <a:noFill/>
        </p:spPr>
        <p:txBody>
          <a:bodyPr wrap="none" rtlCol="0">
            <a:spAutoFit/>
          </a:bodyPr>
          <a:lstStyle/>
          <a:p>
            <a:r>
              <a:rPr lang="en-US" sz="1200" dirty="0" smtClean="0"/>
              <a:t>CCD</a:t>
            </a:r>
            <a:endParaRPr lang="en-US" sz="1200" dirty="0"/>
          </a:p>
        </p:txBody>
      </p:sp>
      <p:sp>
        <p:nvSpPr>
          <p:cNvPr id="150" name="TextBox 149"/>
          <p:cNvSpPr txBox="1"/>
          <p:nvPr/>
        </p:nvSpPr>
        <p:spPr>
          <a:xfrm>
            <a:off x="5648583" y="4715828"/>
            <a:ext cx="1082786" cy="307777"/>
          </a:xfrm>
          <a:prstGeom prst="rect">
            <a:avLst/>
          </a:prstGeom>
          <a:noFill/>
        </p:spPr>
        <p:txBody>
          <a:bodyPr wrap="none" rtlCol="0">
            <a:spAutoFit/>
          </a:bodyPr>
          <a:lstStyle/>
          <a:p>
            <a:r>
              <a:rPr lang="en-US" sz="1400" dirty="0" smtClean="0"/>
              <a:t>Al deflector</a:t>
            </a:r>
            <a:endParaRPr lang="en-US" sz="1400" dirty="0"/>
          </a:p>
        </p:txBody>
      </p:sp>
      <p:sp>
        <p:nvSpPr>
          <p:cNvPr id="162" name="TextBox 161"/>
          <p:cNvSpPr txBox="1"/>
          <p:nvPr/>
        </p:nvSpPr>
        <p:spPr>
          <a:xfrm>
            <a:off x="7337026" y="3625894"/>
            <a:ext cx="854477" cy="276999"/>
          </a:xfrm>
          <a:prstGeom prst="rect">
            <a:avLst/>
          </a:prstGeom>
          <a:noFill/>
        </p:spPr>
        <p:txBody>
          <a:bodyPr wrap="none" rtlCol="0">
            <a:spAutoFit/>
          </a:bodyPr>
          <a:lstStyle/>
          <a:p>
            <a:r>
              <a:rPr lang="en-US" sz="1400" b="1" dirty="0" smtClean="0"/>
              <a:t>IP</a:t>
            </a:r>
            <a:r>
              <a:rPr lang="en-US" sz="1400" b="1" baseline="-25000" dirty="0" smtClean="0"/>
              <a:t>HS</a:t>
            </a:r>
            <a:r>
              <a:rPr lang="en-US" sz="1400" b="1" dirty="0" smtClean="0"/>
              <a:t>     IP</a:t>
            </a:r>
            <a:r>
              <a:rPr lang="en-US" sz="1400" b="1" baseline="-25000" dirty="0" smtClean="0"/>
              <a:t>HR</a:t>
            </a:r>
            <a:endParaRPr lang="en-US" sz="1400" b="1" baseline="-25000" dirty="0"/>
          </a:p>
        </p:txBody>
      </p:sp>
      <p:sp>
        <p:nvSpPr>
          <p:cNvPr id="206" name="TextBox 205"/>
          <p:cNvSpPr txBox="1"/>
          <p:nvPr/>
        </p:nvSpPr>
        <p:spPr>
          <a:xfrm>
            <a:off x="3796922" y="3618548"/>
            <a:ext cx="2674621" cy="276999"/>
          </a:xfrm>
          <a:prstGeom prst="rect">
            <a:avLst/>
          </a:prstGeom>
          <a:noFill/>
        </p:spPr>
        <p:txBody>
          <a:bodyPr wrap="square" rtlCol="0">
            <a:spAutoFit/>
          </a:bodyPr>
          <a:lstStyle/>
          <a:p>
            <a:pPr algn="ctr"/>
            <a:r>
              <a:rPr lang="en-US" sz="1400" b="1" dirty="0" smtClean="0"/>
              <a:t>Tungsten wire</a:t>
            </a:r>
            <a:r>
              <a:rPr lang="en-US" sz="1400" b="1" dirty="0"/>
              <a:t> </a:t>
            </a:r>
            <a:r>
              <a:rPr lang="en-US" sz="1400" b="1" dirty="0" smtClean="0"/>
              <a:t>fiducial arrays</a:t>
            </a:r>
            <a:endParaRPr lang="en-US" sz="1400" b="1" dirty="0"/>
          </a:p>
        </p:txBody>
      </p:sp>
      <p:sp>
        <p:nvSpPr>
          <p:cNvPr id="20" name="TextBox 19"/>
          <p:cNvSpPr txBox="1"/>
          <p:nvPr/>
        </p:nvSpPr>
        <p:spPr>
          <a:xfrm>
            <a:off x="2562481" y="3563641"/>
            <a:ext cx="790321" cy="461665"/>
          </a:xfrm>
          <a:prstGeom prst="rect">
            <a:avLst/>
          </a:prstGeom>
          <a:noFill/>
        </p:spPr>
        <p:txBody>
          <a:bodyPr wrap="square" rtlCol="0">
            <a:spAutoFit/>
          </a:bodyPr>
          <a:lstStyle/>
          <a:p>
            <a:pPr algn="ctr"/>
            <a:r>
              <a:rPr lang="en-US" sz="1200" dirty="0"/>
              <a:t>o</a:t>
            </a:r>
            <a:r>
              <a:rPr lang="en-US" sz="1200" dirty="0" smtClean="0"/>
              <a:t>ptical filters</a:t>
            </a:r>
            <a:endParaRPr lang="en-US" sz="1200" dirty="0"/>
          </a:p>
        </p:txBody>
      </p:sp>
      <p:sp>
        <p:nvSpPr>
          <p:cNvPr id="31" name="Rectangle 30"/>
          <p:cNvSpPr/>
          <p:nvPr/>
        </p:nvSpPr>
        <p:spPr>
          <a:xfrm>
            <a:off x="2232938" y="4207835"/>
            <a:ext cx="408851" cy="19533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1492597" y="3959423"/>
            <a:ext cx="793406" cy="307777"/>
          </a:xfrm>
          <a:prstGeom prst="rect">
            <a:avLst/>
          </a:prstGeom>
          <a:noFill/>
        </p:spPr>
        <p:txBody>
          <a:bodyPr wrap="none" rtlCol="0">
            <a:spAutoFit/>
          </a:bodyPr>
          <a:lstStyle/>
          <a:p>
            <a:r>
              <a:rPr lang="en-US" sz="1400" dirty="0"/>
              <a:t>g</a:t>
            </a:r>
            <a:r>
              <a:rPr lang="en-US" sz="1400" dirty="0" smtClean="0"/>
              <a:t>as cell</a:t>
            </a:r>
            <a:endParaRPr lang="en-US" sz="1400" dirty="0"/>
          </a:p>
        </p:txBody>
      </p:sp>
      <p:sp>
        <p:nvSpPr>
          <p:cNvPr id="52" name="Rectangle 51"/>
          <p:cNvSpPr/>
          <p:nvPr/>
        </p:nvSpPr>
        <p:spPr>
          <a:xfrm>
            <a:off x="2397510" y="4346528"/>
            <a:ext cx="78867" cy="6069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220916" y="4201478"/>
            <a:ext cx="428625" cy="2057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0" name="Group 99"/>
          <p:cNvGrpSpPr/>
          <p:nvPr/>
        </p:nvGrpSpPr>
        <p:grpSpPr>
          <a:xfrm>
            <a:off x="1181606" y="4132925"/>
            <a:ext cx="5752861" cy="310244"/>
            <a:chOff x="1334003" y="4141392"/>
            <a:chExt cx="5752861" cy="310244"/>
          </a:xfrm>
        </p:grpSpPr>
        <p:sp>
          <p:nvSpPr>
            <p:cNvPr id="76" name="Freeform 75"/>
            <p:cNvSpPr/>
            <p:nvPr/>
          </p:nvSpPr>
          <p:spPr>
            <a:xfrm>
              <a:off x="6709674" y="4141392"/>
              <a:ext cx="377190" cy="225467"/>
            </a:xfrm>
            <a:custGeom>
              <a:avLst/>
              <a:gdLst>
                <a:gd name="connsiteX0" fmla="*/ 0 w 419100"/>
                <a:gd name="connsiteY0" fmla="*/ 279400 h 279400"/>
                <a:gd name="connsiteX1" fmla="*/ 0 w 419100"/>
                <a:gd name="connsiteY1" fmla="*/ 19050 h 279400"/>
                <a:gd name="connsiteX2" fmla="*/ 419100 w 419100"/>
                <a:gd name="connsiteY2" fmla="*/ 0 h 279400"/>
                <a:gd name="connsiteX3" fmla="*/ 0 w 419100"/>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419100" h="279400">
                  <a:moveTo>
                    <a:pt x="0" y="279400"/>
                  </a:moveTo>
                  <a:lnTo>
                    <a:pt x="0" y="19050"/>
                  </a:lnTo>
                  <a:lnTo>
                    <a:pt x="419100" y="0"/>
                  </a:lnTo>
                  <a:lnTo>
                    <a:pt x="0" y="279400"/>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6" name="Group 95"/>
            <p:cNvGrpSpPr/>
            <p:nvPr/>
          </p:nvGrpSpPr>
          <p:grpSpPr>
            <a:xfrm>
              <a:off x="1334003" y="4157058"/>
              <a:ext cx="5358517" cy="294578"/>
              <a:chOff x="1334003" y="4157058"/>
              <a:chExt cx="5358517" cy="294578"/>
            </a:xfrm>
          </p:grpSpPr>
          <p:sp>
            <p:nvSpPr>
              <p:cNvPr id="62" name="Isosceles Triangle 61"/>
              <p:cNvSpPr/>
              <p:nvPr/>
            </p:nvSpPr>
            <p:spPr>
              <a:xfrm rot="16200000">
                <a:off x="4519198" y="2278313"/>
                <a:ext cx="294578" cy="405206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92"/>
              <p:cNvGrpSpPr/>
              <p:nvPr/>
            </p:nvGrpSpPr>
            <p:grpSpPr>
              <a:xfrm>
                <a:off x="1334003" y="4227717"/>
                <a:ext cx="1480794" cy="142892"/>
                <a:chOff x="1334003" y="4227717"/>
                <a:chExt cx="1480794" cy="142892"/>
              </a:xfrm>
            </p:grpSpPr>
            <p:sp>
              <p:nvSpPr>
                <p:cNvPr id="11" name="Isosceles Triangle 10"/>
                <p:cNvSpPr/>
                <p:nvPr/>
              </p:nvSpPr>
              <p:spPr>
                <a:xfrm rot="5400000">
                  <a:off x="1832987" y="3809709"/>
                  <a:ext cx="141106" cy="980694"/>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334003" y="4227717"/>
                  <a:ext cx="109726" cy="14110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p:cNvSpPr/>
                <p:nvPr/>
              </p:nvSpPr>
              <p:spPr>
                <a:xfrm flipV="1">
                  <a:off x="2361383" y="4289570"/>
                  <a:ext cx="453414" cy="28104"/>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4" name="Straight Arrow Connector 243"/>
                <p:cNvCxnSpPr/>
                <p:nvPr/>
              </p:nvCxnSpPr>
              <p:spPr>
                <a:xfrm>
                  <a:off x="1411858" y="4304348"/>
                  <a:ext cx="274320" cy="0"/>
                </a:xfrm>
                <a:prstGeom prst="straightConnector1">
                  <a:avLst/>
                </a:prstGeom>
                <a:ln w="19050" cmpd="sng">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grpSp>
      </p:grpSp>
      <p:sp>
        <p:nvSpPr>
          <p:cNvPr id="249" name="TextBox 248"/>
          <p:cNvSpPr txBox="1"/>
          <p:nvPr/>
        </p:nvSpPr>
        <p:spPr>
          <a:xfrm>
            <a:off x="3316862" y="4740849"/>
            <a:ext cx="628879" cy="249299"/>
          </a:xfrm>
          <a:prstGeom prst="rect">
            <a:avLst/>
          </a:prstGeom>
          <a:noFill/>
        </p:spPr>
        <p:txBody>
          <a:bodyPr wrap="none" rtlCol="0">
            <a:spAutoFit/>
          </a:bodyPr>
          <a:lstStyle/>
          <a:p>
            <a:r>
              <a:rPr lang="en-US" sz="1200" b="1" dirty="0" smtClean="0">
                <a:solidFill>
                  <a:srgbClr val="008000"/>
                </a:solidFill>
              </a:rPr>
              <a:t>vacuum</a:t>
            </a:r>
            <a:endParaRPr lang="en-US" sz="1200" b="1" dirty="0">
              <a:solidFill>
                <a:srgbClr val="008000"/>
              </a:solidFill>
            </a:endParaRPr>
          </a:p>
        </p:txBody>
      </p:sp>
      <p:sp>
        <p:nvSpPr>
          <p:cNvPr id="1126" name="TextBox 1125"/>
          <p:cNvSpPr txBox="1"/>
          <p:nvPr/>
        </p:nvSpPr>
        <p:spPr>
          <a:xfrm>
            <a:off x="786189" y="4561469"/>
            <a:ext cx="737814" cy="360099"/>
          </a:xfrm>
          <a:prstGeom prst="rect">
            <a:avLst/>
          </a:prstGeom>
          <a:noFill/>
        </p:spPr>
        <p:txBody>
          <a:bodyPr wrap="none" rtlCol="0">
            <a:spAutoFit/>
          </a:bodyPr>
          <a:lstStyle/>
          <a:p>
            <a:r>
              <a:rPr lang="en-US" sz="1000" b="1" dirty="0">
                <a:solidFill>
                  <a:srgbClr val="FF0000"/>
                </a:solidFill>
              </a:rPr>
              <a:t>l</a:t>
            </a:r>
            <a:r>
              <a:rPr lang="en-US" sz="1000" b="1" dirty="0" smtClean="0">
                <a:solidFill>
                  <a:srgbClr val="FF0000"/>
                </a:solidFill>
              </a:rPr>
              <a:t>aser</a:t>
            </a:r>
          </a:p>
          <a:p>
            <a:r>
              <a:rPr lang="en-US" sz="1000" b="1" dirty="0" smtClean="0">
                <a:solidFill>
                  <a:srgbClr val="FF0000"/>
                </a:solidFill>
              </a:rPr>
              <a:t>polarization</a:t>
            </a:r>
            <a:endParaRPr lang="en-US" sz="1000" b="1" dirty="0">
              <a:solidFill>
                <a:srgbClr val="FF0000"/>
              </a:solidFill>
            </a:endParaRPr>
          </a:p>
        </p:txBody>
      </p:sp>
      <p:grpSp>
        <p:nvGrpSpPr>
          <p:cNvPr id="92" name="Group 91"/>
          <p:cNvGrpSpPr/>
          <p:nvPr/>
        </p:nvGrpSpPr>
        <p:grpSpPr>
          <a:xfrm>
            <a:off x="6583006" y="3114131"/>
            <a:ext cx="833058" cy="1277355"/>
            <a:chOff x="6752337" y="3114131"/>
            <a:chExt cx="833058" cy="1277355"/>
          </a:xfrm>
        </p:grpSpPr>
        <p:sp>
          <p:nvSpPr>
            <p:cNvPr id="94" name="Freeform 93"/>
            <p:cNvSpPr/>
            <p:nvPr/>
          </p:nvSpPr>
          <p:spPr>
            <a:xfrm rot="217923">
              <a:off x="6752337" y="3114131"/>
              <a:ext cx="833058" cy="1277355"/>
            </a:xfrm>
            <a:custGeom>
              <a:avLst/>
              <a:gdLst>
                <a:gd name="connsiteX0" fmla="*/ 0 w 925620"/>
                <a:gd name="connsiteY0" fmla="*/ 1419283 h 1419283"/>
                <a:gd name="connsiteX1" fmla="*/ 415126 w 925620"/>
                <a:gd name="connsiteY1" fmla="*/ 1150012 h 1419283"/>
                <a:gd name="connsiteX2" fmla="*/ 925620 w 925620"/>
                <a:gd name="connsiteY2" fmla="*/ 145855 h 1419283"/>
                <a:gd name="connsiteX3" fmla="*/ 572201 w 925620"/>
                <a:gd name="connsiteY3" fmla="*/ 0 h 1419283"/>
                <a:gd name="connsiteX4" fmla="*/ 0 w 925620"/>
                <a:gd name="connsiteY4" fmla="*/ 1419283 h 1419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5620" h="1419283">
                  <a:moveTo>
                    <a:pt x="0" y="1419283"/>
                  </a:moveTo>
                  <a:lnTo>
                    <a:pt x="415126" y="1150012"/>
                  </a:lnTo>
                  <a:lnTo>
                    <a:pt x="925620" y="145855"/>
                  </a:lnTo>
                  <a:lnTo>
                    <a:pt x="572201" y="0"/>
                  </a:lnTo>
                  <a:lnTo>
                    <a:pt x="0" y="1419283"/>
                  </a:lnTo>
                  <a:close/>
                </a:path>
              </a:pathLst>
            </a:cu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7" name="TextBox 1126"/>
            <p:cNvSpPr txBox="1"/>
            <p:nvPr/>
          </p:nvSpPr>
          <p:spPr>
            <a:xfrm rot="17700000">
              <a:off x="7018678" y="3437829"/>
              <a:ext cx="443199" cy="249299"/>
            </a:xfrm>
            <a:prstGeom prst="rect">
              <a:avLst/>
            </a:prstGeom>
            <a:noFill/>
          </p:spPr>
          <p:txBody>
            <a:bodyPr wrap="none" rtlCol="0">
              <a:spAutoFit/>
            </a:bodyPr>
            <a:lstStyle/>
            <a:p>
              <a:r>
                <a:rPr lang="en-US" sz="1200" b="1" dirty="0" smtClean="0">
                  <a:solidFill>
                    <a:schemeClr val="bg1"/>
                  </a:solidFill>
                </a:rPr>
                <a:t>laser</a:t>
              </a:r>
              <a:endParaRPr lang="en-US" sz="1200" b="1" dirty="0">
                <a:solidFill>
                  <a:schemeClr val="bg1"/>
                </a:solidFill>
              </a:endParaRPr>
            </a:p>
          </p:txBody>
        </p:sp>
      </p:grpSp>
      <p:grpSp>
        <p:nvGrpSpPr>
          <p:cNvPr id="99" name="Group 98"/>
          <p:cNvGrpSpPr/>
          <p:nvPr/>
        </p:nvGrpSpPr>
        <p:grpSpPr>
          <a:xfrm>
            <a:off x="3376979" y="4321685"/>
            <a:ext cx="5083385" cy="461568"/>
            <a:chOff x="3529376" y="4321685"/>
            <a:chExt cx="5083385" cy="461568"/>
          </a:xfrm>
        </p:grpSpPr>
        <p:sp>
          <p:nvSpPr>
            <p:cNvPr id="140" name="Freeform 139"/>
            <p:cNvSpPr/>
            <p:nvPr/>
          </p:nvSpPr>
          <p:spPr>
            <a:xfrm>
              <a:off x="3539174" y="4321685"/>
              <a:ext cx="1092995" cy="336970"/>
            </a:xfrm>
            <a:custGeom>
              <a:avLst/>
              <a:gdLst>
                <a:gd name="connsiteX0" fmla="*/ 0 w 1214438"/>
                <a:gd name="connsiteY0" fmla="*/ 9525 h 400050"/>
                <a:gd name="connsiteX1" fmla="*/ 238125 w 1214438"/>
                <a:gd name="connsiteY1" fmla="*/ 23812 h 400050"/>
                <a:gd name="connsiteX2" fmla="*/ 500063 w 1214438"/>
                <a:gd name="connsiteY2" fmla="*/ 66675 h 400050"/>
                <a:gd name="connsiteX3" fmla="*/ 685800 w 1214438"/>
                <a:gd name="connsiteY3" fmla="*/ 138112 h 400050"/>
                <a:gd name="connsiteX4" fmla="*/ 1214438 w 1214438"/>
                <a:gd name="connsiteY4" fmla="*/ 400050 h 400050"/>
                <a:gd name="connsiteX5" fmla="*/ 1214438 w 1214438"/>
                <a:gd name="connsiteY5" fmla="*/ 76200 h 400050"/>
                <a:gd name="connsiteX6" fmla="*/ 671513 w 1214438"/>
                <a:gd name="connsiteY6" fmla="*/ 14287 h 400050"/>
                <a:gd name="connsiteX7" fmla="*/ 280988 w 1214438"/>
                <a:gd name="connsiteY7" fmla="*/ 0 h 400050"/>
                <a:gd name="connsiteX8" fmla="*/ 0 w 1214438"/>
                <a:gd name="connsiteY8" fmla="*/ 95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4438" h="400050">
                  <a:moveTo>
                    <a:pt x="0" y="9525"/>
                  </a:moveTo>
                  <a:lnTo>
                    <a:pt x="238125" y="23812"/>
                  </a:lnTo>
                  <a:lnTo>
                    <a:pt x="500063" y="66675"/>
                  </a:lnTo>
                  <a:lnTo>
                    <a:pt x="685800" y="138112"/>
                  </a:lnTo>
                  <a:lnTo>
                    <a:pt x="1214438" y="400050"/>
                  </a:lnTo>
                  <a:lnTo>
                    <a:pt x="1214438" y="76200"/>
                  </a:lnTo>
                  <a:lnTo>
                    <a:pt x="671513" y="14287"/>
                  </a:lnTo>
                  <a:lnTo>
                    <a:pt x="280988" y="0"/>
                  </a:lnTo>
                  <a:lnTo>
                    <a:pt x="0" y="9525"/>
                  </a:ln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Freeform 140"/>
            <p:cNvSpPr/>
            <p:nvPr/>
          </p:nvSpPr>
          <p:spPr>
            <a:xfrm>
              <a:off x="3529376" y="4328177"/>
              <a:ext cx="5083385" cy="455076"/>
            </a:xfrm>
            <a:custGeom>
              <a:avLst/>
              <a:gdLst>
                <a:gd name="connsiteX0" fmla="*/ 0 w 5510151"/>
                <a:gd name="connsiteY0" fmla="*/ 0 h 433449"/>
                <a:gd name="connsiteX1" fmla="*/ 682831 w 5510151"/>
                <a:gd name="connsiteY1" fmla="*/ 17813 h 433449"/>
                <a:gd name="connsiteX2" fmla="*/ 5498276 w 5510151"/>
                <a:gd name="connsiteY2" fmla="*/ 71252 h 433449"/>
                <a:gd name="connsiteX3" fmla="*/ 5510151 w 5510151"/>
                <a:gd name="connsiteY3" fmla="*/ 433449 h 433449"/>
                <a:gd name="connsiteX4" fmla="*/ 700644 w 5510151"/>
                <a:gd name="connsiteY4" fmla="*/ 65314 h 433449"/>
                <a:gd name="connsiteX5" fmla="*/ 0 w 5510151"/>
                <a:gd name="connsiteY5" fmla="*/ 0 h 43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0151" h="433449">
                  <a:moveTo>
                    <a:pt x="0" y="0"/>
                  </a:moveTo>
                  <a:lnTo>
                    <a:pt x="682831" y="17813"/>
                  </a:lnTo>
                  <a:lnTo>
                    <a:pt x="5498276" y="71252"/>
                  </a:lnTo>
                  <a:lnTo>
                    <a:pt x="5510151" y="433449"/>
                  </a:lnTo>
                  <a:lnTo>
                    <a:pt x="700644" y="65314"/>
                  </a:lnTo>
                  <a:lnTo>
                    <a:pt x="0" y="0"/>
                  </a:lnTo>
                  <a:close/>
                </a:path>
              </a:pathLst>
            </a:cu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TextBox 240"/>
            <p:cNvSpPr txBox="1"/>
            <p:nvPr/>
          </p:nvSpPr>
          <p:spPr>
            <a:xfrm>
              <a:off x="7176417" y="4394095"/>
              <a:ext cx="697204" cy="249299"/>
            </a:xfrm>
            <a:prstGeom prst="rect">
              <a:avLst/>
            </a:prstGeom>
            <a:noFill/>
          </p:spPr>
          <p:txBody>
            <a:bodyPr wrap="none" rtlCol="0">
              <a:spAutoFit/>
            </a:bodyPr>
            <a:lstStyle/>
            <a:p>
              <a:r>
                <a:rPr lang="en-US" sz="1200" b="1" dirty="0" smtClean="0">
                  <a:solidFill>
                    <a:schemeClr val="bg1"/>
                  </a:solidFill>
                </a:rPr>
                <a:t>electrons</a:t>
              </a:r>
              <a:endParaRPr lang="en-US" sz="1200" b="1" dirty="0">
                <a:solidFill>
                  <a:schemeClr val="bg1"/>
                </a:solidFill>
              </a:endParaRPr>
            </a:p>
          </p:txBody>
        </p:sp>
      </p:grpSp>
      <p:sp>
        <p:nvSpPr>
          <p:cNvPr id="70" name="Rectangle 69"/>
          <p:cNvSpPr/>
          <p:nvPr/>
        </p:nvSpPr>
        <p:spPr>
          <a:xfrm>
            <a:off x="3386777" y="3985450"/>
            <a:ext cx="617220" cy="593218"/>
          </a:xfrm>
          <a:prstGeom prst="rect">
            <a:avLst/>
          </a:prstGeom>
          <a:solidFill>
            <a:schemeClr val="bg1">
              <a:lumMod val="65000"/>
              <a:alpha val="53000"/>
            </a:schemeClr>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extBox 147"/>
          <p:cNvSpPr txBox="1"/>
          <p:nvPr/>
        </p:nvSpPr>
        <p:spPr>
          <a:xfrm>
            <a:off x="3340651" y="3944303"/>
            <a:ext cx="697952" cy="276999"/>
          </a:xfrm>
          <a:prstGeom prst="rect">
            <a:avLst/>
          </a:prstGeom>
          <a:noFill/>
        </p:spPr>
        <p:txBody>
          <a:bodyPr wrap="none" rtlCol="0">
            <a:spAutoFit/>
          </a:bodyPr>
          <a:lstStyle/>
          <a:p>
            <a:r>
              <a:rPr lang="en-US" sz="1200" dirty="0" smtClean="0"/>
              <a:t>magnet</a:t>
            </a:r>
            <a:endParaRPr lang="en-US" sz="1200" dirty="0"/>
          </a:p>
        </p:txBody>
      </p:sp>
      <p:grpSp>
        <p:nvGrpSpPr>
          <p:cNvPr id="98" name="Group 97"/>
          <p:cNvGrpSpPr/>
          <p:nvPr/>
        </p:nvGrpSpPr>
        <p:grpSpPr>
          <a:xfrm>
            <a:off x="4192762" y="4400420"/>
            <a:ext cx="41147" cy="109727"/>
            <a:chOff x="4328225" y="4400361"/>
            <a:chExt cx="41147" cy="109727"/>
          </a:xfrm>
        </p:grpSpPr>
        <p:sp>
          <p:nvSpPr>
            <p:cNvPr id="277" name="Oval 276"/>
            <p:cNvSpPr/>
            <p:nvPr/>
          </p:nvSpPr>
          <p:spPr>
            <a:xfrm>
              <a:off x="4328225" y="4468941"/>
              <a:ext cx="41147" cy="411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8" name="Oval 277"/>
            <p:cNvSpPr/>
            <p:nvPr/>
          </p:nvSpPr>
          <p:spPr>
            <a:xfrm>
              <a:off x="4328225" y="4400361"/>
              <a:ext cx="41147" cy="4114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p:cNvGrpSpPr/>
          <p:nvPr/>
        </p:nvGrpSpPr>
        <p:grpSpPr>
          <a:xfrm>
            <a:off x="4208402" y="3892868"/>
            <a:ext cx="1165861" cy="274320"/>
            <a:chOff x="3962400" y="2895600"/>
            <a:chExt cx="1295400" cy="304800"/>
          </a:xfrm>
        </p:grpSpPr>
        <p:cxnSp>
          <p:nvCxnSpPr>
            <p:cNvPr id="262" name="Straight Arrow Connector 261"/>
            <p:cNvCxnSpPr/>
            <p:nvPr/>
          </p:nvCxnSpPr>
          <p:spPr>
            <a:xfrm>
              <a:off x="4874565" y="2895600"/>
              <a:ext cx="383235" cy="304800"/>
            </a:xfrm>
            <a:prstGeom prst="straightConnector1">
              <a:avLst/>
            </a:prstGeom>
            <a:ln>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a:off x="3962400" y="3048000"/>
              <a:ext cx="0" cy="1524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2" name="Straight Arrow Connector 221"/>
            <p:cNvCxnSpPr/>
            <p:nvPr/>
          </p:nvCxnSpPr>
          <p:spPr>
            <a:xfrm flipH="1">
              <a:off x="4495800" y="2895600"/>
              <a:ext cx="381001" cy="304800"/>
            </a:xfrm>
            <a:prstGeom prst="straightConnector1">
              <a:avLst/>
            </a:prstGeom>
            <a:ln>
              <a:solidFill>
                <a:srgbClr val="00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962400" y="2895600"/>
              <a:ext cx="91440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9" name="Title 1"/>
          <p:cNvSpPr txBox="1">
            <a:spLocks noChangeAspect="1"/>
          </p:cNvSpPr>
          <p:nvPr/>
        </p:nvSpPr>
        <p:spPr bwMode="auto">
          <a:xfrm>
            <a:off x="1409700" y="25398"/>
            <a:ext cx="769619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r>
              <a:rPr lang="en-US" sz="2400" b="1" dirty="0" smtClean="0"/>
              <a:t>Experimental setup emphasizes high precision &amp; redundancy in e- energy measurement up to 2 GeV</a:t>
            </a:r>
            <a:endParaRPr lang="en-US" sz="2400" b="1" dirty="0"/>
          </a:p>
        </p:txBody>
      </p:sp>
      <p:grpSp>
        <p:nvGrpSpPr>
          <p:cNvPr id="223" name="Group 222"/>
          <p:cNvGrpSpPr/>
          <p:nvPr/>
        </p:nvGrpSpPr>
        <p:grpSpPr>
          <a:xfrm>
            <a:off x="71913" y="77553"/>
            <a:ext cx="1202786" cy="1164643"/>
            <a:chOff x="3303214" y="2758382"/>
            <a:chExt cx="1424847" cy="1409786"/>
          </a:xfrm>
        </p:grpSpPr>
        <p:sp>
          <p:nvSpPr>
            <p:cNvPr id="224" name="Oval 223"/>
            <p:cNvSpPr/>
            <p:nvPr/>
          </p:nvSpPr>
          <p:spPr>
            <a:xfrm>
              <a:off x="3345495" y="2787041"/>
              <a:ext cx="1364292" cy="13642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5" name="Picture 264"/>
            <p:cNvPicPr>
              <a:picLocks noChangeAspect="1"/>
            </p:cNvPicPr>
            <p:nvPr/>
          </p:nvPicPr>
          <p:blipFill rotWithShape="1">
            <a:blip r:embed="rId3">
              <a:extLst>
                <a:ext uri="{28A0092B-C50C-407E-A947-70E740481C1C}">
                  <a14:useLocalDpi xmlns:a14="http://schemas.microsoft.com/office/drawing/2010/main" val="0"/>
                </a:ext>
              </a:extLst>
            </a:blip>
            <a:srcRect l="53041"/>
            <a:stretch/>
          </p:blipFill>
          <p:spPr>
            <a:xfrm>
              <a:off x="3303214" y="2758382"/>
              <a:ext cx="1424847" cy="1409786"/>
            </a:xfrm>
            <a:prstGeom prst="rect">
              <a:avLst/>
            </a:prstGeom>
          </p:spPr>
        </p:pic>
      </p:grpSp>
      <p:sp>
        <p:nvSpPr>
          <p:cNvPr id="2" name="TextBox 1"/>
          <p:cNvSpPr txBox="1"/>
          <p:nvPr/>
        </p:nvSpPr>
        <p:spPr>
          <a:xfrm>
            <a:off x="3415142" y="3558927"/>
            <a:ext cx="567496" cy="430887"/>
          </a:xfrm>
          <a:prstGeom prst="rect">
            <a:avLst/>
          </a:prstGeom>
          <a:noFill/>
        </p:spPr>
        <p:txBody>
          <a:bodyPr wrap="none" rtlCol="0">
            <a:spAutoFit/>
          </a:bodyPr>
          <a:lstStyle/>
          <a:p>
            <a:pPr algn="ctr"/>
            <a:r>
              <a:rPr lang="en-US" sz="1100" dirty="0" smtClean="0"/>
              <a:t>1.1 T</a:t>
            </a:r>
          </a:p>
          <a:p>
            <a:pPr algn="ctr"/>
            <a:r>
              <a:rPr lang="en-US" sz="1100" dirty="0" smtClean="0"/>
              <a:t>6.7 cm</a:t>
            </a:r>
            <a:endParaRPr lang="en-US" sz="1100" dirty="0"/>
          </a:p>
        </p:txBody>
      </p:sp>
      <p:sp>
        <p:nvSpPr>
          <p:cNvPr id="179" name="TextBox 178"/>
          <p:cNvSpPr txBox="1"/>
          <p:nvPr/>
        </p:nvSpPr>
        <p:spPr>
          <a:xfrm>
            <a:off x="4352526" y="4743494"/>
            <a:ext cx="437080" cy="307777"/>
          </a:xfrm>
          <a:prstGeom prst="rect">
            <a:avLst/>
          </a:prstGeom>
          <a:noFill/>
        </p:spPr>
        <p:txBody>
          <a:bodyPr wrap="none" rtlCol="0">
            <a:spAutoFit/>
          </a:bodyPr>
          <a:lstStyle/>
          <a:p>
            <a:r>
              <a:rPr lang="en-US" sz="1400" b="1" dirty="0" smtClean="0"/>
              <a:t>IP</a:t>
            </a:r>
            <a:r>
              <a:rPr lang="en-US" sz="1400" b="1" baseline="-25000" dirty="0" smtClean="0"/>
              <a:t>LE</a:t>
            </a:r>
            <a:endParaRPr lang="en-US" sz="1400" b="1" baseline="-25000" dirty="0"/>
          </a:p>
        </p:txBody>
      </p:sp>
      <p:sp>
        <p:nvSpPr>
          <p:cNvPr id="192" name="TextBox 191"/>
          <p:cNvSpPr txBox="1"/>
          <p:nvPr/>
        </p:nvSpPr>
        <p:spPr>
          <a:xfrm>
            <a:off x="2836279" y="1020240"/>
            <a:ext cx="4093376" cy="369332"/>
          </a:xfrm>
          <a:prstGeom prst="rect">
            <a:avLst/>
          </a:prstGeom>
          <a:noFill/>
        </p:spPr>
        <p:txBody>
          <a:bodyPr wrap="none" rtlCol="0">
            <a:spAutoFit/>
          </a:bodyPr>
          <a:lstStyle/>
          <a:p>
            <a:r>
              <a:rPr lang="en-US" b="1" dirty="0" smtClean="0"/>
              <a:t>Scale drawing of magnetic spectrometer:</a:t>
            </a:r>
            <a:endParaRPr lang="en-US" b="1" dirty="0"/>
          </a:p>
        </p:txBody>
      </p:sp>
      <p:cxnSp>
        <p:nvCxnSpPr>
          <p:cNvPr id="59" name="Straight Connector 58"/>
          <p:cNvCxnSpPr/>
          <p:nvPr/>
        </p:nvCxnSpPr>
        <p:spPr>
          <a:xfrm>
            <a:off x="1378297" y="939800"/>
            <a:ext cx="7443125"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grpSp>
        <p:nvGrpSpPr>
          <p:cNvPr id="91" name="Group 90"/>
          <p:cNvGrpSpPr/>
          <p:nvPr/>
        </p:nvGrpSpPr>
        <p:grpSpPr>
          <a:xfrm>
            <a:off x="2676782" y="4038600"/>
            <a:ext cx="5097784" cy="300037"/>
            <a:chOff x="2829179" y="4038600"/>
            <a:chExt cx="5097784" cy="300037"/>
          </a:xfrm>
        </p:grpSpPr>
        <p:sp>
          <p:nvSpPr>
            <p:cNvPr id="239" name="Isosceles Triangle 238"/>
            <p:cNvSpPr/>
            <p:nvPr/>
          </p:nvSpPr>
          <p:spPr>
            <a:xfrm rot="16200000">
              <a:off x="5343782" y="1755456"/>
              <a:ext cx="68578" cy="5097784"/>
            </a:xfrm>
            <a:prstGeom prst="triangle">
              <a:avLst/>
            </a:prstGeom>
            <a:gradFill flip="none" rotWithShape="1">
              <a:gsLst>
                <a:gs pos="93000">
                  <a:schemeClr val="tx1">
                    <a:alpha val="50000"/>
                  </a:schemeClr>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0" name="TextBox 239"/>
            <p:cNvSpPr txBox="1"/>
            <p:nvPr/>
          </p:nvSpPr>
          <p:spPr>
            <a:xfrm>
              <a:off x="7391400" y="4038600"/>
              <a:ext cx="499869" cy="249299"/>
            </a:xfrm>
            <a:prstGeom prst="rect">
              <a:avLst/>
            </a:prstGeom>
            <a:noFill/>
          </p:spPr>
          <p:txBody>
            <a:bodyPr wrap="none" rtlCol="0">
              <a:spAutoFit/>
            </a:bodyPr>
            <a:lstStyle/>
            <a:p>
              <a:r>
                <a:rPr lang="en-US" sz="1200" b="1" dirty="0">
                  <a:solidFill>
                    <a:schemeClr val="tx1">
                      <a:lumMod val="50000"/>
                      <a:lumOff val="50000"/>
                    </a:schemeClr>
                  </a:solidFill>
                </a:rPr>
                <a:t>x</a:t>
              </a:r>
              <a:r>
                <a:rPr lang="en-US" sz="1200" b="1" dirty="0" smtClean="0">
                  <a:solidFill>
                    <a:schemeClr val="tx1">
                      <a:lumMod val="50000"/>
                      <a:lumOff val="50000"/>
                    </a:schemeClr>
                  </a:solidFill>
                </a:rPr>
                <a:t>-rays</a:t>
              </a:r>
              <a:endParaRPr lang="en-US" sz="1200" b="1" dirty="0">
                <a:solidFill>
                  <a:schemeClr val="tx1">
                    <a:lumMod val="50000"/>
                    <a:lumOff val="50000"/>
                  </a:schemeClr>
                </a:solidFill>
              </a:endParaRPr>
            </a:p>
          </p:txBody>
        </p:sp>
      </p:grpSp>
      <p:cxnSp>
        <p:nvCxnSpPr>
          <p:cNvPr id="73" name="Straight Connector 72"/>
          <p:cNvCxnSpPr/>
          <p:nvPr/>
        </p:nvCxnSpPr>
        <p:spPr>
          <a:xfrm flipV="1">
            <a:off x="5990668" y="4042728"/>
            <a:ext cx="1148552" cy="685801"/>
          </a:xfrm>
          <a:prstGeom prst="line">
            <a:avLst/>
          </a:prstGeom>
          <a:ln w="50800">
            <a:solidFill>
              <a:schemeClr val="bg1">
                <a:lumMod val="50000"/>
                <a:alpha val="99000"/>
              </a:schemeClr>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a:xfrm rot="1593632">
            <a:off x="7218434" y="2616566"/>
            <a:ext cx="433732" cy="682014"/>
          </a:xfrm>
          <a:prstGeom prst="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TextBox 148"/>
          <p:cNvSpPr txBox="1"/>
          <p:nvPr/>
        </p:nvSpPr>
        <p:spPr>
          <a:xfrm rot="17732916">
            <a:off x="7117083" y="2695961"/>
            <a:ext cx="653670" cy="523220"/>
          </a:xfrm>
          <a:prstGeom prst="rect">
            <a:avLst/>
          </a:prstGeom>
          <a:noFill/>
        </p:spPr>
        <p:txBody>
          <a:bodyPr wrap="none" rtlCol="0">
            <a:spAutoFit/>
          </a:bodyPr>
          <a:lstStyle/>
          <a:p>
            <a:r>
              <a:rPr lang="en-US" sz="1400" dirty="0" smtClean="0">
                <a:solidFill>
                  <a:schemeClr val="bg1"/>
                </a:solidFill>
              </a:rPr>
              <a:t>Beam</a:t>
            </a:r>
            <a:r>
              <a:rPr lang="en-US" sz="1400" dirty="0" smtClean="0"/>
              <a:t> </a:t>
            </a:r>
          </a:p>
          <a:p>
            <a:r>
              <a:rPr lang="en-US" sz="1400" dirty="0" smtClean="0">
                <a:solidFill>
                  <a:schemeClr val="bg1"/>
                </a:solidFill>
              </a:rPr>
              <a:t>dump</a:t>
            </a:r>
            <a:endParaRPr lang="en-US" sz="1400" dirty="0">
              <a:solidFill>
                <a:schemeClr val="bg1"/>
              </a:solidFill>
            </a:endParaRPr>
          </a:p>
        </p:txBody>
      </p:sp>
      <p:sp>
        <p:nvSpPr>
          <p:cNvPr id="129" name="Rectangle 128"/>
          <p:cNvSpPr/>
          <p:nvPr/>
        </p:nvSpPr>
        <p:spPr>
          <a:xfrm>
            <a:off x="8391784" y="3961448"/>
            <a:ext cx="68580" cy="81166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8" name="Straight Connector 127"/>
          <p:cNvCxnSpPr/>
          <p:nvPr/>
        </p:nvCxnSpPr>
        <p:spPr>
          <a:xfrm flipH="1">
            <a:off x="8324539" y="3961448"/>
            <a:ext cx="1554" cy="822960"/>
          </a:xfrm>
          <a:prstGeom prst="line">
            <a:avLst/>
          </a:prstGeom>
          <a:ln w="254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774564" y="3687128"/>
            <a:ext cx="0" cy="13059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7843144" y="3687128"/>
            <a:ext cx="0" cy="13059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4484057" y="4393733"/>
            <a:ext cx="0" cy="4161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 109"/>
          <p:cNvGrpSpPr/>
          <p:nvPr/>
        </p:nvGrpSpPr>
        <p:grpSpPr>
          <a:xfrm>
            <a:off x="4657210" y="4221200"/>
            <a:ext cx="32587" cy="494627"/>
            <a:chOff x="5796347" y="3895268"/>
            <a:chExt cx="48193" cy="731500"/>
          </a:xfrm>
        </p:grpSpPr>
        <p:sp>
          <p:nvSpPr>
            <p:cNvPr id="102" name="Oval 101"/>
            <p:cNvSpPr/>
            <p:nvPr/>
          </p:nvSpPr>
          <p:spPr>
            <a:xfrm>
              <a:off x="5798821" y="3895268"/>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5798821" y="399815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Oval 103"/>
            <p:cNvSpPr/>
            <p:nvPr/>
          </p:nvSpPr>
          <p:spPr>
            <a:xfrm>
              <a:off x="5798821" y="4093368"/>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5797206" y="419671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5796824" y="4289104"/>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5796348" y="438958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5797206" y="447816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p:cNvSpPr/>
            <p:nvPr/>
          </p:nvSpPr>
          <p:spPr>
            <a:xfrm>
              <a:off x="5796347" y="4581049"/>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 name="Group 111"/>
          <p:cNvGrpSpPr/>
          <p:nvPr/>
        </p:nvGrpSpPr>
        <p:grpSpPr>
          <a:xfrm>
            <a:off x="5342172" y="4207835"/>
            <a:ext cx="35846" cy="544091"/>
            <a:chOff x="5796347" y="3895268"/>
            <a:chExt cx="48193" cy="731500"/>
          </a:xfrm>
        </p:grpSpPr>
        <p:sp>
          <p:nvSpPr>
            <p:cNvPr id="113" name="Oval 112"/>
            <p:cNvSpPr/>
            <p:nvPr/>
          </p:nvSpPr>
          <p:spPr>
            <a:xfrm>
              <a:off x="5798821" y="3895268"/>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p:cNvSpPr/>
            <p:nvPr/>
          </p:nvSpPr>
          <p:spPr>
            <a:xfrm>
              <a:off x="5798821" y="399815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p:cNvSpPr/>
            <p:nvPr/>
          </p:nvSpPr>
          <p:spPr>
            <a:xfrm>
              <a:off x="5798821" y="4093368"/>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p:cNvSpPr/>
            <p:nvPr/>
          </p:nvSpPr>
          <p:spPr>
            <a:xfrm>
              <a:off x="5797206" y="4196715"/>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p:cNvSpPr/>
            <p:nvPr/>
          </p:nvSpPr>
          <p:spPr>
            <a:xfrm>
              <a:off x="5796824" y="4289104"/>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p:cNvSpPr/>
            <p:nvPr/>
          </p:nvSpPr>
          <p:spPr>
            <a:xfrm>
              <a:off x="5796348" y="4389581"/>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5797206" y="447816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p:cNvSpPr/>
            <p:nvPr/>
          </p:nvSpPr>
          <p:spPr>
            <a:xfrm>
              <a:off x="5796347" y="4581049"/>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 name="Straight Connector 4"/>
          <p:cNvCxnSpPr/>
          <p:nvPr/>
        </p:nvCxnSpPr>
        <p:spPr>
          <a:xfrm>
            <a:off x="-44792" y="4304974"/>
            <a:ext cx="9022497"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320771" y="2466684"/>
            <a:ext cx="2106203" cy="989109"/>
            <a:chOff x="473168" y="2466684"/>
            <a:chExt cx="2106203" cy="989109"/>
          </a:xfrm>
        </p:grpSpPr>
        <p:pic>
          <p:nvPicPr>
            <p:cNvPr id="10" name="Picture 9" descr="side scatt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68" y="2466684"/>
              <a:ext cx="1411129" cy="989109"/>
            </a:xfrm>
            <a:prstGeom prst="rect">
              <a:avLst/>
            </a:prstGeom>
          </p:spPr>
        </p:pic>
        <p:grpSp>
          <p:nvGrpSpPr>
            <p:cNvPr id="32" name="Group 31"/>
            <p:cNvGrpSpPr/>
            <p:nvPr/>
          </p:nvGrpSpPr>
          <p:grpSpPr>
            <a:xfrm>
              <a:off x="1889507" y="2806700"/>
              <a:ext cx="689864" cy="468948"/>
              <a:chOff x="1889507" y="2806700"/>
              <a:chExt cx="689864" cy="468948"/>
            </a:xfrm>
          </p:grpSpPr>
          <p:cxnSp>
            <p:nvCxnSpPr>
              <p:cNvPr id="15" name="Straight Arrow Connector 14"/>
              <p:cNvCxnSpPr/>
              <p:nvPr/>
            </p:nvCxnSpPr>
            <p:spPr>
              <a:xfrm flipH="1">
                <a:off x="1889507" y="2819400"/>
                <a:ext cx="685419"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7" name="Straight Arrow Connector 176"/>
              <p:cNvCxnSpPr/>
              <p:nvPr/>
            </p:nvCxnSpPr>
            <p:spPr>
              <a:xfrm flipV="1">
                <a:off x="2579371" y="2806700"/>
                <a:ext cx="0" cy="468948"/>
              </a:xfrm>
              <a:prstGeom prst="straightConnector1">
                <a:avLst/>
              </a:prstGeom>
              <a:ln>
                <a:solidFill>
                  <a:srgbClr val="FF0000"/>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39" name="Group 38"/>
          <p:cNvGrpSpPr/>
          <p:nvPr/>
        </p:nvGrpSpPr>
        <p:grpSpPr>
          <a:xfrm>
            <a:off x="1676403" y="4394518"/>
            <a:ext cx="1658949" cy="2245638"/>
            <a:chOff x="1828800" y="4394518"/>
            <a:chExt cx="1658949" cy="2245638"/>
          </a:xfrm>
        </p:grpSpPr>
        <p:pic>
          <p:nvPicPr>
            <p:cNvPr id="35" name="Picture 34" descr="cell pressur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5188272"/>
              <a:ext cx="1658949" cy="1451884"/>
            </a:xfrm>
            <a:prstGeom prst="rect">
              <a:avLst/>
            </a:prstGeom>
          </p:spPr>
        </p:pic>
        <p:cxnSp>
          <p:nvCxnSpPr>
            <p:cNvPr id="236" name="Straight Arrow Connector 235"/>
            <p:cNvCxnSpPr/>
            <p:nvPr/>
          </p:nvCxnSpPr>
          <p:spPr>
            <a:xfrm>
              <a:off x="2587626" y="4394518"/>
              <a:ext cx="0" cy="84314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6" name="TextBox 225"/>
            <p:cNvSpPr txBox="1"/>
            <p:nvPr/>
          </p:nvSpPr>
          <p:spPr>
            <a:xfrm>
              <a:off x="2062097" y="4575130"/>
              <a:ext cx="1049402" cy="523220"/>
            </a:xfrm>
            <a:prstGeom prst="rect">
              <a:avLst/>
            </a:prstGeom>
            <a:solidFill>
              <a:srgbClr val="FFFFFF"/>
            </a:solidFill>
          </p:spPr>
          <p:txBody>
            <a:bodyPr wrap="square" rtlCol="0">
              <a:spAutoFit/>
            </a:bodyPr>
            <a:lstStyle/>
            <a:p>
              <a:pPr algn="ctr"/>
              <a:r>
                <a:rPr lang="en-US" sz="1400" dirty="0"/>
                <a:t>p</a:t>
              </a:r>
              <a:r>
                <a:rPr lang="en-US" sz="1400" dirty="0" smtClean="0"/>
                <a:t>ressure sensor</a:t>
              </a:r>
              <a:endParaRPr lang="en-US" sz="1400" dirty="0"/>
            </a:p>
          </p:txBody>
        </p:sp>
      </p:grpSp>
      <p:grpSp>
        <p:nvGrpSpPr>
          <p:cNvPr id="9" name="Group 8"/>
          <p:cNvGrpSpPr/>
          <p:nvPr/>
        </p:nvGrpSpPr>
        <p:grpSpPr>
          <a:xfrm>
            <a:off x="152403" y="4391971"/>
            <a:ext cx="1956754" cy="2197385"/>
            <a:chOff x="304800" y="4391971"/>
            <a:chExt cx="1956754" cy="2197385"/>
          </a:xfrm>
        </p:grpSpPr>
        <p:cxnSp>
          <p:nvCxnSpPr>
            <p:cNvPr id="7" name="Straight Arrow Connector 6"/>
            <p:cNvCxnSpPr/>
            <p:nvPr/>
          </p:nvCxnSpPr>
          <p:spPr>
            <a:xfrm flipH="1">
              <a:off x="1797934" y="4391971"/>
              <a:ext cx="463620" cy="82916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laser focal spot.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5194796"/>
              <a:ext cx="1530390" cy="1394560"/>
            </a:xfrm>
            <a:prstGeom prst="rect">
              <a:avLst/>
            </a:prstGeom>
          </p:spPr>
        </p:pic>
      </p:grpSp>
      <p:grpSp>
        <p:nvGrpSpPr>
          <p:cNvPr id="67" name="Group 66"/>
          <p:cNvGrpSpPr/>
          <p:nvPr/>
        </p:nvGrpSpPr>
        <p:grpSpPr>
          <a:xfrm>
            <a:off x="7442204" y="4773246"/>
            <a:ext cx="1548201" cy="1963203"/>
            <a:chOff x="7594601" y="4773246"/>
            <a:chExt cx="1548201" cy="1963203"/>
          </a:xfrm>
        </p:grpSpPr>
        <p:sp>
          <p:nvSpPr>
            <p:cNvPr id="267" name="TextBox 266"/>
            <p:cNvSpPr txBox="1"/>
            <p:nvPr/>
          </p:nvSpPr>
          <p:spPr>
            <a:xfrm rot="16200000">
              <a:off x="7355904" y="5791284"/>
              <a:ext cx="739003" cy="261610"/>
            </a:xfrm>
            <a:prstGeom prst="rect">
              <a:avLst/>
            </a:prstGeom>
            <a:noFill/>
          </p:spPr>
          <p:txBody>
            <a:bodyPr wrap="none" rtlCol="0">
              <a:spAutoFit/>
            </a:bodyPr>
            <a:lstStyle/>
            <a:p>
              <a:r>
                <a:rPr lang="el-GR" sz="1100" b="1" dirty="0" smtClean="0"/>
                <a:t>θ</a:t>
              </a:r>
              <a:r>
                <a:rPr lang="en-US" sz="1100" b="1" dirty="0" smtClean="0"/>
                <a:t> [mrad]</a:t>
              </a:r>
              <a:endParaRPr lang="en-US" sz="1100" b="1" dirty="0"/>
            </a:p>
          </p:txBody>
        </p:sp>
        <p:grpSp>
          <p:nvGrpSpPr>
            <p:cNvPr id="48" name="Group 47"/>
            <p:cNvGrpSpPr/>
            <p:nvPr/>
          </p:nvGrpSpPr>
          <p:grpSpPr>
            <a:xfrm>
              <a:off x="7753176" y="4773246"/>
              <a:ext cx="1389626" cy="1963203"/>
              <a:chOff x="7753176" y="4773246"/>
              <a:chExt cx="1389626" cy="1963203"/>
            </a:xfrm>
          </p:grpSpPr>
          <p:grpSp>
            <p:nvGrpSpPr>
              <p:cNvPr id="47" name="Group 46"/>
              <p:cNvGrpSpPr/>
              <p:nvPr/>
            </p:nvGrpSpPr>
            <p:grpSpPr>
              <a:xfrm>
                <a:off x="7753176" y="4852981"/>
                <a:ext cx="1389626" cy="1883468"/>
                <a:chOff x="7689677" y="4852981"/>
                <a:chExt cx="1389626" cy="1883468"/>
              </a:xfrm>
            </p:grpSpPr>
            <p:pic>
              <p:nvPicPr>
                <p:cNvPr id="1217" name="Picture 193" descr="F:\NaturePhysics\dataprocessing\greenimage.png"/>
                <p:cNvPicPr>
                  <a:picLocks noChangeAspect="1" noChangeArrowheads="1"/>
                </p:cNvPicPr>
                <p:nvPr/>
              </p:nvPicPr>
              <p:blipFill rotWithShape="1">
                <a:blip r:embed="rId7" cstate="print"/>
                <a:srcRect l="1" r="7153"/>
                <a:stretch/>
              </p:blipFill>
              <p:spPr bwMode="auto">
                <a:xfrm>
                  <a:off x="7848600" y="5477956"/>
                  <a:ext cx="1188720" cy="999044"/>
                </a:xfrm>
                <a:prstGeom prst="rect">
                  <a:avLst/>
                </a:prstGeom>
                <a:noFill/>
              </p:spPr>
            </p:pic>
            <p:grpSp>
              <p:nvGrpSpPr>
                <p:cNvPr id="33" name="Group 32"/>
                <p:cNvGrpSpPr/>
                <p:nvPr/>
              </p:nvGrpSpPr>
              <p:grpSpPr>
                <a:xfrm>
                  <a:off x="7689677" y="4852981"/>
                  <a:ext cx="1389626" cy="1883468"/>
                  <a:chOff x="7689677" y="4852981"/>
                  <a:chExt cx="1389626" cy="1883468"/>
                </a:xfrm>
              </p:grpSpPr>
              <p:cxnSp>
                <p:nvCxnSpPr>
                  <p:cNvPr id="183" name="Straight Connector 182"/>
                  <p:cNvCxnSpPr/>
                  <p:nvPr/>
                </p:nvCxnSpPr>
                <p:spPr>
                  <a:xfrm>
                    <a:off x="8475594" y="4852981"/>
                    <a:ext cx="0" cy="685798"/>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8" name="TextBox 227"/>
                  <p:cNvSpPr txBox="1"/>
                  <p:nvPr/>
                </p:nvSpPr>
                <p:spPr>
                  <a:xfrm>
                    <a:off x="8001000" y="6474839"/>
                    <a:ext cx="1078303" cy="261610"/>
                  </a:xfrm>
                  <a:prstGeom prst="rect">
                    <a:avLst/>
                  </a:prstGeom>
                  <a:noFill/>
                </p:spPr>
                <p:txBody>
                  <a:bodyPr wrap="none" rtlCol="0">
                    <a:spAutoFit/>
                  </a:bodyPr>
                  <a:lstStyle/>
                  <a:p>
                    <a:r>
                      <a:rPr lang="en-US" sz="1100" b="1" dirty="0" smtClean="0"/>
                      <a:t>Energy [GeV]</a:t>
                    </a:r>
                    <a:endParaRPr lang="en-US" sz="1100" b="1" dirty="0"/>
                  </a:p>
                </p:txBody>
              </p:sp>
              <p:sp>
                <p:nvSpPr>
                  <p:cNvPr id="263" name="TextBox 262"/>
                  <p:cNvSpPr txBox="1"/>
                  <p:nvPr/>
                </p:nvSpPr>
                <p:spPr>
                  <a:xfrm>
                    <a:off x="8626253" y="6325297"/>
                    <a:ext cx="314798" cy="221598"/>
                  </a:xfrm>
                  <a:prstGeom prst="rect">
                    <a:avLst/>
                  </a:prstGeom>
                  <a:noFill/>
                </p:spPr>
                <p:txBody>
                  <a:bodyPr wrap="none" rtlCol="0">
                    <a:spAutoFit/>
                  </a:bodyPr>
                  <a:lstStyle/>
                  <a:p>
                    <a:r>
                      <a:rPr lang="en-US" sz="1000" b="1" dirty="0" smtClean="0"/>
                      <a:t>2.0</a:t>
                    </a:r>
                    <a:endParaRPr lang="en-US" sz="1000" b="1" dirty="0"/>
                  </a:p>
                </p:txBody>
              </p:sp>
              <p:sp>
                <p:nvSpPr>
                  <p:cNvPr id="266" name="TextBox 265"/>
                  <p:cNvSpPr txBox="1"/>
                  <p:nvPr/>
                </p:nvSpPr>
                <p:spPr>
                  <a:xfrm>
                    <a:off x="8166037" y="6324600"/>
                    <a:ext cx="314798" cy="221598"/>
                  </a:xfrm>
                  <a:prstGeom prst="rect">
                    <a:avLst/>
                  </a:prstGeom>
                  <a:noFill/>
                </p:spPr>
                <p:txBody>
                  <a:bodyPr wrap="none" rtlCol="0">
                    <a:spAutoFit/>
                  </a:bodyPr>
                  <a:lstStyle/>
                  <a:p>
                    <a:r>
                      <a:rPr lang="en-US" sz="1000" b="1" dirty="0" smtClean="0"/>
                      <a:t>1.0</a:t>
                    </a:r>
                    <a:endParaRPr lang="en-US" sz="1000" b="1" dirty="0"/>
                  </a:p>
                </p:txBody>
              </p:sp>
              <p:sp>
                <p:nvSpPr>
                  <p:cNvPr id="268" name="TextBox 267"/>
                  <p:cNvSpPr txBox="1"/>
                  <p:nvPr/>
                </p:nvSpPr>
                <p:spPr>
                  <a:xfrm>
                    <a:off x="7734300" y="5616787"/>
                    <a:ext cx="314798" cy="221598"/>
                  </a:xfrm>
                  <a:prstGeom prst="rect">
                    <a:avLst/>
                  </a:prstGeom>
                  <a:noFill/>
                </p:spPr>
                <p:txBody>
                  <a:bodyPr wrap="none" rtlCol="0">
                    <a:spAutoFit/>
                  </a:bodyPr>
                  <a:lstStyle/>
                  <a:p>
                    <a:r>
                      <a:rPr lang="en-US" sz="1000" b="1" dirty="0" smtClean="0"/>
                      <a:t>2.0</a:t>
                    </a:r>
                    <a:endParaRPr lang="en-US" sz="1000" b="1" dirty="0"/>
                  </a:p>
                </p:txBody>
              </p:sp>
              <p:sp>
                <p:nvSpPr>
                  <p:cNvPr id="270" name="TextBox 269"/>
                  <p:cNvSpPr txBox="1"/>
                  <p:nvPr/>
                </p:nvSpPr>
                <p:spPr>
                  <a:xfrm>
                    <a:off x="7689677" y="6048587"/>
                    <a:ext cx="349423" cy="221598"/>
                  </a:xfrm>
                  <a:prstGeom prst="rect">
                    <a:avLst/>
                  </a:prstGeom>
                  <a:noFill/>
                </p:spPr>
                <p:txBody>
                  <a:bodyPr wrap="none" rtlCol="0">
                    <a:spAutoFit/>
                  </a:bodyPr>
                  <a:lstStyle/>
                  <a:p>
                    <a:r>
                      <a:rPr lang="en-US" sz="1000" b="1" dirty="0" smtClean="0"/>
                      <a:t>-2.0</a:t>
                    </a:r>
                    <a:endParaRPr lang="en-US" sz="1000" b="1" dirty="0"/>
                  </a:p>
                </p:txBody>
              </p:sp>
              <p:sp>
                <p:nvSpPr>
                  <p:cNvPr id="271" name="TextBox 270"/>
                  <p:cNvSpPr txBox="1"/>
                  <p:nvPr/>
                </p:nvSpPr>
                <p:spPr>
                  <a:xfrm>
                    <a:off x="7884584" y="5085492"/>
                    <a:ext cx="1193797" cy="307777"/>
                  </a:xfrm>
                  <a:prstGeom prst="rect">
                    <a:avLst/>
                  </a:prstGeom>
                  <a:solidFill>
                    <a:schemeClr val="bg1"/>
                  </a:solidFill>
                </p:spPr>
                <p:txBody>
                  <a:bodyPr wrap="square" rtlCol="0">
                    <a:spAutoFit/>
                  </a:bodyPr>
                  <a:lstStyle/>
                  <a:p>
                    <a:pPr algn="ctr"/>
                    <a:r>
                      <a:rPr lang="en-US" sz="1400" b="1" dirty="0" smtClean="0"/>
                      <a:t>scintillators</a:t>
                    </a:r>
                    <a:endParaRPr lang="en-US" sz="1400" b="1" dirty="0"/>
                  </a:p>
                </p:txBody>
              </p:sp>
            </p:grpSp>
          </p:grpSp>
          <p:sp>
            <p:nvSpPr>
              <p:cNvPr id="46" name="Left Brace 45"/>
              <p:cNvSpPr/>
              <p:nvPr/>
            </p:nvSpPr>
            <p:spPr>
              <a:xfrm rot="16200000">
                <a:off x="8466930" y="4730494"/>
                <a:ext cx="148321" cy="233825"/>
              </a:xfrm>
              <a:prstGeom prst="leftBrac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66" name="Group 65"/>
          <p:cNvGrpSpPr/>
          <p:nvPr/>
        </p:nvGrpSpPr>
        <p:grpSpPr>
          <a:xfrm>
            <a:off x="3325286" y="5039472"/>
            <a:ext cx="4585510" cy="1600684"/>
            <a:chOff x="3477683" y="5039472"/>
            <a:chExt cx="4585510" cy="1600684"/>
          </a:xfrm>
        </p:grpSpPr>
        <p:sp>
          <p:nvSpPr>
            <p:cNvPr id="257" name="TextBox 256"/>
            <p:cNvSpPr txBox="1"/>
            <p:nvPr/>
          </p:nvSpPr>
          <p:spPr>
            <a:xfrm>
              <a:off x="5077855" y="6332379"/>
              <a:ext cx="1158966" cy="307777"/>
            </a:xfrm>
            <a:prstGeom prst="rect">
              <a:avLst/>
            </a:prstGeom>
            <a:noFill/>
          </p:spPr>
          <p:txBody>
            <a:bodyPr wrap="none" rtlCol="0">
              <a:spAutoFit/>
            </a:bodyPr>
            <a:lstStyle/>
            <a:p>
              <a:r>
                <a:rPr lang="en-US" sz="1400" b="1" dirty="0" smtClean="0"/>
                <a:t>Energy [GeV]</a:t>
              </a:r>
              <a:endParaRPr lang="en-US" sz="1400" b="1" dirty="0"/>
            </a:p>
          </p:txBody>
        </p:sp>
        <p:sp>
          <p:nvSpPr>
            <p:cNvPr id="258" name="TextBox 257"/>
            <p:cNvSpPr txBox="1"/>
            <p:nvPr/>
          </p:nvSpPr>
          <p:spPr>
            <a:xfrm>
              <a:off x="4917081" y="5075079"/>
              <a:ext cx="1788320" cy="276999"/>
            </a:xfrm>
            <a:prstGeom prst="rect">
              <a:avLst/>
            </a:prstGeom>
            <a:noFill/>
          </p:spPr>
          <p:txBody>
            <a:bodyPr wrap="none" rtlCol="0">
              <a:spAutoFit/>
            </a:bodyPr>
            <a:lstStyle/>
            <a:p>
              <a:r>
                <a:rPr lang="en-US" sz="1200" b="1" dirty="0" smtClean="0"/>
                <a:t>Deflection from axis [cm]</a:t>
              </a:r>
              <a:endParaRPr lang="en-US" sz="1200" b="1" dirty="0"/>
            </a:p>
          </p:txBody>
        </p:sp>
        <p:sp>
          <p:nvSpPr>
            <p:cNvPr id="259" name="TextBox 258"/>
            <p:cNvSpPr txBox="1"/>
            <p:nvPr/>
          </p:nvSpPr>
          <p:spPr>
            <a:xfrm>
              <a:off x="7093611" y="5254174"/>
              <a:ext cx="280871" cy="276999"/>
            </a:xfrm>
            <a:prstGeom prst="rect">
              <a:avLst/>
            </a:prstGeom>
            <a:noFill/>
          </p:spPr>
          <p:txBody>
            <a:bodyPr wrap="none" rtlCol="0">
              <a:spAutoFit/>
            </a:bodyPr>
            <a:lstStyle/>
            <a:p>
              <a:r>
                <a:rPr lang="en-US" sz="1000" b="1" dirty="0" smtClean="0"/>
                <a:t>0</a:t>
              </a:r>
              <a:endParaRPr lang="en-US" sz="1000" b="1" dirty="0"/>
            </a:p>
          </p:txBody>
        </p:sp>
        <p:sp>
          <p:nvSpPr>
            <p:cNvPr id="260" name="TextBox 259"/>
            <p:cNvSpPr txBox="1"/>
            <p:nvPr/>
          </p:nvSpPr>
          <p:spPr>
            <a:xfrm rot="16200000">
              <a:off x="3218199" y="5593828"/>
              <a:ext cx="830591" cy="311624"/>
            </a:xfrm>
            <a:prstGeom prst="rect">
              <a:avLst/>
            </a:prstGeom>
            <a:noFill/>
          </p:spPr>
          <p:txBody>
            <a:bodyPr wrap="none" rtlCol="0">
              <a:spAutoFit/>
            </a:bodyPr>
            <a:lstStyle/>
            <a:p>
              <a:r>
                <a:rPr lang="el-GR" sz="1200" b="1" dirty="0" smtClean="0"/>
                <a:t>θ</a:t>
              </a:r>
              <a:r>
                <a:rPr lang="en-US" sz="1200" b="1" dirty="0" smtClean="0"/>
                <a:t> [mrad]</a:t>
              </a:r>
              <a:endParaRPr lang="en-US" sz="1200" b="1" dirty="0"/>
            </a:p>
          </p:txBody>
        </p:sp>
        <p:sp>
          <p:nvSpPr>
            <p:cNvPr id="279" name="TextBox 278"/>
            <p:cNvSpPr txBox="1"/>
            <p:nvPr/>
          </p:nvSpPr>
          <p:spPr>
            <a:xfrm>
              <a:off x="4284134" y="5254174"/>
              <a:ext cx="355626" cy="276999"/>
            </a:xfrm>
            <a:prstGeom prst="rect">
              <a:avLst/>
            </a:prstGeom>
            <a:noFill/>
          </p:spPr>
          <p:txBody>
            <a:bodyPr wrap="none" rtlCol="0">
              <a:spAutoFit/>
            </a:bodyPr>
            <a:lstStyle/>
            <a:p>
              <a:r>
                <a:rPr lang="en-US" sz="1000" b="1" dirty="0" smtClean="0"/>
                <a:t>20</a:t>
              </a:r>
              <a:endParaRPr lang="en-US" sz="1000" b="1" dirty="0"/>
            </a:p>
          </p:txBody>
        </p:sp>
        <p:sp>
          <p:nvSpPr>
            <p:cNvPr id="286" name="TextBox 285"/>
            <p:cNvSpPr txBox="1"/>
            <p:nvPr/>
          </p:nvSpPr>
          <p:spPr>
            <a:xfrm>
              <a:off x="5660893" y="5255782"/>
              <a:ext cx="355626" cy="276999"/>
            </a:xfrm>
            <a:prstGeom prst="rect">
              <a:avLst/>
            </a:prstGeom>
            <a:noFill/>
          </p:spPr>
          <p:txBody>
            <a:bodyPr wrap="none" rtlCol="0">
              <a:spAutoFit/>
            </a:bodyPr>
            <a:lstStyle/>
            <a:p>
              <a:r>
                <a:rPr lang="en-US" sz="1000" b="1" dirty="0" smtClean="0"/>
                <a:t>10</a:t>
              </a:r>
              <a:endParaRPr lang="en-US" sz="1000" b="1" dirty="0"/>
            </a:p>
          </p:txBody>
        </p:sp>
        <p:sp>
          <p:nvSpPr>
            <p:cNvPr id="287" name="TextBox 286"/>
            <p:cNvSpPr txBox="1"/>
            <p:nvPr/>
          </p:nvSpPr>
          <p:spPr>
            <a:xfrm>
              <a:off x="6420152" y="6138183"/>
              <a:ext cx="393498" cy="276999"/>
            </a:xfrm>
            <a:prstGeom prst="rect">
              <a:avLst/>
            </a:prstGeom>
            <a:noFill/>
          </p:spPr>
          <p:txBody>
            <a:bodyPr wrap="none" rtlCol="0">
              <a:spAutoFit/>
            </a:bodyPr>
            <a:lstStyle/>
            <a:p>
              <a:r>
                <a:rPr lang="en-US" sz="1200" b="1" dirty="0" smtClean="0"/>
                <a:t>2.0</a:t>
              </a:r>
              <a:endParaRPr lang="en-US" sz="1200" b="1" dirty="0"/>
            </a:p>
          </p:txBody>
        </p:sp>
        <p:sp>
          <p:nvSpPr>
            <p:cNvPr id="291" name="TextBox 290"/>
            <p:cNvSpPr txBox="1"/>
            <p:nvPr/>
          </p:nvSpPr>
          <p:spPr>
            <a:xfrm>
              <a:off x="4739718" y="6124370"/>
              <a:ext cx="393498" cy="276999"/>
            </a:xfrm>
            <a:prstGeom prst="rect">
              <a:avLst/>
            </a:prstGeom>
            <a:noFill/>
          </p:spPr>
          <p:txBody>
            <a:bodyPr wrap="none" rtlCol="0">
              <a:spAutoFit/>
            </a:bodyPr>
            <a:lstStyle/>
            <a:p>
              <a:r>
                <a:rPr lang="en-US" sz="1200" b="1" dirty="0" smtClean="0"/>
                <a:t>0.5</a:t>
              </a:r>
              <a:endParaRPr lang="en-US" sz="1200" b="1" dirty="0"/>
            </a:p>
          </p:txBody>
        </p:sp>
        <p:sp>
          <p:nvSpPr>
            <p:cNvPr id="292" name="TextBox 291"/>
            <p:cNvSpPr txBox="1"/>
            <p:nvPr/>
          </p:nvSpPr>
          <p:spPr>
            <a:xfrm>
              <a:off x="5955346" y="6139054"/>
              <a:ext cx="393498" cy="276999"/>
            </a:xfrm>
            <a:prstGeom prst="rect">
              <a:avLst/>
            </a:prstGeom>
            <a:noFill/>
          </p:spPr>
          <p:txBody>
            <a:bodyPr wrap="none" rtlCol="0">
              <a:spAutoFit/>
            </a:bodyPr>
            <a:lstStyle/>
            <a:p>
              <a:r>
                <a:rPr lang="en-US" sz="1200" b="1" dirty="0" smtClean="0"/>
                <a:t>1.0</a:t>
              </a:r>
              <a:endParaRPr lang="en-US" sz="1200" b="1" dirty="0"/>
            </a:p>
          </p:txBody>
        </p:sp>
        <p:sp>
          <p:nvSpPr>
            <p:cNvPr id="293" name="TextBox 292"/>
            <p:cNvSpPr txBox="1"/>
            <p:nvPr/>
          </p:nvSpPr>
          <p:spPr>
            <a:xfrm>
              <a:off x="3717795" y="5334077"/>
              <a:ext cx="281689" cy="276999"/>
            </a:xfrm>
            <a:prstGeom prst="rect">
              <a:avLst/>
            </a:prstGeom>
            <a:noFill/>
          </p:spPr>
          <p:txBody>
            <a:bodyPr wrap="none" rtlCol="0">
              <a:spAutoFit/>
            </a:bodyPr>
            <a:lstStyle/>
            <a:p>
              <a:r>
                <a:rPr lang="en-US" sz="1000" b="1" dirty="0" smtClean="0"/>
                <a:t>5</a:t>
              </a:r>
              <a:endParaRPr lang="en-US" sz="1000" b="1" dirty="0"/>
            </a:p>
          </p:txBody>
        </p:sp>
        <p:sp>
          <p:nvSpPr>
            <p:cNvPr id="294" name="TextBox 293"/>
            <p:cNvSpPr txBox="1"/>
            <p:nvPr/>
          </p:nvSpPr>
          <p:spPr>
            <a:xfrm>
              <a:off x="3666404" y="6034420"/>
              <a:ext cx="324970" cy="276999"/>
            </a:xfrm>
            <a:prstGeom prst="rect">
              <a:avLst/>
            </a:prstGeom>
            <a:noFill/>
          </p:spPr>
          <p:txBody>
            <a:bodyPr wrap="none" rtlCol="0">
              <a:spAutoFit/>
            </a:bodyPr>
            <a:lstStyle/>
            <a:p>
              <a:r>
                <a:rPr lang="en-US" sz="1000" b="1" dirty="0" smtClean="0"/>
                <a:t>-5</a:t>
              </a:r>
              <a:endParaRPr lang="en-US" sz="1000" b="1" dirty="0"/>
            </a:p>
          </p:txBody>
        </p:sp>
        <p:pic>
          <p:nvPicPr>
            <p:cNvPr id="180" name="Picture 179"/>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l="47095" t="50000" r="10155" b="36879"/>
            <a:stretch/>
          </p:blipFill>
          <p:spPr>
            <a:xfrm flipH="1" flipV="1">
              <a:off x="3911092" y="5486567"/>
              <a:ext cx="3575304" cy="701256"/>
            </a:xfrm>
            <a:prstGeom prst="rect">
              <a:avLst/>
            </a:prstGeom>
            <a:ln>
              <a:solidFill>
                <a:srgbClr val="000000"/>
              </a:solidFill>
            </a:ln>
          </p:spPr>
        </p:pic>
        <p:sp>
          <p:nvSpPr>
            <p:cNvPr id="297" name="TextBox 296"/>
            <p:cNvSpPr txBox="1"/>
            <p:nvPr/>
          </p:nvSpPr>
          <p:spPr>
            <a:xfrm>
              <a:off x="6623119" y="5942357"/>
              <a:ext cx="556563" cy="276999"/>
            </a:xfrm>
            <a:prstGeom prst="rect">
              <a:avLst/>
            </a:prstGeom>
            <a:noFill/>
          </p:spPr>
          <p:txBody>
            <a:bodyPr wrap="none" rtlCol="0">
              <a:spAutoFit/>
            </a:bodyPr>
            <a:lstStyle/>
            <a:p>
              <a:r>
                <a:rPr lang="en-US" sz="1200" dirty="0"/>
                <a:t>x</a:t>
              </a:r>
              <a:r>
                <a:rPr lang="en-US" sz="1200" dirty="0" smtClean="0"/>
                <a:t>-rays</a:t>
              </a:r>
              <a:endParaRPr lang="en-US" sz="1200" dirty="0"/>
            </a:p>
          </p:txBody>
        </p:sp>
        <p:cxnSp>
          <p:nvCxnSpPr>
            <p:cNvPr id="298" name="Straight Arrow Connector 297"/>
            <p:cNvCxnSpPr/>
            <p:nvPr/>
          </p:nvCxnSpPr>
          <p:spPr>
            <a:xfrm flipV="1">
              <a:off x="6986026" y="5947123"/>
              <a:ext cx="171450" cy="85725"/>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61" name="TextBox 260"/>
            <p:cNvSpPr txBox="1"/>
            <p:nvPr/>
          </p:nvSpPr>
          <p:spPr>
            <a:xfrm>
              <a:off x="4985780" y="5931243"/>
              <a:ext cx="774671" cy="276999"/>
            </a:xfrm>
            <a:prstGeom prst="rect">
              <a:avLst/>
            </a:prstGeom>
            <a:noFill/>
          </p:spPr>
          <p:txBody>
            <a:bodyPr wrap="none" rtlCol="0">
              <a:spAutoFit/>
            </a:bodyPr>
            <a:lstStyle/>
            <a:p>
              <a:r>
                <a:rPr lang="en-US" sz="1200" b="1" dirty="0" smtClean="0">
                  <a:solidFill>
                    <a:srgbClr val="000000"/>
                  </a:solidFill>
                </a:rPr>
                <a:t>electrons</a:t>
              </a:r>
              <a:endParaRPr lang="en-US" sz="1200" b="1" dirty="0">
                <a:solidFill>
                  <a:srgbClr val="000000"/>
                </a:solidFill>
              </a:endParaRPr>
            </a:p>
          </p:txBody>
        </p:sp>
        <p:sp>
          <p:nvSpPr>
            <p:cNvPr id="36" name="TextBox 35"/>
            <p:cNvSpPr txBox="1"/>
            <p:nvPr/>
          </p:nvSpPr>
          <p:spPr>
            <a:xfrm>
              <a:off x="3865470" y="5427028"/>
              <a:ext cx="1063763" cy="307777"/>
            </a:xfrm>
            <a:prstGeom prst="rect">
              <a:avLst/>
            </a:prstGeom>
            <a:noFill/>
          </p:spPr>
          <p:txBody>
            <a:bodyPr wrap="none" rtlCol="0">
              <a:spAutoFit/>
            </a:bodyPr>
            <a:lstStyle/>
            <a:p>
              <a:r>
                <a:rPr lang="en-US" sz="1400" b="1" dirty="0" smtClean="0"/>
                <a:t>Raw IP data</a:t>
              </a:r>
              <a:endParaRPr lang="en-US" sz="1400" b="1" dirty="0"/>
            </a:p>
          </p:txBody>
        </p:sp>
        <p:grpSp>
          <p:nvGrpSpPr>
            <p:cNvPr id="65" name="Group 64"/>
            <p:cNvGrpSpPr/>
            <p:nvPr/>
          </p:nvGrpSpPr>
          <p:grpSpPr>
            <a:xfrm>
              <a:off x="7489423" y="5039472"/>
              <a:ext cx="573770" cy="418036"/>
              <a:chOff x="7489423" y="5039472"/>
              <a:chExt cx="573770" cy="418036"/>
            </a:xfrm>
          </p:grpSpPr>
          <p:cxnSp>
            <p:nvCxnSpPr>
              <p:cNvPr id="21" name="Straight Arrow Connector 20"/>
              <p:cNvCxnSpPr>
                <a:stCxn id="61" idx="1"/>
              </p:cNvCxnSpPr>
              <p:nvPr/>
            </p:nvCxnSpPr>
            <p:spPr>
              <a:xfrm flipH="1">
                <a:off x="7489423" y="5145928"/>
                <a:ext cx="459470" cy="31158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Left Brace 60"/>
              <p:cNvSpPr/>
              <p:nvPr/>
            </p:nvSpPr>
            <p:spPr>
              <a:xfrm rot="16200000">
                <a:off x="7895665" y="4978400"/>
                <a:ext cx="106456" cy="228600"/>
              </a:xfrm>
              <a:prstGeom prst="lef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grpSp>
        <p:nvGrpSpPr>
          <p:cNvPr id="88" name="Group 87"/>
          <p:cNvGrpSpPr/>
          <p:nvPr/>
        </p:nvGrpSpPr>
        <p:grpSpPr>
          <a:xfrm>
            <a:off x="6273803" y="5644498"/>
            <a:ext cx="925451" cy="130633"/>
            <a:chOff x="6426200" y="5644498"/>
            <a:chExt cx="925451" cy="130633"/>
          </a:xfrm>
        </p:grpSpPr>
        <p:cxnSp>
          <p:nvCxnSpPr>
            <p:cNvPr id="216" name="Straight Arrow Connector 215"/>
            <p:cNvCxnSpPr/>
            <p:nvPr/>
          </p:nvCxnSpPr>
          <p:spPr>
            <a:xfrm>
              <a:off x="7054850" y="5645150"/>
              <a:ext cx="0" cy="126806"/>
            </a:xfrm>
            <a:prstGeom prst="straightConnector1">
              <a:avLst/>
            </a:prstGeom>
            <a:ln w="9525" cmpd="sng">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7289800" y="5648325"/>
              <a:ext cx="0" cy="126806"/>
            </a:xfrm>
            <a:prstGeom prst="straightConnector1">
              <a:avLst/>
            </a:prstGeom>
            <a:ln w="9525" cmpd="sng">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6426200" y="5644498"/>
              <a:ext cx="925451" cy="7002"/>
            </a:xfrm>
            <a:prstGeom prst="line">
              <a:avLst/>
            </a:prstGeom>
            <a:ln w="952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27" name="Straight Arrow Connector 226"/>
            <p:cNvCxnSpPr/>
            <p:nvPr/>
          </p:nvCxnSpPr>
          <p:spPr>
            <a:xfrm>
              <a:off x="7346950" y="5648325"/>
              <a:ext cx="0" cy="126806"/>
            </a:xfrm>
            <a:prstGeom prst="straightConnector1">
              <a:avLst/>
            </a:prstGeom>
            <a:ln w="9525" cmpd="sng">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4048128" y="5457825"/>
            <a:ext cx="2398651" cy="444306"/>
            <a:chOff x="4200525" y="5457825"/>
            <a:chExt cx="2398651" cy="444306"/>
          </a:xfrm>
        </p:grpSpPr>
        <p:sp>
          <p:nvSpPr>
            <p:cNvPr id="37" name="TextBox 36"/>
            <p:cNvSpPr txBox="1"/>
            <p:nvPr/>
          </p:nvSpPr>
          <p:spPr>
            <a:xfrm>
              <a:off x="5048950" y="5457825"/>
              <a:ext cx="1428596" cy="307777"/>
            </a:xfrm>
            <a:prstGeom prst="rect">
              <a:avLst/>
            </a:prstGeom>
            <a:noFill/>
          </p:spPr>
          <p:txBody>
            <a:bodyPr wrap="none" rtlCol="0">
              <a:spAutoFit/>
            </a:bodyPr>
            <a:lstStyle/>
            <a:p>
              <a:r>
                <a:rPr lang="en-US" sz="1400" b="1" dirty="0" err="1">
                  <a:solidFill>
                    <a:srgbClr val="0000FF"/>
                  </a:solidFill>
                </a:rPr>
                <a:t>f</a:t>
              </a:r>
              <a:r>
                <a:rPr lang="en-US" sz="1400" b="1" dirty="0" err="1" smtClean="0">
                  <a:solidFill>
                    <a:srgbClr val="0000FF"/>
                  </a:solidFill>
                </a:rPr>
                <a:t>iducial</a:t>
              </a:r>
              <a:r>
                <a:rPr lang="en-US" sz="1400" b="1" dirty="0" smtClean="0">
                  <a:solidFill>
                    <a:srgbClr val="0000FF"/>
                  </a:solidFill>
                </a:rPr>
                <a:t> shadows</a:t>
              </a:r>
              <a:endParaRPr lang="en-US" sz="1400" b="1" dirty="0">
                <a:solidFill>
                  <a:srgbClr val="0000FF"/>
                </a:solidFill>
              </a:endParaRPr>
            </a:p>
          </p:txBody>
        </p:sp>
        <p:grpSp>
          <p:nvGrpSpPr>
            <p:cNvPr id="87" name="Group 86"/>
            <p:cNvGrpSpPr/>
            <p:nvPr/>
          </p:nvGrpSpPr>
          <p:grpSpPr>
            <a:xfrm>
              <a:off x="4200525" y="5705687"/>
              <a:ext cx="2398651" cy="196444"/>
              <a:chOff x="4200525" y="5705687"/>
              <a:chExt cx="2398651" cy="196444"/>
            </a:xfrm>
          </p:grpSpPr>
          <p:cxnSp>
            <p:nvCxnSpPr>
              <p:cNvPr id="68" name="Straight Arrow Connector 67"/>
              <p:cNvCxnSpPr/>
              <p:nvPr/>
            </p:nvCxnSpPr>
            <p:spPr>
              <a:xfrm>
                <a:off x="5715000" y="5775325"/>
                <a:ext cx="0" cy="123631"/>
              </a:xfrm>
              <a:prstGeom prst="straightConnector1">
                <a:avLst/>
              </a:prstGeom>
              <a:ln w="9525" cmpd="sng">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2" name="Straight Arrow Connector 201"/>
              <p:cNvCxnSpPr/>
              <p:nvPr/>
            </p:nvCxnSpPr>
            <p:spPr>
              <a:xfrm>
                <a:off x="5930900" y="5775325"/>
                <a:ext cx="0" cy="126806"/>
              </a:xfrm>
              <a:prstGeom prst="straightConnector1">
                <a:avLst/>
              </a:prstGeom>
              <a:ln w="9525" cmpd="sng">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9" name="Straight Arrow Connector 208"/>
              <p:cNvCxnSpPr/>
              <p:nvPr/>
            </p:nvCxnSpPr>
            <p:spPr>
              <a:xfrm>
                <a:off x="6197600" y="5775325"/>
                <a:ext cx="0" cy="126806"/>
              </a:xfrm>
              <a:prstGeom prst="straightConnector1">
                <a:avLst/>
              </a:prstGeom>
              <a:ln w="9525" cmpd="sng">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0" name="Straight Arrow Connector 209"/>
              <p:cNvCxnSpPr/>
              <p:nvPr/>
            </p:nvCxnSpPr>
            <p:spPr>
              <a:xfrm>
                <a:off x="6365875" y="5775325"/>
                <a:ext cx="0" cy="126806"/>
              </a:xfrm>
              <a:prstGeom prst="straightConnector1">
                <a:avLst/>
              </a:prstGeom>
              <a:ln w="9525" cmpd="sng">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1" name="Straight Arrow Connector 210"/>
              <p:cNvCxnSpPr/>
              <p:nvPr/>
            </p:nvCxnSpPr>
            <p:spPr>
              <a:xfrm>
                <a:off x="5372100" y="5772150"/>
                <a:ext cx="0" cy="126806"/>
              </a:xfrm>
              <a:prstGeom prst="straightConnector1">
                <a:avLst/>
              </a:prstGeom>
              <a:ln w="9525" cmpd="sng">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5" name="Straight Arrow Connector 214"/>
              <p:cNvCxnSpPr/>
              <p:nvPr/>
            </p:nvCxnSpPr>
            <p:spPr>
              <a:xfrm>
                <a:off x="5089525" y="5775325"/>
                <a:ext cx="0" cy="126806"/>
              </a:xfrm>
              <a:prstGeom prst="straightConnector1">
                <a:avLst/>
              </a:prstGeom>
              <a:ln w="9525" cmpd="sng">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8" name="Straight Arrow Connector 217"/>
              <p:cNvCxnSpPr/>
              <p:nvPr/>
            </p:nvCxnSpPr>
            <p:spPr>
              <a:xfrm>
                <a:off x="6594475" y="5772150"/>
                <a:ext cx="0" cy="126806"/>
              </a:xfrm>
              <a:prstGeom prst="straightConnector1">
                <a:avLst/>
              </a:prstGeom>
              <a:ln w="9525" cmpd="sng">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9" name="Straight Arrow Connector 218"/>
              <p:cNvCxnSpPr/>
              <p:nvPr/>
            </p:nvCxnSpPr>
            <p:spPr>
              <a:xfrm>
                <a:off x="4600575" y="5775325"/>
                <a:ext cx="0" cy="126806"/>
              </a:xfrm>
              <a:prstGeom prst="straightConnector1">
                <a:avLst/>
              </a:prstGeom>
              <a:ln w="9525" cmpd="sng">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0" name="Straight Arrow Connector 219"/>
              <p:cNvCxnSpPr/>
              <p:nvPr/>
            </p:nvCxnSpPr>
            <p:spPr>
              <a:xfrm>
                <a:off x="4206875" y="5775325"/>
                <a:ext cx="0" cy="126806"/>
              </a:xfrm>
              <a:prstGeom prst="straightConnector1">
                <a:avLst/>
              </a:prstGeom>
              <a:ln w="9525" cmpd="sng">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p:cNvCxnSpPr/>
              <p:nvPr/>
            </p:nvCxnSpPr>
            <p:spPr>
              <a:xfrm flipV="1">
                <a:off x="4200525" y="5771498"/>
                <a:ext cx="2398651" cy="7002"/>
              </a:xfrm>
              <a:prstGeom prst="line">
                <a:avLst/>
              </a:prstGeom>
              <a:ln w="9525"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232" name="Straight Arrow Connector 231"/>
              <p:cNvCxnSpPr/>
              <p:nvPr/>
            </p:nvCxnSpPr>
            <p:spPr>
              <a:xfrm>
                <a:off x="5715901" y="5705687"/>
                <a:ext cx="1839" cy="69638"/>
              </a:xfrm>
              <a:prstGeom prst="straightConnector1">
                <a:avLst/>
              </a:prstGeom>
              <a:ln w="9525" cmpd="sng">
                <a:solidFill>
                  <a:srgbClr val="0000FF"/>
                </a:solidFill>
                <a:headEnd type="none"/>
                <a:tailEnd type="none"/>
              </a:ln>
              <a:effectLst/>
            </p:spPr>
            <p:style>
              <a:lnRef idx="2">
                <a:schemeClr val="accent1"/>
              </a:lnRef>
              <a:fillRef idx="0">
                <a:schemeClr val="accent1"/>
              </a:fillRef>
              <a:effectRef idx="1">
                <a:schemeClr val="accent1"/>
              </a:effectRef>
              <a:fontRef idx="minor">
                <a:schemeClr val="tx1"/>
              </a:fontRef>
            </p:style>
          </p:cxnSp>
        </p:grpSp>
      </p:grpSp>
      <p:grpSp>
        <p:nvGrpSpPr>
          <p:cNvPr id="56" name="Group 55"/>
          <p:cNvGrpSpPr/>
          <p:nvPr/>
        </p:nvGrpSpPr>
        <p:grpSpPr>
          <a:xfrm>
            <a:off x="3596921" y="2129242"/>
            <a:ext cx="2504436" cy="1444504"/>
            <a:chOff x="3749318" y="2163108"/>
            <a:chExt cx="2551908" cy="1444504"/>
          </a:xfrm>
        </p:grpSpPr>
        <p:grpSp>
          <p:nvGrpSpPr>
            <p:cNvPr id="198" name="Group 197"/>
            <p:cNvGrpSpPr/>
            <p:nvPr/>
          </p:nvGrpSpPr>
          <p:grpSpPr>
            <a:xfrm>
              <a:off x="3749318" y="2163108"/>
              <a:ext cx="2551908" cy="1444504"/>
              <a:chOff x="4528236" y="5227981"/>
              <a:chExt cx="2551908" cy="1444504"/>
            </a:xfrm>
          </p:grpSpPr>
          <p:sp>
            <p:nvSpPr>
              <p:cNvPr id="199" name="TextBox 198"/>
              <p:cNvSpPr txBox="1"/>
              <p:nvPr/>
            </p:nvSpPr>
            <p:spPr>
              <a:xfrm>
                <a:off x="5219847" y="6364708"/>
                <a:ext cx="415498" cy="307777"/>
              </a:xfrm>
              <a:prstGeom prst="rect">
                <a:avLst/>
              </a:prstGeom>
              <a:noFill/>
            </p:spPr>
            <p:txBody>
              <a:bodyPr wrap="none" rtlCol="0">
                <a:spAutoFit/>
              </a:bodyPr>
              <a:lstStyle/>
              <a:p>
                <a:r>
                  <a:rPr lang="en-US" sz="1400" dirty="0" smtClean="0"/>
                  <a:t>1.9</a:t>
                </a:r>
                <a:endParaRPr lang="en-US" sz="1400" dirty="0"/>
              </a:p>
            </p:txBody>
          </p:sp>
          <p:pic>
            <p:nvPicPr>
              <p:cNvPr id="200" name="Picture 199"/>
              <p:cNvPicPr>
                <a:picLocks noChangeAspect="1"/>
              </p:cNvPicPr>
              <p:nvPr/>
            </p:nvPicPr>
            <p:blipFill rotWithShape="1">
              <a:blip r:embed="rId10">
                <a:extLst>
                  <a:ext uri="{28A0092B-C50C-407E-A947-70E740481C1C}">
                    <a14:useLocalDpi xmlns:a14="http://schemas.microsoft.com/office/drawing/2010/main" val="0"/>
                  </a:ext>
                </a:extLst>
              </a:blip>
              <a:srcRect l="3082" t="1" r="470" b="4230"/>
              <a:stretch/>
            </p:blipFill>
            <p:spPr>
              <a:xfrm>
                <a:off x="5074920" y="5227981"/>
                <a:ext cx="1828800" cy="1124712"/>
              </a:xfrm>
              <a:prstGeom prst="rect">
                <a:avLst/>
              </a:prstGeom>
              <a:ln>
                <a:solidFill>
                  <a:schemeClr val="tx1"/>
                </a:solidFill>
              </a:ln>
            </p:spPr>
          </p:pic>
          <p:sp>
            <p:nvSpPr>
              <p:cNvPr id="201" name="TextBox 200"/>
              <p:cNvSpPr txBox="1"/>
              <p:nvPr/>
            </p:nvSpPr>
            <p:spPr>
              <a:xfrm>
                <a:off x="5769170" y="6355183"/>
                <a:ext cx="415498" cy="307777"/>
              </a:xfrm>
              <a:prstGeom prst="rect">
                <a:avLst/>
              </a:prstGeom>
              <a:noFill/>
            </p:spPr>
            <p:txBody>
              <a:bodyPr wrap="none" rtlCol="0">
                <a:spAutoFit/>
              </a:bodyPr>
              <a:lstStyle/>
              <a:p>
                <a:r>
                  <a:rPr lang="en-US" sz="1400" dirty="0" smtClean="0"/>
                  <a:t>2.0</a:t>
                </a:r>
                <a:endParaRPr lang="en-US" sz="1400" dirty="0"/>
              </a:p>
            </p:txBody>
          </p:sp>
          <p:sp>
            <p:nvSpPr>
              <p:cNvPr id="203" name="TextBox 202"/>
              <p:cNvSpPr txBox="1"/>
              <p:nvPr/>
            </p:nvSpPr>
            <p:spPr>
              <a:xfrm>
                <a:off x="6318397" y="6352008"/>
                <a:ext cx="761747" cy="307777"/>
              </a:xfrm>
              <a:prstGeom prst="rect">
                <a:avLst/>
              </a:prstGeom>
              <a:noFill/>
              <a:ln>
                <a:noFill/>
              </a:ln>
            </p:spPr>
            <p:txBody>
              <a:bodyPr wrap="none" rtlCol="0">
                <a:spAutoFit/>
              </a:bodyPr>
              <a:lstStyle/>
              <a:p>
                <a:r>
                  <a:rPr lang="en-US" sz="1400" dirty="0" smtClean="0"/>
                  <a:t>2.1 GeV</a:t>
                </a:r>
                <a:endParaRPr lang="en-US" sz="1400" dirty="0"/>
              </a:p>
            </p:txBody>
          </p:sp>
          <p:cxnSp>
            <p:nvCxnSpPr>
              <p:cNvPr id="204" name="Straight Connector 203"/>
              <p:cNvCxnSpPr/>
              <p:nvPr/>
            </p:nvCxnSpPr>
            <p:spPr>
              <a:xfrm rot="300000" flipH="1" flipV="1">
                <a:off x="5425569" y="6368797"/>
                <a:ext cx="2027" cy="562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20000" flipH="1" flipV="1">
                <a:off x="5976184" y="6362447"/>
                <a:ext cx="735" cy="62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21420000" flipV="1">
                <a:off x="6522719" y="6368797"/>
                <a:ext cx="0" cy="562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TextBox 207"/>
              <p:cNvSpPr txBox="1"/>
              <p:nvPr/>
            </p:nvSpPr>
            <p:spPr>
              <a:xfrm>
                <a:off x="4756150" y="5238750"/>
                <a:ext cx="379506" cy="276999"/>
              </a:xfrm>
              <a:prstGeom prst="rect">
                <a:avLst/>
              </a:prstGeom>
              <a:noFill/>
            </p:spPr>
            <p:txBody>
              <a:bodyPr wrap="none" rtlCol="0">
                <a:spAutoFit/>
              </a:bodyPr>
              <a:lstStyle/>
              <a:p>
                <a:r>
                  <a:rPr lang="en-US" sz="1200" dirty="0" smtClean="0"/>
                  <a:t>0.8</a:t>
                </a:r>
                <a:endParaRPr lang="en-US" sz="1200" dirty="0"/>
              </a:p>
            </p:txBody>
          </p:sp>
          <p:sp>
            <p:nvSpPr>
              <p:cNvPr id="212" name="TextBox 211"/>
              <p:cNvSpPr txBox="1"/>
              <p:nvPr/>
            </p:nvSpPr>
            <p:spPr>
              <a:xfrm>
                <a:off x="4752975" y="5467350"/>
                <a:ext cx="379506" cy="276999"/>
              </a:xfrm>
              <a:prstGeom prst="rect">
                <a:avLst/>
              </a:prstGeom>
              <a:noFill/>
            </p:spPr>
            <p:txBody>
              <a:bodyPr wrap="none" rtlCol="0">
                <a:spAutoFit/>
              </a:bodyPr>
              <a:lstStyle/>
              <a:p>
                <a:r>
                  <a:rPr lang="en-US" sz="1200" dirty="0" smtClean="0"/>
                  <a:t>0.6</a:t>
                </a:r>
                <a:endParaRPr lang="en-US" sz="1200" dirty="0"/>
              </a:p>
            </p:txBody>
          </p:sp>
          <p:sp>
            <p:nvSpPr>
              <p:cNvPr id="213" name="TextBox 212"/>
              <p:cNvSpPr txBox="1"/>
              <p:nvPr/>
            </p:nvSpPr>
            <p:spPr>
              <a:xfrm>
                <a:off x="4752975" y="5702300"/>
                <a:ext cx="379506" cy="276999"/>
              </a:xfrm>
              <a:prstGeom prst="rect">
                <a:avLst/>
              </a:prstGeom>
              <a:noFill/>
            </p:spPr>
            <p:txBody>
              <a:bodyPr wrap="none" rtlCol="0">
                <a:spAutoFit/>
              </a:bodyPr>
              <a:lstStyle/>
              <a:p>
                <a:r>
                  <a:rPr lang="en-US" sz="1200" dirty="0" smtClean="0"/>
                  <a:t>0.4</a:t>
                </a:r>
                <a:endParaRPr lang="en-US" sz="1200" dirty="0"/>
              </a:p>
            </p:txBody>
          </p:sp>
          <p:sp>
            <p:nvSpPr>
              <p:cNvPr id="214" name="TextBox 213"/>
              <p:cNvSpPr txBox="1"/>
              <p:nvPr/>
            </p:nvSpPr>
            <p:spPr>
              <a:xfrm>
                <a:off x="4759325" y="5927725"/>
                <a:ext cx="379506" cy="276999"/>
              </a:xfrm>
              <a:prstGeom prst="rect">
                <a:avLst/>
              </a:prstGeom>
              <a:noFill/>
            </p:spPr>
            <p:txBody>
              <a:bodyPr wrap="none" rtlCol="0">
                <a:spAutoFit/>
              </a:bodyPr>
              <a:lstStyle/>
              <a:p>
                <a:r>
                  <a:rPr lang="en-US" sz="1200" dirty="0" smtClean="0"/>
                  <a:t>0.2</a:t>
                </a:r>
                <a:endParaRPr lang="en-US" sz="1200" dirty="0"/>
              </a:p>
            </p:txBody>
          </p:sp>
          <p:sp>
            <p:nvSpPr>
              <p:cNvPr id="221" name="TextBox 220"/>
              <p:cNvSpPr txBox="1"/>
              <p:nvPr/>
            </p:nvSpPr>
            <p:spPr>
              <a:xfrm>
                <a:off x="4819650" y="6159500"/>
                <a:ext cx="262662" cy="276999"/>
              </a:xfrm>
              <a:prstGeom prst="rect">
                <a:avLst/>
              </a:prstGeom>
              <a:noFill/>
            </p:spPr>
            <p:txBody>
              <a:bodyPr wrap="none" rtlCol="0">
                <a:spAutoFit/>
              </a:bodyPr>
              <a:lstStyle/>
              <a:p>
                <a:r>
                  <a:rPr lang="en-US" sz="1200" dirty="0" smtClean="0"/>
                  <a:t>0</a:t>
                </a:r>
                <a:endParaRPr lang="en-US" sz="1200" dirty="0"/>
              </a:p>
            </p:txBody>
          </p:sp>
          <p:cxnSp>
            <p:nvCxnSpPr>
              <p:cNvPr id="225" name="Straight Connector 224"/>
              <p:cNvCxnSpPr/>
              <p:nvPr/>
            </p:nvCxnSpPr>
            <p:spPr>
              <a:xfrm rot="5400000" flipV="1">
                <a:off x="5114419" y="6289422"/>
                <a:ext cx="0" cy="79375"/>
              </a:xfrm>
              <a:prstGeom prst="line">
                <a:avLst/>
              </a:prstGeom>
              <a:ln w="952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5400000" flipV="1">
                <a:off x="5117594" y="6060822"/>
                <a:ext cx="0" cy="79375"/>
              </a:xfrm>
              <a:prstGeom prst="line">
                <a:avLst/>
              </a:prstGeom>
              <a:ln w="952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rot="5400000" flipV="1">
                <a:off x="5114419" y="5825872"/>
                <a:ext cx="0" cy="79375"/>
              </a:xfrm>
              <a:prstGeom prst="line">
                <a:avLst/>
              </a:prstGeom>
              <a:ln w="952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rot="5400000" flipV="1">
                <a:off x="5117594" y="5594097"/>
                <a:ext cx="0" cy="79375"/>
              </a:xfrm>
              <a:prstGeom prst="line">
                <a:avLst/>
              </a:prstGeom>
              <a:ln w="952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5400000" flipV="1">
                <a:off x="5117594" y="5362322"/>
                <a:ext cx="0" cy="79375"/>
              </a:xfrm>
              <a:prstGeom prst="line">
                <a:avLst/>
              </a:prstGeom>
              <a:ln w="952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237" name="TextBox 236"/>
              <p:cNvSpPr txBox="1"/>
              <p:nvPr/>
            </p:nvSpPr>
            <p:spPr>
              <a:xfrm rot="16200000">
                <a:off x="4196399" y="5712112"/>
                <a:ext cx="971452" cy="307777"/>
              </a:xfrm>
              <a:prstGeom prst="rect">
                <a:avLst/>
              </a:prstGeom>
              <a:noFill/>
            </p:spPr>
            <p:txBody>
              <a:bodyPr wrap="none" rtlCol="0">
                <a:spAutoFit/>
              </a:bodyPr>
              <a:lstStyle/>
              <a:p>
                <a:r>
                  <a:rPr lang="en-US" sz="1400" dirty="0" smtClean="0"/>
                  <a:t>Probability</a:t>
                </a:r>
                <a:endParaRPr lang="en-US" sz="1400" dirty="0"/>
              </a:p>
            </p:txBody>
          </p:sp>
        </p:grpSp>
        <p:cxnSp>
          <p:nvCxnSpPr>
            <p:cNvPr id="193" name="Straight Arrow Connector 192"/>
            <p:cNvCxnSpPr/>
            <p:nvPr/>
          </p:nvCxnSpPr>
          <p:spPr>
            <a:xfrm>
              <a:off x="4457595" y="3136676"/>
              <a:ext cx="27865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4" name="Straight Arrow Connector 193"/>
            <p:cNvCxnSpPr/>
            <p:nvPr/>
          </p:nvCxnSpPr>
          <p:spPr>
            <a:xfrm flipH="1">
              <a:off x="5689495" y="3149376"/>
              <a:ext cx="27865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5" name="TextBox 194"/>
            <p:cNvSpPr txBox="1"/>
            <p:nvPr/>
          </p:nvSpPr>
          <p:spPr>
            <a:xfrm>
              <a:off x="5654022" y="2686386"/>
              <a:ext cx="424403" cy="369332"/>
            </a:xfrm>
            <a:prstGeom prst="rect">
              <a:avLst/>
            </a:prstGeom>
            <a:noFill/>
          </p:spPr>
          <p:txBody>
            <a:bodyPr wrap="none" rtlCol="0">
              <a:spAutoFit/>
            </a:bodyPr>
            <a:lstStyle/>
            <a:p>
              <a:r>
                <a:rPr lang="en-US" dirty="0" smtClean="0"/>
                <a:t>2σ</a:t>
              </a:r>
              <a:endParaRPr lang="en-US" dirty="0"/>
            </a:p>
          </p:txBody>
        </p:sp>
      </p:grpSp>
      <p:sp>
        <p:nvSpPr>
          <p:cNvPr id="57" name="TextBox 56"/>
          <p:cNvSpPr txBox="1"/>
          <p:nvPr/>
        </p:nvSpPr>
        <p:spPr>
          <a:xfrm>
            <a:off x="4152571" y="2230736"/>
            <a:ext cx="1853805" cy="369332"/>
          </a:xfrm>
          <a:prstGeom prst="rect">
            <a:avLst/>
          </a:prstGeom>
          <a:noFill/>
        </p:spPr>
        <p:txBody>
          <a:bodyPr wrap="none" rtlCol="0">
            <a:spAutoFit/>
          </a:bodyPr>
          <a:lstStyle/>
          <a:p>
            <a:r>
              <a:rPr lang="en-US" dirty="0" smtClean="0">
                <a:solidFill>
                  <a:srgbClr val="0000FF"/>
                </a:solidFill>
              </a:rPr>
              <a:t>2.0 </a:t>
            </a:r>
            <a:r>
              <a:rPr lang="en-US" dirty="0" err="1" smtClean="0">
                <a:solidFill>
                  <a:srgbClr val="0000FF"/>
                </a:solidFill>
              </a:rPr>
              <a:t>GeV</a:t>
            </a:r>
            <a:r>
              <a:rPr lang="en-US" dirty="0" smtClean="0">
                <a:solidFill>
                  <a:srgbClr val="0000FF"/>
                </a:solidFill>
              </a:rPr>
              <a:t> ± 5% (2σ)</a:t>
            </a:r>
            <a:endParaRPr lang="en-US" dirty="0">
              <a:solidFill>
                <a:srgbClr val="0000FF"/>
              </a:solidFill>
            </a:endParaRPr>
          </a:p>
        </p:txBody>
      </p:sp>
      <p:grpSp>
        <p:nvGrpSpPr>
          <p:cNvPr id="64" name="Group 63"/>
          <p:cNvGrpSpPr/>
          <p:nvPr/>
        </p:nvGrpSpPr>
        <p:grpSpPr>
          <a:xfrm>
            <a:off x="897449" y="2196881"/>
            <a:ext cx="1095172" cy="711186"/>
            <a:chOff x="1049846" y="2196881"/>
            <a:chExt cx="1095172" cy="711186"/>
          </a:xfrm>
        </p:grpSpPr>
        <p:sp>
          <p:nvSpPr>
            <p:cNvPr id="58" name="Rectangle 57"/>
            <p:cNvSpPr/>
            <p:nvPr/>
          </p:nvSpPr>
          <p:spPr>
            <a:xfrm>
              <a:off x="1409700" y="2721793"/>
              <a:ext cx="415941" cy="186274"/>
            </a:xfrm>
            <a:prstGeom prst="rect">
              <a:avLst/>
            </a:prstGeom>
            <a:noFill/>
            <a:ln w="19050" cmpd="sng">
              <a:solidFill>
                <a:schemeClr val="bg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1049846" y="2196881"/>
              <a:ext cx="1095172" cy="307777"/>
            </a:xfrm>
            <a:prstGeom prst="rect">
              <a:avLst/>
            </a:prstGeom>
            <a:noFill/>
          </p:spPr>
          <p:txBody>
            <a:bodyPr wrap="none" rtlCol="0">
              <a:spAutoFit/>
            </a:bodyPr>
            <a:lstStyle/>
            <a:p>
              <a:r>
                <a:rPr lang="en-US" sz="1400" b="1" dirty="0"/>
                <a:t>x</a:t>
              </a:r>
              <a:r>
                <a:rPr lang="en-US" sz="1400" b="1" dirty="0" smtClean="0"/>
                <a:t>-ray source</a:t>
              </a:r>
              <a:endParaRPr lang="en-US" sz="1400" b="1" dirty="0"/>
            </a:p>
          </p:txBody>
        </p:sp>
      </p:grpSp>
      <p:grpSp>
        <p:nvGrpSpPr>
          <p:cNvPr id="75" name="Group 74"/>
          <p:cNvGrpSpPr/>
          <p:nvPr/>
        </p:nvGrpSpPr>
        <p:grpSpPr>
          <a:xfrm>
            <a:off x="33866" y="1113989"/>
            <a:ext cx="9171707" cy="878527"/>
            <a:chOff x="33866" y="1113989"/>
            <a:chExt cx="9171707" cy="878527"/>
          </a:xfrm>
        </p:grpSpPr>
        <p:pic>
          <p:nvPicPr>
            <p:cNvPr id="191" name="Picture 190"/>
            <p:cNvPicPr>
              <a:picLocks noChangeAspect="1"/>
            </p:cNvPicPr>
            <p:nvPr/>
          </p:nvPicPr>
          <p:blipFill rotWithShape="1">
            <a:blip r:embed="rId11">
              <a:extLst>
                <a:ext uri="{28A0092B-C50C-407E-A947-70E740481C1C}">
                  <a14:useLocalDpi xmlns:a14="http://schemas.microsoft.com/office/drawing/2010/main" val="0"/>
                </a:ext>
              </a:extLst>
            </a:blip>
            <a:srcRect l="1" r="-11" b="15789"/>
            <a:stretch/>
          </p:blipFill>
          <p:spPr>
            <a:xfrm flipV="1">
              <a:off x="33866" y="1345413"/>
              <a:ext cx="9089136" cy="484632"/>
            </a:xfrm>
            <a:prstGeom prst="rect">
              <a:avLst/>
            </a:prstGeom>
          </p:spPr>
        </p:pic>
        <p:sp>
          <p:nvSpPr>
            <p:cNvPr id="69" name="TextBox 68"/>
            <p:cNvSpPr txBox="1"/>
            <p:nvPr/>
          </p:nvSpPr>
          <p:spPr>
            <a:xfrm>
              <a:off x="482583" y="1528586"/>
              <a:ext cx="661885" cy="276999"/>
            </a:xfrm>
            <a:prstGeom prst="rect">
              <a:avLst/>
            </a:prstGeom>
            <a:noFill/>
          </p:spPr>
          <p:txBody>
            <a:bodyPr wrap="none" rtlCol="0">
              <a:spAutoFit/>
            </a:bodyPr>
            <a:lstStyle/>
            <a:p>
              <a:r>
                <a:rPr lang="en-US" sz="1200" dirty="0" smtClean="0"/>
                <a:t>magnet</a:t>
              </a:r>
              <a:endParaRPr lang="en-US" sz="1200" dirty="0"/>
            </a:p>
          </p:txBody>
        </p:sp>
        <p:sp>
          <p:nvSpPr>
            <p:cNvPr id="72" name="TextBox 71"/>
            <p:cNvSpPr txBox="1"/>
            <p:nvPr/>
          </p:nvSpPr>
          <p:spPr>
            <a:xfrm>
              <a:off x="6724723" y="1733595"/>
              <a:ext cx="479618" cy="246221"/>
            </a:xfrm>
            <a:prstGeom prst="rect">
              <a:avLst/>
            </a:prstGeom>
            <a:noFill/>
          </p:spPr>
          <p:txBody>
            <a:bodyPr wrap="none" rtlCol="0">
              <a:spAutoFit/>
            </a:bodyPr>
            <a:lstStyle/>
            <a:p>
              <a:r>
                <a:rPr lang="en-US" sz="1000" dirty="0" smtClean="0"/>
                <a:t>2.0 m</a:t>
              </a:r>
              <a:endParaRPr lang="en-US" sz="1000" dirty="0"/>
            </a:p>
          </p:txBody>
        </p:sp>
        <p:sp>
          <p:nvSpPr>
            <p:cNvPr id="238" name="TextBox 237"/>
            <p:cNvSpPr txBox="1"/>
            <p:nvPr/>
          </p:nvSpPr>
          <p:spPr>
            <a:xfrm>
              <a:off x="3642729" y="1742056"/>
              <a:ext cx="479618" cy="246221"/>
            </a:xfrm>
            <a:prstGeom prst="rect">
              <a:avLst/>
            </a:prstGeom>
            <a:noFill/>
          </p:spPr>
          <p:txBody>
            <a:bodyPr wrap="none" rtlCol="0">
              <a:spAutoFit/>
            </a:bodyPr>
            <a:lstStyle/>
            <a:p>
              <a:r>
                <a:rPr lang="en-US" sz="1000" dirty="0"/>
                <a:t>1</a:t>
              </a:r>
              <a:r>
                <a:rPr lang="en-US" sz="1000" dirty="0" smtClean="0"/>
                <a:t>.0 m</a:t>
              </a:r>
              <a:endParaRPr lang="en-US" sz="1000" dirty="0"/>
            </a:p>
          </p:txBody>
        </p:sp>
        <p:sp>
          <p:nvSpPr>
            <p:cNvPr id="243" name="TextBox 242"/>
            <p:cNvSpPr txBox="1"/>
            <p:nvPr/>
          </p:nvSpPr>
          <p:spPr>
            <a:xfrm>
              <a:off x="687740" y="1733583"/>
              <a:ext cx="249663" cy="246221"/>
            </a:xfrm>
            <a:prstGeom prst="rect">
              <a:avLst/>
            </a:prstGeom>
            <a:noFill/>
          </p:spPr>
          <p:txBody>
            <a:bodyPr wrap="none" rtlCol="0">
              <a:spAutoFit/>
            </a:bodyPr>
            <a:lstStyle/>
            <a:p>
              <a:r>
                <a:rPr lang="en-US" sz="1000" dirty="0" smtClean="0"/>
                <a:t>0</a:t>
              </a:r>
              <a:endParaRPr lang="en-US" sz="1000" dirty="0"/>
            </a:p>
          </p:txBody>
        </p:sp>
        <p:sp>
          <p:nvSpPr>
            <p:cNvPr id="245" name="TextBox 244"/>
            <p:cNvSpPr txBox="1"/>
            <p:nvPr/>
          </p:nvSpPr>
          <p:spPr>
            <a:xfrm>
              <a:off x="8261423" y="1746295"/>
              <a:ext cx="479618" cy="246221"/>
            </a:xfrm>
            <a:prstGeom prst="rect">
              <a:avLst/>
            </a:prstGeom>
            <a:noFill/>
          </p:spPr>
          <p:txBody>
            <a:bodyPr wrap="none" rtlCol="0">
              <a:spAutoFit/>
            </a:bodyPr>
            <a:lstStyle/>
            <a:p>
              <a:r>
                <a:rPr lang="en-US" sz="1000" dirty="0" smtClean="0"/>
                <a:t>2.5 m</a:t>
              </a:r>
              <a:endParaRPr lang="en-US" sz="1000" dirty="0"/>
            </a:p>
          </p:txBody>
        </p:sp>
        <p:sp>
          <p:nvSpPr>
            <p:cNvPr id="74" name="TextBox 73"/>
            <p:cNvSpPr txBox="1"/>
            <p:nvPr/>
          </p:nvSpPr>
          <p:spPr>
            <a:xfrm>
              <a:off x="8902636" y="1113989"/>
              <a:ext cx="302937" cy="276999"/>
            </a:xfrm>
            <a:prstGeom prst="rect">
              <a:avLst/>
            </a:prstGeom>
            <a:noFill/>
          </p:spPr>
          <p:txBody>
            <a:bodyPr wrap="none" rtlCol="0">
              <a:spAutoFit/>
            </a:bodyPr>
            <a:lstStyle/>
            <a:p>
              <a:r>
                <a:rPr lang="en-US" sz="1200" dirty="0" smtClean="0"/>
                <a:t>IP</a:t>
              </a:r>
              <a:endParaRPr lang="en-US" sz="1200" dirty="0"/>
            </a:p>
          </p:txBody>
        </p:sp>
      </p:grpSp>
      <p:grpSp>
        <p:nvGrpSpPr>
          <p:cNvPr id="81" name="Group 80"/>
          <p:cNvGrpSpPr/>
          <p:nvPr/>
        </p:nvGrpSpPr>
        <p:grpSpPr>
          <a:xfrm>
            <a:off x="8460364" y="4357277"/>
            <a:ext cx="660091" cy="443451"/>
            <a:chOff x="8460364" y="4357277"/>
            <a:chExt cx="660091" cy="443451"/>
          </a:xfrm>
        </p:grpSpPr>
        <p:sp>
          <p:nvSpPr>
            <p:cNvPr id="246" name="Oval 245"/>
            <p:cNvSpPr/>
            <p:nvPr/>
          </p:nvSpPr>
          <p:spPr>
            <a:xfrm rot="5400000">
              <a:off x="8472837" y="4573155"/>
              <a:ext cx="390906" cy="41147"/>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Straight Connector 79"/>
            <p:cNvCxnSpPr>
              <a:endCxn id="246" idx="2"/>
            </p:cNvCxnSpPr>
            <p:nvPr/>
          </p:nvCxnSpPr>
          <p:spPr>
            <a:xfrm flipV="1">
              <a:off x="8460364" y="4398276"/>
              <a:ext cx="207926" cy="33776"/>
            </a:xfrm>
            <a:prstGeom prst="line">
              <a:avLst/>
            </a:prstGeom>
            <a:ln w="952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7" name="Straight Connector 246"/>
            <p:cNvCxnSpPr/>
            <p:nvPr/>
          </p:nvCxnSpPr>
          <p:spPr>
            <a:xfrm flipH="1" flipV="1">
              <a:off x="8460364" y="4734826"/>
              <a:ext cx="207926" cy="33776"/>
            </a:xfrm>
            <a:prstGeom prst="line">
              <a:avLst/>
            </a:prstGeom>
            <a:ln w="952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48" name="Straight Connector 247"/>
            <p:cNvCxnSpPr/>
            <p:nvPr/>
          </p:nvCxnSpPr>
          <p:spPr>
            <a:xfrm flipV="1">
              <a:off x="8669914" y="4734826"/>
              <a:ext cx="207926" cy="33776"/>
            </a:xfrm>
            <a:prstGeom prst="line">
              <a:avLst/>
            </a:prstGeom>
            <a:ln w="952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1" name="Straight Connector 250"/>
            <p:cNvCxnSpPr/>
            <p:nvPr/>
          </p:nvCxnSpPr>
          <p:spPr>
            <a:xfrm flipH="1" flipV="1">
              <a:off x="8676264" y="4404626"/>
              <a:ext cx="207926" cy="33776"/>
            </a:xfrm>
            <a:prstGeom prst="line">
              <a:avLst/>
            </a:prstGeom>
            <a:ln w="9525" cmpd="sng">
              <a:solidFill>
                <a:srgbClr val="0000FF"/>
              </a:solidFill>
              <a:prstDash val="dash"/>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rot="5400000">
              <a:off x="8760230" y="4440503"/>
              <a:ext cx="443451" cy="276999"/>
            </a:xfrm>
            <a:prstGeom prst="rect">
              <a:avLst/>
            </a:prstGeom>
            <a:solidFill>
              <a:schemeClr val="bg1"/>
            </a:solidFill>
            <a:ln>
              <a:solidFill>
                <a:schemeClr val="tx1"/>
              </a:solidFill>
            </a:ln>
          </p:spPr>
          <p:txBody>
            <a:bodyPr wrap="none" rtlCol="0">
              <a:spAutoFit/>
            </a:bodyPr>
            <a:lstStyle/>
            <a:p>
              <a:r>
                <a:rPr lang="en-US" sz="1200" dirty="0" smtClean="0"/>
                <a:t>CCD</a:t>
              </a:r>
              <a:endParaRPr lang="en-US" sz="1200" dirty="0"/>
            </a:p>
          </p:txBody>
        </p:sp>
      </p:grpSp>
    </p:spTree>
    <p:extLst>
      <p:ext uri="{BB962C8B-B14F-4D97-AF65-F5344CB8AC3E}">
        <p14:creationId xmlns:p14="http://schemas.microsoft.com/office/powerpoint/2010/main" val="403356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wipe(left)">
                                      <p:cBhvr>
                                        <p:cTn id="7" dur="500"/>
                                        <p:tgtEl>
                                          <p:spTgt spid="10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down)">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up)">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wipe(left)">
                                      <p:cBhvr>
                                        <p:cTn id="31" dur="500"/>
                                        <p:tgtEl>
                                          <p:spTgt spid="9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wipe(up)">
                                      <p:cBhvr>
                                        <p:cTn id="36" dur="500"/>
                                        <p:tgtEl>
                                          <p:spTgt spid="6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1"/>
                                        </p:tgtEl>
                                        <p:attrNameLst>
                                          <p:attrName>style.visibility</p:attrName>
                                        </p:attrNameLst>
                                      </p:cBhvr>
                                      <p:to>
                                        <p:strVal val="visible"/>
                                      </p:to>
                                    </p:set>
                                    <p:animEffect transition="in" filter="wipe(left)">
                                      <p:cBhvr>
                                        <p:cTn id="41" dur="500"/>
                                        <p:tgtEl>
                                          <p:spTgt spid="9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wipe(up)">
                                      <p:cBhvr>
                                        <p:cTn id="46" dur="500"/>
                                        <p:tgtEl>
                                          <p:spTgt spid="6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wipe(up)">
                                      <p:cBhvr>
                                        <p:cTn id="51" dur="500"/>
                                        <p:tgtEl>
                                          <p:spTgt spid="4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wipe(left)">
                                      <p:cBhvr>
                                        <p:cTn id="56" dur="500"/>
                                        <p:tgtEl>
                                          <p:spTgt spid="5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wipe(left)">
                                      <p:cBhvr>
                                        <p:cTn id="61" dur="500"/>
                                        <p:tgtEl>
                                          <p:spTgt spid="5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wipe(left)">
                                      <p:cBhvr>
                                        <p:cTn id="66" dur="500"/>
                                        <p:tgtEl>
                                          <p:spTgt spid="8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wipe(left)">
                                      <p:cBhvr>
                                        <p:cTn id="7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999" t="2" r="11999" b="12544"/>
          <a:stretch/>
        </p:blipFill>
        <p:spPr>
          <a:xfrm>
            <a:off x="583157" y="1377243"/>
            <a:ext cx="8129043" cy="5219701"/>
          </a:xfrm>
          <a:prstGeom prst="rect">
            <a:avLst/>
          </a:prstGeom>
        </p:spPr>
      </p:pic>
      <p:sp>
        <p:nvSpPr>
          <p:cNvPr id="7" name="TextBox 6"/>
          <p:cNvSpPr txBox="1"/>
          <p:nvPr/>
        </p:nvSpPr>
        <p:spPr>
          <a:xfrm>
            <a:off x="2016476" y="6482644"/>
            <a:ext cx="2278839" cy="369332"/>
          </a:xfrm>
          <a:prstGeom prst="rect">
            <a:avLst/>
          </a:prstGeom>
          <a:noFill/>
        </p:spPr>
        <p:txBody>
          <a:bodyPr wrap="none" rtlCol="0">
            <a:spAutoFit/>
          </a:bodyPr>
          <a:lstStyle/>
          <a:p>
            <a:r>
              <a:rPr lang="en-US" b="1" dirty="0" smtClean="0"/>
              <a:t>Electron Energy [</a:t>
            </a:r>
            <a:r>
              <a:rPr lang="en-US" b="1" dirty="0" err="1" smtClean="0"/>
              <a:t>GeV</a:t>
            </a:r>
            <a:r>
              <a:rPr lang="en-US" b="1" dirty="0" smtClean="0"/>
              <a:t>]</a:t>
            </a:r>
            <a:endParaRPr lang="en-US" b="1" dirty="0"/>
          </a:p>
        </p:txBody>
      </p:sp>
      <p:sp>
        <p:nvSpPr>
          <p:cNvPr id="8" name="TextBox 7"/>
          <p:cNvSpPr txBox="1"/>
          <p:nvPr/>
        </p:nvSpPr>
        <p:spPr>
          <a:xfrm rot="16200000">
            <a:off x="-673100" y="3841044"/>
            <a:ext cx="1852340" cy="461665"/>
          </a:xfrm>
          <a:prstGeom prst="rect">
            <a:avLst/>
          </a:prstGeom>
          <a:noFill/>
        </p:spPr>
        <p:txBody>
          <a:bodyPr wrap="none" rtlCol="0">
            <a:spAutoFit/>
          </a:bodyPr>
          <a:lstStyle/>
          <a:p>
            <a:r>
              <a:rPr lang="en-US" sz="2400" b="1" dirty="0" smtClean="0"/>
              <a:t>Angle [</a:t>
            </a:r>
            <a:r>
              <a:rPr lang="en-US" sz="2400" b="1" dirty="0" err="1" smtClean="0"/>
              <a:t>mrad</a:t>
            </a:r>
            <a:r>
              <a:rPr lang="en-US" sz="2400" b="1" dirty="0" smtClean="0"/>
              <a:t>]</a:t>
            </a:r>
            <a:endParaRPr lang="en-US" sz="2400" b="1" dirty="0"/>
          </a:p>
        </p:txBody>
      </p:sp>
      <p:sp>
        <p:nvSpPr>
          <p:cNvPr id="9" name="TextBox 8"/>
          <p:cNvSpPr txBox="1"/>
          <p:nvPr/>
        </p:nvSpPr>
        <p:spPr>
          <a:xfrm>
            <a:off x="7696580" y="1046164"/>
            <a:ext cx="741534" cy="461665"/>
          </a:xfrm>
          <a:prstGeom prst="rect">
            <a:avLst/>
          </a:prstGeom>
          <a:solidFill>
            <a:srgbClr val="FFFFFF"/>
          </a:solidFill>
        </p:spPr>
        <p:txBody>
          <a:bodyPr wrap="none" rtlCol="0">
            <a:spAutoFit/>
          </a:bodyPr>
          <a:lstStyle/>
          <a:p>
            <a:pPr algn="ctr"/>
            <a:r>
              <a:rPr lang="en-US" sz="1200" b="1" dirty="0" err="1" smtClean="0"/>
              <a:t>betatron</a:t>
            </a:r>
            <a:r>
              <a:rPr lang="en-US" sz="1200" b="1" dirty="0" smtClean="0"/>
              <a:t> </a:t>
            </a:r>
          </a:p>
          <a:p>
            <a:pPr algn="ctr"/>
            <a:r>
              <a:rPr lang="en-US" sz="1200" b="1" dirty="0" smtClean="0"/>
              <a:t>x-rays</a:t>
            </a:r>
            <a:endParaRPr lang="en-US" sz="1200" b="1" dirty="0"/>
          </a:p>
        </p:txBody>
      </p:sp>
      <p:sp>
        <p:nvSpPr>
          <p:cNvPr id="10" name="TextBox 9"/>
          <p:cNvSpPr txBox="1"/>
          <p:nvPr/>
        </p:nvSpPr>
        <p:spPr>
          <a:xfrm>
            <a:off x="12700" y="1377244"/>
            <a:ext cx="947082" cy="307777"/>
          </a:xfrm>
          <a:prstGeom prst="rect">
            <a:avLst/>
          </a:prstGeom>
          <a:solidFill>
            <a:srgbClr val="FFFFFF"/>
          </a:solidFill>
        </p:spPr>
        <p:txBody>
          <a:bodyPr wrap="none" rtlCol="0">
            <a:spAutoFit/>
          </a:bodyPr>
          <a:lstStyle/>
          <a:p>
            <a:r>
              <a:rPr lang="en-US" sz="1400" b="1" dirty="0" err="1" smtClean="0"/>
              <a:t>pC</a:t>
            </a:r>
            <a:r>
              <a:rPr lang="en-US" sz="1400" b="1" dirty="0" smtClean="0"/>
              <a:t>/</a:t>
            </a:r>
            <a:r>
              <a:rPr lang="en-US" sz="1400" b="1" dirty="0" err="1" smtClean="0"/>
              <a:t>GeV-sr</a:t>
            </a:r>
            <a:endParaRPr lang="en-US" sz="1400" b="1" dirty="0"/>
          </a:p>
        </p:txBody>
      </p:sp>
      <p:sp>
        <p:nvSpPr>
          <p:cNvPr id="11" name="TextBox 10"/>
          <p:cNvSpPr txBox="1"/>
          <p:nvPr/>
        </p:nvSpPr>
        <p:spPr>
          <a:xfrm>
            <a:off x="6581422" y="6506633"/>
            <a:ext cx="576112" cy="369332"/>
          </a:xfrm>
          <a:prstGeom prst="rect">
            <a:avLst/>
          </a:prstGeom>
          <a:noFill/>
        </p:spPr>
        <p:txBody>
          <a:bodyPr wrap="none" rtlCol="0">
            <a:spAutoFit/>
          </a:bodyPr>
          <a:lstStyle/>
          <a:p>
            <a:r>
              <a:rPr lang="en-US" dirty="0" err="1" smtClean="0"/>
              <a:t>GeV</a:t>
            </a:r>
            <a:endParaRPr lang="en-US" dirty="0"/>
          </a:p>
        </p:txBody>
      </p:sp>
      <p:sp>
        <p:nvSpPr>
          <p:cNvPr id="12" name="TextBox 11"/>
          <p:cNvSpPr txBox="1"/>
          <p:nvPr/>
        </p:nvSpPr>
        <p:spPr>
          <a:xfrm rot="5400000">
            <a:off x="8079750" y="3899640"/>
            <a:ext cx="1852340" cy="461665"/>
          </a:xfrm>
          <a:prstGeom prst="rect">
            <a:avLst/>
          </a:prstGeom>
          <a:noFill/>
        </p:spPr>
        <p:txBody>
          <a:bodyPr wrap="none" rtlCol="0">
            <a:spAutoFit/>
          </a:bodyPr>
          <a:lstStyle/>
          <a:p>
            <a:r>
              <a:rPr lang="en-US" sz="2400" b="1" dirty="0" smtClean="0"/>
              <a:t>Angle [</a:t>
            </a:r>
            <a:r>
              <a:rPr lang="en-US" sz="2400" b="1" dirty="0" err="1" smtClean="0"/>
              <a:t>mrad</a:t>
            </a:r>
            <a:r>
              <a:rPr lang="en-US" sz="2400" b="1" dirty="0" smtClean="0"/>
              <a:t>]</a:t>
            </a:r>
            <a:endParaRPr lang="en-US" sz="2400" b="1" dirty="0"/>
          </a:p>
        </p:txBody>
      </p:sp>
      <p:grpSp>
        <p:nvGrpSpPr>
          <p:cNvPr id="13" name="Group 12"/>
          <p:cNvGrpSpPr/>
          <p:nvPr/>
        </p:nvGrpSpPr>
        <p:grpSpPr>
          <a:xfrm>
            <a:off x="76200" y="90253"/>
            <a:ext cx="952500" cy="951147"/>
            <a:chOff x="3303214" y="2758382"/>
            <a:chExt cx="1424847" cy="1409786"/>
          </a:xfrm>
        </p:grpSpPr>
        <p:sp>
          <p:nvSpPr>
            <p:cNvPr id="14" name="Oval 13"/>
            <p:cNvSpPr/>
            <p:nvPr/>
          </p:nvSpPr>
          <p:spPr>
            <a:xfrm>
              <a:off x="3345495" y="2787041"/>
              <a:ext cx="1364292" cy="13642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53041"/>
            <a:stretch/>
          </p:blipFill>
          <p:spPr>
            <a:xfrm>
              <a:off x="3303214" y="2758382"/>
              <a:ext cx="1424847" cy="1409786"/>
            </a:xfrm>
            <a:prstGeom prst="rect">
              <a:avLst/>
            </a:prstGeom>
          </p:spPr>
        </p:pic>
      </p:grpSp>
      <p:sp>
        <p:nvSpPr>
          <p:cNvPr id="16" name="Title 1"/>
          <p:cNvSpPr txBox="1">
            <a:spLocks/>
          </p:cNvSpPr>
          <p:nvPr/>
        </p:nvSpPr>
        <p:spPr>
          <a:xfrm>
            <a:off x="1092200" y="-38100"/>
            <a:ext cx="8040410" cy="6477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latin typeface="Arial"/>
                <a:cs typeface="Arial"/>
              </a:rPr>
              <a:t>We observe quasi-mono-energetic peaks up to 2 </a:t>
            </a:r>
            <a:r>
              <a:rPr lang="en-US" sz="2400" b="1" dirty="0" err="1" smtClean="0">
                <a:latin typeface="Arial"/>
                <a:cs typeface="Arial"/>
              </a:rPr>
              <a:t>GeV</a:t>
            </a:r>
            <a:endParaRPr lang="en-US" sz="2400" b="1" dirty="0">
              <a:latin typeface="Arial"/>
              <a:cs typeface="Arial"/>
            </a:endParaRPr>
          </a:p>
        </p:txBody>
      </p:sp>
      <p:cxnSp>
        <p:nvCxnSpPr>
          <p:cNvPr id="18" name="Straight Connector 17"/>
          <p:cNvCxnSpPr/>
          <p:nvPr/>
        </p:nvCxnSpPr>
        <p:spPr>
          <a:xfrm>
            <a:off x="1358900" y="748738"/>
            <a:ext cx="7416187" cy="1972"/>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644900" y="757765"/>
            <a:ext cx="3576257" cy="369332"/>
          </a:xfrm>
          <a:prstGeom prst="rect">
            <a:avLst/>
          </a:prstGeom>
          <a:noFill/>
        </p:spPr>
        <p:txBody>
          <a:bodyPr wrap="none" rtlCol="0">
            <a:spAutoFit/>
          </a:bodyPr>
          <a:lstStyle/>
          <a:p>
            <a:r>
              <a:rPr lang="en-US" dirty="0" smtClean="0">
                <a:solidFill>
                  <a:srgbClr val="FF0000"/>
                </a:solidFill>
              </a:rPr>
              <a:t>• narrowest divergence (&lt; 0.5 </a:t>
            </a:r>
            <a:r>
              <a:rPr lang="en-US" dirty="0" err="1" smtClean="0">
                <a:solidFill>
                  <a:srgbClr val="FF0000"/>
                </a:solidFill>
              </a:rPr>
              <a:t>mrad</a:t>
            </a:r>
            <a:r>
              <a:rPr lang="en-US" dirty="0" smtClean="0">
                <a:solidFill>
                  <a:srgbClr val="FF0000"/>
                </a:solidFill>
              </a:rPr>
              <a:t>)</a:t>
            </a:r>
            <a:endParaRPr lang="en-US" dirty="0">
              <a:solidFill>
                <a:srgbClr val="FF0000"/>
              </a:solidFill>
            </a:endParaRPr>
          </a:p>
        </p:txBody>
      </p:sp>
      <p:sp>
        <p:nvSpPr>
          <p:cNvPr id="21" name="TextBox 20"/>
          <p:cNvSpPr txBox="1"/>
          <p:nvPr/>
        </p:nvSpPr>
        <p:spPr>
          <a:xfrm>
            <a:off x="7429500" y="757765"/>
            <a:ext cx="1703110" cy="369332"/>
          </a:xfrm>
          <a:prstGeom prst="rect">
            <a:avLst/>
          </a:prstGeom>
          <a:noFill/>
        </p:spPr>
        <p:txBody>
          <a:bodyPr wrap="none" rtlCol="0">
            <a:spAutoFit/>
          </a:bodyPr>
          <a:lstStyle/>
          <a:p>
            <a:r>
              <a:rPr lang="en-US" dirty="0" smtClean="0">
                <a:solidFill>
                  <a:srgbClr val="FF0000"/>
                </a:solidFill>
              </a:rPr>
              <a:t>• lowest density</a:t>
            </a:r>
            <a:endParaRPr lang="en-US" dirty="0">
              <a:solidFill>
                <a:srgbClr val="FF0000"/>
              </a:solidFill>
            </a:endParaRPr>
          </a:p>
        </p:txBody>
      </p:sp>
      <p:grpSp>
        <p:nvGrpSpPr>
          <p:cNvPr id="5" name="Group 4"/>
          <p:cNvGrpSpPr/>
          <p:nvPr/>
        </p:nvGrpSpPr>
        <p:grpSpPr>
          <a:xfrm>
            <a:off x="4176182" y="2117437"/>
            <a:ext cx="4198" cy="500170"/>
            <a:chOff x="4176182" y="2010193"/>
            <a:chExt cx="4198" cy="500170"/>
          </a:xfrm>
        </p:grpSpPr>
        <p:cxnSp>
          <p:nvCxnSpPr>
            <p:cNvPr id="23" name="Straight Arrow Connector 22"/>
            <p:cNvCxnSpPr/>
            <p:nvPr/>
          </p:nvCxnSpPr>
          <p:spPr>
            <a:xfrm>
              <a:off x="4180380" y="2010193"/>
              <a:ext cx="0" cy="17211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4176182" y="2317747"/>
              <a:ext cx="0" cy="19261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27" name="Down Arrow 26"/>
          <p:cNvSpPr/>
          <p:nvPr/>
        </p:nvSpPr>
        <p:spPr>
          <a:xfrm rot="2700000">
            <a:off x="4550783" y="1966004"/>
            <a:ext cx="340780" cy="334556"/>
          </a:xfrm>
          <a:prstGeom prst="downArrow">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own Arrow 27"/>
          <p:cNvSpPr/>
          <p:nvPr/>
        </p:nvSpPr>
        <p:spPr>
          <a:xfrm rot="2700000">
            <a:off x="7036097" y="1838706"/>
            <a:ext cx="213374" cy="236252"/>
          </a:xfrm>
          <a:prstGeom prst="downArrow">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3884082" y="3692237"/>
            <a:ext cx="4198" cy="500170"/>
            <a:chOff x="3884082" y="3559593"/>
            <a:chExt cx="4198" cy="500170"/>
          </a:xfrm>
        </p:grpSpPr>
        <p:cxnSp>
          <p:nvCxnSpPr>
            <p:cNvPr id="33" name="Straight Arrow Connector 32"/>
            <p:cNvCxnSpPr/>
            <p:nvPr/>
          </p:nvCxnSpPr>
          <p:spPr>
            <a:xfrm>
              <a:off x="3888280" y="3559593"/>
              <a:ext cx="0" cy="17211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3884082" y="3867147"/>
              <a:ext cx="0" cy="19261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35" name="Right Arrow 34"/>
          <p:cNvSpPr/>
          <p:nvPr/>
        </p:nvSpPr>
        <p:spPr>
          <a:xfrm>
            <a:off x="2908268" y="2714238"/>
            <a:ext cx="278849" cy="246276"/>
          </a:xfrm>
          <a:prstGeom prst="rightArrow">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a:off x="2933668" y="4377938"/>
            <a:ext cx="278849" cy="246276"/>
          </a:xfrm>
          <a:prstGeom prst="rightArrow">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a:off x="2933668" y="6028938"/>
            <a:ext cx="278849" cy="246276"/>
          </a:xfrm>
          <a:prstGeom prst="rightArrow">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419350" y="6497496"/>
            <a:ext cx="1401721" cy="369332"/>
          </a:xfrm>
          <a:prstGeom prst="rect">
            <a:avLst/>
          </a:prstGeom>
          <a:noFill/>
        </p:spPr>
        <p:txBody>
          <a:bodyPr wrap="none" rtlCol="0">
            <a:spAutoFit/>
          </a:bodyPr>
          <a:lstStyle/>
          <a:p>
            <a:r>
              <a:rPr lang="en-US" dirty="0" smtClean="0"/>
              <a:t>Angle [</a:t>
            </a:r>
            <a:r>
              <a:rPr lang="en-US" dirty="0" err="1" smtClean="0"/>
              <a:t>mrad</a:t>
            </a:r>
            <a:r>
              <a:rPr lang="en-US" dirty="0" smtClean="0"/>
              <a:t>]</a:t>
            </a:r>
            <a:endParaRPr lang="en-US" dirty="0"/>
          </a:p>
        </p:txBody>
      </p:sp>
      <p:sp>
        <p:nvSpPr>
          <p:cNvPr id="3" name="TextBox 2"/>
          <p:cNvSpPr txBox="1"/>
          <p:nvPr/>
        </p:nvSpPr>
        <p:spPr>
          <a:xfrm>
            <a:off x="6191351" y="1059226"/>
            <a:ext cx="1472103" cy="461665"/>
          </a:xfrm>
          <a:prstGeom prst="rect">
            <a:avLst/>
          </a:prstGeom>
          <a:noFill/>
        </p:spPr>
        <p:txBody>
          <a:bodyPr wrap="none" rtlCol="0">
            <a:spAutoFit/>
          </a:bodyPr>
          <a:lstStyle/>
          <a:p>
            <a:pPr algn="ctr"/>
            <a:r>
              <a:rPr lang="en-US" sz="1200" b="1" dirty="0"/>
              <a:t>v</a:t>
            </a:r>
            <a:r>
              <a:rPr lang="en-US" sz="1200" b="1" dirty="0" smtClean="0"/>
              <a:t>ertically integrated</a:t>
            </a:r>
          </a:p>
          <a:p>
            <a:pPr algn="ctr"/>
            <a:r>
              <a:rPr lang="en-US" sz="1200" b="1" dirty="0"/>
              <a:t>e</a:t>
            </a:r>
            <a:r>
              <a:rPr lang="en-US" sz="1200" b="1" dirty="0" smtClean="0"/>
              <a:t>lectron spectra</a:t>
            </a:r>
            <a:endParaRPr lang="en-US" sz="1200" b="1" dirty="0"/>
          </a:p>
        </p:txBody>
      </p:sp>
      <p:sp>
        <p:nvSpPr>
          <p:cNvPr id="4" name="TextBox 3"/>
          <p:cNvSpPr txBox="1"/>
          <p:nvPr/>
        </p:nvSpPr>
        <p:spPr>
          <a:xfrm>
            <a:off x="8394700" y="1399214"/>
            <a:ext cx="552856" cy="307777"/>
          </a:xfrm>
          <a:prstGeom prst="rect">
            <a:avLst/>
          </a:prstGeom>
          <a:noFill/>
        </p:spPr>
        <p:txBody>
          <a:bodyPr wrap="none" rtlCol="0">
            <a:spAutoFit/>
          </a:bodyPr>
          <a:lstStyle/>
          <a:p>
            <a:r>
              <a:rPr lang="en-US" sz="1400" b="1" dirty="0" smtClean="0"/>
              <a:t>(PSL)</a:t>
            </a:r>
            <a:endParaRPr lang="en-US" sz="1400" b="1" dirty="0"/>
          </a:p>
        </p:txBody>
      </p:sp>
      <p:sp>
        <p:nvSpPr>
          <p:cNvPr id="32" name="TextBox 31"/>
          <p:cNvSpPr txBox="1"/>
          <p:nvPr/>
        </p:nvSpPr>
        <p:spPr>
          <a:xfrm>
            <a:off x="5276912" y="1047043"/>
            <a:ext cx="954107" cy="461665"/>
          </a:xfrm>
          <a:prstGeom prst="rect">
            <a:avLst/>
          </a:prstGeom>
          <a:noFill/>
        </p:spPr>
        <p:txBody>
          <a:bodyPr wrap="none" rtlCol="0">
            <a:spAutoFit/>
          </a:bodyPr>
          <a:lstStyle/>
          <a:p>
            <a:pPr algn="ctr"/>
            <a:r>
              <a:rPr lang="en-US" sz="1200" b="1" dirty="0"/>
              <a:t>h</a:t>
            </a:r>
            <a:r>
              <a:rPr lang="en-US" sz="1200" b="1" dirty="0" smtClean="0"/>
              <a:t>igh-energy</a:t>
            </a:r>
          </a:p>
          <a:p>
            <a:pPr algn="ctr"/>
            <a:r>
              <a:rPr lang="en-US" sz="1200" b="1" dirty="0" smtClean="0"/>
              <a:t>tails</a:t>
            </a:r>
            <a:endParaRPr lang="en-US" sz="1200" b="1" dirty="0"/>
          </a:p>
        </p:txBody>
      </p:sp>
      <p:grpSp>
        <p:nvGrpSpPr>
          <p:cNvPr id="52" name="Group 51"/>
          <p:cNvGrpSpPr/>
          <p:nvPr/>
        </p:nvGrpSpPr>
        <p:grpSpPr>
          <a:xfrm>
            <a:off x="6565900" y="2168237"/>
            <a:ext cx="1247843" cy="599369"/>
            <a:chOff x="6565900" y="2048293"/>
            <a:chExt cx="1247843" cy="599369"/>
          </a:xfrm>
        </p:grpSpPr>
        <p:cxnSp>
          <p:nvCxnSpPr>
            <p:cNvPr id="38" name="Straight Arrow Connector 37"/>
            <p:cNvCxnSpPr/>
            <p:nvPr/>
          </p:nvCxnSpPr>
          <p:spPr>
            <a:xfrm>
              <a:off x="6565900" y="2374900"/>
              <a:ext cx="266700"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flipH="1">
              <a:off x="7048500" y="2374900"/>
              <a:ext cx="266700"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950305" y="2048293"/>
              <a:ext cx="811941" cy="276999"/>
            </a:xfrm>
            <a:prstGeom prst="rect">
              <a:avLst/>
            </a:prstGeom>
            <a:noFill/>
          </p:spPr>
          <p:txBody>
            <a:bodyPr wrap="none" rtlCol="0">
              <a:spAutoFit/>
            </a:bodyPr>
            <a:lstStyle/>
            <a:p>
              <a:pPr algn="ctr"/>
              <a:r>
                <a:rPr lang="en-US" sz="1200" dirty="0" smtClean="0">
                  <a:solidFill>
                    <a:srgbClr val="0000FF"/>
                  </a:solidFill>
                </a:rPr>
                <a:t>10% (raw)</a:t>
              </a:r>
            </a:p>
          </p:txBody>
        </p:sp>
        <p:sp>
          <p:nvSpPr>
            <p:cNvPr id="41" name="TextBox 40"/>
            <p:cNvSpPr txBox="1"/>
            <p:nvPr/>
          </p:nvSpPr>
          <p:spPr>
            <a:xfrm>
              <a:off x="7011670" y="2370663"/>
              <a:ext cx="802073" cy="276999"/>
            </a:xfrm>
            <a:prstGeom prst="rect">
              <a:avLst/>
            </a:prstGeom>
            <a:noFill/>
          </p:spPr>
          <p:txBody>
            <a:bodyPr wrap="none" rtlCol="0">
              <a:spAutoFit/>
            </a:bodyPr>
            <a:lstStyle/>
            <a:p>
              <a:r>
                <a:rPr lang="en-US" sz="1200" dirty="0" smtClean="0">
                  <a:solidFill>
                    <a:srgbClr val="0000FF"/>
                  </a:solidFill>
                  <a:cs typeface="Times New Roman"/>
                </a:rPr>
                <a:t>5</a:t>
              </a:r>
              <a:r>
                <a:rPr lang="en-US" sz="1200" dirty="0">
                  <a:solidFill>
                    <a:srgbClr val="0000FF"/>
                  </a:solidFill>
                  <a:cs typeface="Times New Roman"/>
                </a:rPr>
                <a:t>% </a:t>
              </a:r>
              <a:r>
                <a:rPr lang="en-US" sz="1000" dirty="0">
                  <a:solidFill>
                    <a:srgbClr val="0000FF"/>
                  </a:solidFill>
                  <a:cs typeface="Times New Roman"/>
                </a:rPr>
                <a:t>(actual</a:t>
              </a:r>
              <a:r>
                <a:rPr lang="en-US" sz="1000" dirty="0" smtClean="0">
                  <a:solidFill>
                    <a:srgbClr val="0000FF"/>
                  </a:solidFill>
                  <a:cs typeface="Times New Roman"/>
                </a:rPr>
                <a:t>)</a:t>
              </a:r>
              <a:endParaRPr lang="en-US" sz="1000" dirty="0">
                <a:solidFill>
                  <a:srgbClr val="0000FF"/>
                </a:solidFill>
                <a:cs typeface="Times New Roman"/>
              </a:endParaRPr>
            </a:p>
          </p:txBody>
        </p:sp>
      </p:grpSp>
      <p:grpSp>
        <p:nvGrpSpPr>
          <p:cNvPr id="44" name="Group 43"/>
          <p:cNvGrpSpPr/>
          <p:nvPr/>
        </p:nvGrpSpPr>
        <p:grpSpPr>
          <a:xfrm>
            <a:off x="6550025" y="1932862"/>
            <a:ext cx="752475" cy="1082027"/>
            <a:chOff x="6550025" y="1812918"/>
            <a:chExt cx="752475" cy="1082027"/>
          </a:xfrm>
        </p:grpSpPr>
        <p:sp>
          <p:nvSpPr>
            <p:cNvPr id="42" name="Freeform 41"/>
            <p:cNvSpPr/>
            <p:nvPr/>
          </p:nvSpPr>
          <p:spPr>
            <a:xfrm>
              <a:off x="6550025" y="1812918"/>
              <a:ext cx="752475" cy="1061162"/>
            </a:xfrm>
            <a:custGeom>
              <a:avLst/>
              <a:gdLst>
                <a:gd name="connsiteX0" fmla="*/ 752475 w 752475"/>
                <a:gd name="connsiteY0" fmla="*/ 1060457 h 1061162"/>
                <a:gd name="connsiteX1" fmla="*/ 669925 w 752475"/>
                <a:gd name="connsiteY1" fmla="*/ 1054107 h 1061162"/>
                <a:gd name="connsiteX2" fmla="*/ 606425 w 752475"/>
                <a:gd name="connsiteY2" fmla="*/ 1009657 h 1061162"/>
                <a:gd name="connsiteX3" fmla="*/ 542925 w 752475"/>
                <a:gd name="connsiteY3" fmla="*/ 898532 h 1061162"/>
                <a:gd name="connsiteX4" fmla="*/ 504825 w 752475"/>
                <a:gd name="connsiteY4" fmla="*/ 742957 h 1061162"/>
                <a:gd name="connsiteX5" fmla="*/ 482600 w 752475"/>
                <a:gd name="connsiteY5" fmla="*/ 571507 h 1061162"/>
                <a:gd name="connsiteX6" fmla="*/ 469900 w 752475"/>
                <a:gd name="connsiteY6" fmla="*/ 403232 h 1061162"/>
                <a:gd name="connsiteX7" fmla="*/ 447675 w 752475"/>
                <a:gd name="connsiteY7" fmla="*/ 206382 h 1061162"/>
                <a:gd name="connsiteX8" fmla="*/ 434975 w 752475"/>
                <a:gd name="connsiteY8" fmla="*/ 66682 h 1061162"/>
                <a:gd name="connsiteX9" fmla="*/ 400050 w 752475"/>
                <a:gd name="connsiteY9" fmla="*/ 7 h 1061162"/>
                <a:gd name="connsiteX10" fmla="*/ 368300 w 752475"/>
                <a:gd name="connsiteY10" fmla="*/ 63507 h 1061162"/>
                <a:gd name="connsiteX11" fmla="*/ 355600 w 752475"/>
                <a:gd name="connsiteY11" fmla="*/ 212732 h 1061162"/>
                <a:gd name="connsiteX12" fmla="*/ 339725 w 752475"/>
                <a:gd name="connsiteY12" fmla="*/ 400057 h 1061162"/>
                <a:gd name="connsiteX13" fmla="*/ 307975 w 752475"/>
                <a:gd name="connsiteY13" fmla="*/ 568332 h 1061162"/>
                <a:gd name="connsiteX14" fmla="*/ 285750 w 752475"/>
                <a:gd name="connsiteY14" fmla="*/ 676282 h 1061162"/>
                <a:gd name="connsiteX15" fmla="*/ 231775 w 752475"/>
                <a:gd name="connsiteY15" fmla="*/ 879482 h 1061162"/>
                <a:gd name="connsiteX16" fmla="*/ 203200 w 752475"/>
                <a:gd name="connsiteY16" fmla="*/ 965207 h 1061162"/>
                <a:gd name="connsiteX17" fmla="*/ 158750 w 752475"/>
                <a:gd name="connsiteY17" fmla="*/ 1022357 h 1061162"/>
                <a:gd name="connsiteX18" fmla="*/ 88900 w 752475"/>
                <a:gd name="connsiteY18" fmla="*/ 1050932 h 1061162"/>
                <a:gd name="connsiteX19" fmla="*/ 0 w 752475"/>
                <a:gd name="connsiteY19" fmla="*/ 1060457 h 106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2475" h="1061162">
                  <a:moveTo>
                    <a:pt x="752475" y="1060457"/>
                  </a:moveTo>
                  <a:cubicBezTo>
                    <a:pt x="723371" y="1061515"/>
                    <a:pt x="694267" y="1062574"/>
                    <a:pt x="669925" y="1054107"/>
                  </a:cubicBezTo>
                  <a:cubicBezTo>
                    <a:pt x="645583" y="1045640"/>
                    <a:pt x="627592" y="1035586"/>
                    <a:pt x="606425" y="1009657"/>
                  </a:cubicBezTo>
                  <a:cubicBezTo>
                    <a:pt x="585258" y="983728"/>
                    <a:pt x="559858" y="942982"/>
                    <a:pt x="542925" y="898532"/>
                  </a:cubicBezTo>
                  <a:cubicBezTo>
                    <a:pt x="525992" y="854082"/>
                    <a:pt x="514879" y="797461"/>
                    <a:pt x="504825" y="742957"/>
                  </a:cubicBezTo>
                  <a:cubicBezTo>
                    <a:pt x="494771" y="688453"/>
                    <a:pt x="488421" y="628128"/>
                    <a:pt x="482600" y="571507"/>
                  </a:cubicBezTo>
                  <a:cubicBezTo>
                    <a:pt x="476779" y="514886"/>
                    <a:pt x="475721" y="464086"/>
                    <a:pt x="469900" y="403232"/>
                  </a:cubicBezTo>
                  <a:cubicBezTo>
                    <a:pt x="464079" y="342378"/>
                    <a:pt x="453496" y="262474"/>
                    <a:pt x="447675" y="206382"/>
                  </a:cubicBezTo>
                  <a:cubicBezTo>
                    <a:pt x="441854" y="150290"/>
                    <a:pt x="442912" y="101078"/>
                    <a:pt x="434975" y="66682"/>
                  </a:cubicBezTo>
                  <a:cubicBezTo>
                    <a:pt x="427038" y="32286"/>
                    <a:pt x="411162" y="536"/>
                    <a:pt x="400050" y="7"/>
                  </a:cubicBezTo>
                  <a:cubicBezTo>
                    <a:pt x="388938" y="-522"/>
                    <a:pt x="375708" y="28053"/>
                    <a:pt x="368300" y="63507"/>
                  </a:cubicBezTo>
                  <a:cubicBezTo>
                    <a:pt x="360892" y="98961"/>
                    <a:pt x="360362" y="156641"/>
                    <a:pt x="355600" y="212732"/>
                  </a:cubicBezTo>
                  <a:cubicBezTo>
                    <a:pt x="350838" y="268823"/>
                    <a:pt x="347662" y="340790"/>
                    <a:pt x="339725" y="400057"/>
                  </a:cubicBezTo>
                  <a:cubicBezTo>
                    <a:pt x="331788" y="459324"/>
                    <a:pt x="316971" y="522295"/>
                    <a:pt x="307975" y="568332"/>
                  </a:cubicBezTo>
                  <a:cubicBezTo>
                    <a:pt x="298979" y="614369"/>
                    <a:pt x="298450" y="624424"/>
                    <a:pt x="285750" y="676282"/>
                  </a:cubicBezTo>
                  <a:cubicBezTo>
                    <a:pt x="273050" y="728140"/>
                    <a:pt x="245533" y="831328"/>
                    <a:pt x="231775" y="879482"/>
                  </a:cubicBezTo>
                  <a:cubicBezTo>
                    <a:pt x="218017" y="927636"/>
                    <a:pt x="215371" y="941394"/>
                    <a:pt x="203200" y="965207"/>
                  </a:cubicBezTo>
                  <a:cubicBezTo>
                    <a:pt x="191029" y="989019"/>
                    <a:pt x="177800" y="1008069"/>
                    <a:pt x="158750" y="1022357"/>
                  </a:cubicBezTo>
                  <a:cubicBezTo>
                    <a:pt x="139700" y="1036644"/>
                    <a:pt x="115358" y="1044582"/>
                    <a:pt x="88900" y="1050932"/>
                  </a:cubicBezTo>
                  <a:cubicBezTo>
                    <a:pt x="62442" y="1057282"/>
                    <a:pt x="0" y="1060457"/>
                    <a:pt x="0" y="1060457"/>
                  </a:cubicBezTo>
                </a:path>
              </a:pathLst>
            </a:custGeom>
            <a:solidFill>
              <a:schemeClr val="tx1"/>
            </a:solidFill>
            <a:ln w="9525"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Box 1"/>
            <p:cNvSpPr txBox="1"/>
            <p:nvPr/>
          </p:nvSpPr>
          <p:spPr>
            <a:xfrm>
              <a:off x="6759575" y="2371725"/>
              <a:ext cx="389850" cy="523220"/>
            </a:xfrm>
            <a:prstGeom prst="rect">
              <a:avLst/>
            </a:prstGeom>
            <a:noFill/>
            <a:ln>
              <a:noFill/>
            </a:ln>
          </p:spPr>
          <p:txBody>
            <a:bodyPr wrap="none" rtlCol="0">
              <a:spAutoFit/>
            </a:bodyPr>
            <a:lstStyle/>
            <a:p>
              <a:r>
                <a:rPr lang="en-US" sz="1400" b="1" dirty="0" smtClean="0">
                  <a:solidFill>
                    <a:schemeClr val="bg1"/>
                  </a:solidFill>
                </a:rPr>
                <a:t>65 </a:t>
              </a:r>
            </a:p>
            <a:p>
              <a:r>
                <a:rPr lang="en-US" sz="1400" b="1" dirty="0" err="1" smtClean="0">
                  <a:solidFill>
                    <a:schemeClr val="bg1"/>
                  </a:solidFill>
                </a:rPr>
                <a:t>pC</a:t>
              </a:r>
              <a:endParaRPr lang="en-US" sz="1400" b="1" dirty="0">
                <a:solidFill>
                  <a:schemeClr val="bg1"/>
                </a:solidFill>
              </a:endParaRPr>
            </a:p>
          </p:txBody>
        </p:sp>
      </p:grpSp>
      <p:grpSp>
        <p:nvGrpSpPr>
          <p:cNvPr id="53" name="Group 52"/>
          <p:cNvGrpSpPr/>
          <p:nvPr/>
        </p:nvGrpSpPr>
        <p:grpSpPr>
          <a:xfrm>
            <a:off x="6540500" y="3781137"/>
            <a:ext cx="1266487" cy="603606"/>
            <a:chOff x="6540500" y="3661193"/>
            <a:chExt cx="1266487" cy="603606"/>
          </a:xfrm>
        </p:grpSpPr>
        <p:cxnSp>
          <p:nvCxnSpPr>
            <p:cNvPr id="25" name="Straight Arrow Connector 24"/>
            <p:cNvCxnSpPr/>
            <p:nvPr/>
          </p:nvCxnSpPr>
          <p:spPr>
            <a:xfrm>
              <a:off x="6540500" y="3975100"/>
              <a:ext cx="266700"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6972300" y="3975100"/>
              <a:ext cx="266700"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002003" y="3661193"/>
              <a:ext cx="733945" cy="276999"/>
            </a:xfrm>
            <a:prstGeom prst="rect">
              <a:avLst/>
            </a:prstGeom>
            <a:noFill/>
          </p:spPr>
          <p:txBody>
            <a:bodyPr wrap="none" rtlCol="0">
              <a:spAutoFit/>
            </a:bodyPr>
            <a:lstStyle/>
            <a:p>
              <a:pPr algn="ctr"/>
              <a:r>
                <a:rPr lang="en-US" sz="1200" dirty="0">
                  <a:solidFill>
                    <a:srgbClr val="0000FF"/>
                  </a:solidFill>
                </a:rPr>
                <a:t>8</a:t>
              </a:r>
              <a:r>
                <a:rPr lang="en-US" sz="1200" dirty="0" smtClean="0">
                  <a:solidFill>
                    <a:srgbClr val="0000FF"/>
                  </a:solidFill>
                </a:rPr>
                <a:t>% (raw)</a:t>
              </a:r>
            </a:p>
          </p:txBody>
        </p:sp>
        <p:sp>
          <p:nvSpPr>
            <p:cNvPr id="45" name="TextBox 44"/>
            <p:cNvSpPr txBox="1"/>
            <p:nvPr/>
          </p:nvSpPr>
          <p:spPr>
            <a:xfrm>
              <a:off x="7004914" y="3987800"/>
              <a:ext cx="802073" cy="276999"/>
            </a:xfrm>
            <a:prstGeom prst="rect">
              <a:avLst/>
            </a:prstGeom>
            <a:noFill/>
          </p:spPr>
          <p:txBody>
            <a:bodyPr wrap="none" rtlCol="0">
              <a:spAutoFit/>
            </a:bodyPr>
            <a:lstStyle/>
            <a:p>
              <a:r>
                <a:rPr lang="en-US" sz="1200" dirty="0" smtClean="0">
                  <a:solidFill>
                    <a:srgbClr val="0000FF"/>
                  </a:solidFill>
                </a:rPr>
                <a:t>4</a:t>
              </a:r>
              <a:r>
                <a:rPr lang="en-US" sz="1200" dirty="0">
                  <a:solidFill>
                    <a:srgbClr val="0000FF"/>
                  </a:solidFill>
                </a:rPr>
                <a:t>% </a:t>
              </a:r>
              <a:r>
                <a:rPr lang="en-US" sz="1000" dirty="0">
                  <a:solidFill>
                    <a:srgbClr val="0000FF"/>
                  </a:solidFill>
                </a:rPr>
                <a:t>(actual</a:t>
              </a:r>
              <a:r>
                <a:rPr lang="en-US" sz="1000" dirty="0" smtClean="0">
                  <a:solidFill>
                    <a:srgbClr val="0000FF"/>
                  </a:solidFill>
                </a:rPr>
                <a:t>)</a:t>
              </a:r>
              <a:endParaRPr lang="en-US" sz="1000" dirty="0">
                <a:solidFill>
                  <a:srgbClr val="0000FF"/>
                </a:solidFill>
              </a:endParaRPr>
            </a:p>
          </p:txBody>
        </p:sp>
      </p:grpSp>
      <p:grpSp>
        <p:nvGrpSpPr>
          <p:cNvPr id="48" name="Group 47"/>
          <p:cNvGrpSpPr/>
          <p:nvPr/>
        </p:nvGrpSpPr>
        <p:grpSpPr>
          <a:xfrm>
            <a:off x="6543675" y="3580165"/>
            <a:ext cx="765175" cy="1114299"/>
            <a:chOff x="6543675" y="3460221"/>
            <a:chExt cx="765175" cy="1114299"/>
          </a:xfrm>
        </p:grpSpPr>
        <p:sp>
          <p:nvSpPr>
            <p:cNvPr id="46" name="Freeform 45"/>
            <p:cNvSpPr/>
            <p:nvPr/>
          </p:nvSpPr>
          <p:spPr>
            <a:xfrm>
              <a:off x="6543675" y="3460221"/>
              <a:ext cx="765175" cy="1073679"/>
            </a:xfrm>
            <a:custGeom>
              <a:avLst/>
              <a:gdLst>
                <a:gd name="connsiteX0" fmla="*/ 765175 w 765175"/>
                <a:gd name="connsiteY0" fmla="*/ 1067329 h 1073679"/>
                <a:gd name="connsiteX1" fmla="*/ 609600 w 765175"/>
                <a:gd name="connsiteY1" fmla="*/ 1019704 h 1073679"/>
                <a:gd name="connsiteX2" fmla="*/ 508000 w 765175"/>
                <a:gd name="connsiteY2" fmla="*/ 873654 h 1073679"/>
                <a:gd name="connsiteX3" fmla="*/ 425450 w 765175"/>
                <a:gd name="connsiteY3" fmla="*/ 619654 h 1073679"/>
                <a:gd name="connsiteX4" fmla="*/ 384175 w 765175"/>
                <a:gd name="connsiteY4" fmla="*/ 359304 h 1073679"/>
                <a:gd name="connsiteX5" fmla="*/ 365125 w 765175"/>
                <a:gd name="connsiteY5" fmla="*/ 114829 h 1073679"/>
                <a:gd name="connsiteX6" fmla="*/ 336550 w 765175"/>
                <a:gd name="connsiteY6" fmla="*/ 529 h 1073679"/>
                <a:gd name="connsiteX7" fmla="*/ 317500 w 765175"/>
                <a:gd name="connsiteY7" fmla="*/ 156104 h 1073679"/>
                <a:gd name="connsiteX8" fmla="*/ 304800 w 765175"/>
                <a:gd name="connsiteY8" fmla="*/ 318029 h 1073679"/>
                <a:gd name="connsiteX9" fmla="*/ 285750 w 765175"/>
                <a:gd name="connsiteY9" fmla="*/ 518054 h 1073679"/>
                <a:gd name="connsiteX10" fmla="*/ 260350 w 765175"/>
                <a:gd name="connsiteY10" fmla="*/ 657754 h 1073679"/>
                <a:gd name="connsiteX11" fmla="*/ 234950 w 765175"/>
                <a:gd name="connsiteY11" fmla="*/ 765704 h 1073679"/>
                <a:gd name="connsiteX12" fmla="*/ 193675 w 765175"/>
                <a:gd name="connsiteY12" fmla="*/ 880004 h 1073679"/>
                <a:gd name="connsiteX13" fmla="*/ 123825 w 765175"/>
                <a:gd name="connsiteY13" fmla="*/ 1010179 h 1073679"/>
                <a:gd name="connsiteX14" fmla="*/ 0 w 765175"/>
                <a:gd name="connsiteY14" fmla="*/ 1073679 h 1073679"/>
                <a:gd name="connsiteX15" fmla="*/ 0 w 765175"/>
                <a:gd name="connsiteY15" fmla="*/ 1073679 h 107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5175" h="1073679">
                  <a:moveTo>
                    <a:pt x="765175" y="1067329"/>
                  </a:moveTo>
                  <a:cubicBezTo>
                    <a:pt x="708818" y="1059656"/>
                    <a:pt x="652462" y="1051983"/>
                    <a:pt x="609600" y="1019704"/>
                  </a:cubicBezTo>
                  <a:cubicBezTo>
                    <a:pt x="566737" y="987425"/>
                    <a:pt x="538692" y="940329"/>
                    <a:pt x="508000" y="873654"/>
                  </a:cubicBezTo>
                  <a:cubicBezTo>
                    <a:pt x="477308" y="806979"/>
                    <a:pt x="446087" y="705379"/>
                    <a:pt x="425450" y="619654"/>
                  </a:cubicBezTo>
                  <a:cubicBezTo>
                    <a:pt x="404813" y="533929"/>
                    <a:pt x="394229" y="443442"/>
                    <a:pt x="384175" y="359304"/>
                  </a:cubicBezTo>
                  <a:cubicBezTo>
                    <a:pt x="374121" y="275166"/>
                    <a:pt x="373062" y="174625"/>
                    <a:pt x="365125" y="114829"/>
                  </a:cubicBezTo>
                  <a:cubicBezTo>
                    <a:pt x="357188" y="55033"/>
                    <a:pt x="344488" y="-6350"/>
                    <a:pt x="336550" y="529"/>
                  </a:cubicBezTo>
                  <a:cubicBezTo>
                    <a:pt x="328612" y="7408"/>
                    <a:pt x="322792" y="103187"/>
                    <a:pt x="317500" y="156104"/>
                  </a:cubicBezTo>
                  <a:cubicBezTo>
                    <a:pt x="312208" y="209021"/>
                    <a:pt x="310092" y="257704"/>
                    <a:pt x="304800" y="318029"/>
                  </a:cubicBezTo>
                  <a:cubicBezTo>
                    <a:pt x="299508" y="378354"/>
                    <a:pt x="293158" y="461433"/>
                    <a:pt x="285750" y="518054"/>
                  </a:cubicBezTo>
                  <a:cubicBezTo>
                    <a:pt x="278342" y="574675"/>
                    <a:pt x="268817" y="616479"/>
                    <a:pt x="260350" y="657754"/>
                  </a:cubicBezTo>
                  <a:cubicBezTo>
                    <a:pt x="251883" y="699029"/>
                    <a:pt x="246062" y="728662"/>
                    <a:pt x="234950" y="765704"/>
                  </a:cubicBezTo>
                  <a:cubicBezTo>
                    <a:pt x="223838" y="802746"/>
                    <a:pt x="212196" y="839258"/>
                    <a:pt x="193675" y="880004"/>
                  </a:cubicBezTo>
                  <a:cubicBezTo>
                    <a:pt x="175154" y="920750"/>
                    <a:pt x="156104" y="977900"/>
                    <a:pt x="123825" y="1010179"/>
                  </a:cubicBezTo>
                  <a:cubicBezTo>
                    <a:pt x="91546" y="1042458"/>
                    <a:pt x="0" y="1073679"/>
                    <a:pt x="0" y="1073679"/>
                  </a:cubicBezTo>
                  <a:lnTo>
                    <a:pt x="0" y="1073679"/>
                  </a:lnTo>
                </a:path>
              </a:pathLst>
            </a:custGeom>
            <a:solidFill>
              <a:srgbClr val="000000"/>
            </a:solidFill>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7" name="TextBox 46"/>
            <p:cNvSpPr txBox="1"/>
            <p:nvPr/>
          </p:nvSpPr>
          <p:spPr>
            <a:xfrm>
              <a:off x="6718300" y="4051300"/>
              <a:ext cx="389850" cy="523220"/>
            </a:xfrm>
            <a:prstGeom prst="rect">
              <a:avLst/>
            </a:prstGeom>
            <a:noFill/>
          </p:spPr>
          <p:txBody>
            <a:bodyPr wrap="none" rtlCol="0">
              <a:spAutoFit/>
            </a:bodyPr>
            <a:lstStyle/>
            <a:p>
              <a:r>
                <a:rPr lang="en-US" sz="1400" b="1" dirty="0" smtClean="0">
                  <a:solidFill>
                    <a:srgbClr val="FFFFFF"/>
                  </a:solidFill>
                </a:rPr>
                <a:t>35</a:t>
              </a:r>
            </a:p>
            <a:p>
              <a:r>
                <a:rPr lang="en-US" sz="1400" b="1" dirty="0" err="1" smtClean="0">
                  <a:solidFill>
                    <a:srgbClr val="FFFFFF"/>
                  </a:solidFill>
                </a:rPr>
                <a:t>pC</a:t>
              </a:r>
              <a:endParaRPr lang="en-US" sz="1400" b="1" dirty="0">
                <a:solidFill>
                  <a:srgbClr val="FFFFFF"/>
                </a:solidFill>
              </a:endParaRPr>
            </a:p>
          </p:txBody>
        </p:sp>
      </p:grpSp>
      <p:grpSp>
        <p:nvGrpSpPr>
          <p:cNvPr id="51" name="Group 50"/>
          <p:cNvGrpSpPr/>
          <p:nvPr/>
        </p:nvGrpSpPr>
        <p:grpSpPr>
          <a:xfrm>
            <a:off x="6753225" y="5295190"/>
            <a:ext cx="608925" cy="1021062"/>
            <a:chOff x="6753225" y="5175246"/>
            <a:chExt cx="608925" cy="1021062"/>
          </a:xfrm>
        </p:grpSpPr>
        <p:sp>
          <p:nvSpPr>
            <p:cNvPr id="49" name="Freeform 48"/>
            <p:cNvSpPr/>
            <p:nvPr/>
          </p:nvSpPr>
          <p:spPr>
            <a:xfrm>
              <a:off x="6753225" y="5175246"/>
              <a:ext cx="387350" cy="1021062"/>
            </a:xfrm>
            <a:custGeom>
              <a:avLst/>
              <a:gdLst>
                <a:gd name="connsiteX0" fmla="*/ 387350 w 387350"/>
                <a:gd name="connsiteY0" fmla="*/ 1019179 h 1021062"/>
                <a:gd name="connsiteX1" fmla="*/ 301625 w 387350"/>
                <a:gd name="connsiteY1" fmla="*/ 1000129 h 1021062"/>
                <a:gd name="connsiteX2" fmla="*/ 276225 w 387350"/>
                <a:gd name="connsiteY2" fmla="*/ 869954 h 1021062"/>
                <a:gd name="connsiteX3" fmla="*/ 260350 w 387350"/>
                <a:gd name="connsiteY3" fmla="*/ 542929 h 1021062"/>
                <a:gd name="connsiteX4" fmla="*/ 250825 w 387350"/>
                <a:gd name="connsiteY4" fmla="*/ 327029 h 1021062"/>
                <a:gd name="connsiteX5" fmla="*/ 244475 w 387350"/>
                <a:gd name="connsiteY5" fmla="*/ 104779 h 1021062"/>
                <a:gd name="connsiteX6" fmla="*/ 228600 w 387350"/>
                <a:gd name="connsiteY6" fmla="*/ 4 h 1021062"/>
                <a:gd name="connsiteX7" fmla="*/ 203200 w 387350"/>
                <a:gd name="connsiteY7" fmla="*/ 107954 h 1021062"/>
                <a:gd name="connsiteX8" fmla="*/ 187325 w 387350"/>
                <a:gd name="connsiteY8" fmla="*/ 257179 h 1021062"/>
                <a:gd name="connsiteX9" fmla="*/ 165100 w 387350"/>
                <a:gd name="connsiteY9" fmla="*/ 539754 h 1021062"/>
                <a:gd name="connsiteX10" fmla="*/ 146050 w 387350"/>
                <a:gd name="connsiteY10" fmla="*/ 777879 h 1021062"/>
                <a:gd name="connsiteX11" fmla="*/ 127000 w 387350"/>
                <a:gd name="connsiteY11" fmla="*/ 952504 h 1021062"/>
                <a:gd name="connsiteX12" fmla="*/ 95250 w 387350"/>
                <a:gd name="connsiteY12" fmla="*/ 996954 h 1021062"/>
                <a:gd name="connsiteX13" fmla="*/ 0 w 387350"/>
                <a:gd name="connsiteY13" fmla="*/ 1019179 h 102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7350" h="1021062">
                  <a:moveTo>
                    <a:pt x="387350" y="1019179"/>
                  </a:moveTo>
                  <a:cubicBezTo>
                    <a:pt x="353748" y="1022089"/>
                    <a:pt x="320146" y="1025000"/>
                    <a:pt x="301625" y="1000129"/>
                  </a:cubicBezTo>
                  <a:cubicBezTo>
                    <a:pt x="283104" y="975258"/>
                    <a:pt x="283104" y="946154"/>
                    <a:pt x="276225" y="869954"/>
                  </a:cubicBezTo>
                  <a:cubicBezTo>
                    <a:pt x="269346" y="793754"/>
                    <a:pt x="264583" y="633416"/>
                    <a:pt x="260350" y="542929"/>
                  </a:cubicBezTo>
                  <a:cubicBezTo>
                    <a:pt x="256117" y="452442"/>
                    <a:pt x="253471" y="400054"/>
                    <a:pt x="250825" y="327029"/>
                  </a:cubicBezTo>
                  <a:cubicBezTo>
                    <a:pt x="248179" y="254004"/>
                    <a:pt x="248179" y="159283"/>
                    <a:pt x="244475" y="104779"/>
                  </a:cubicBezTo>
                  <a:cubicBezTo>
                    <a:pt x="240771" y="50275"/>
                    <a:pt x="235479" y="-525"/>
                    <a:pt x="228600" y="4"/>
                  </a:cubicBezTo>
                  <a:cubicBezTo>
                    <a:pt x="221721" y="533"/>
                    <a:pt x="210079" y="65091"/>
                    <a:pt x="203200" y="107954"/>
                  </a:cubicBezTo>
                  <a:cubicBezTo>
                    <a:pt x="196321" y="150816"/>
                    <a:pt x="193675" y="185212"/>
                    <a:pt x="187325" y="257179"/>
                  </a:cubicBezTo>
                  <a:cubicBezTo>
                    <a:pt x="180975" y="329146"/>
                    <a:pt x="171979" y="452971"/>
                    <a:pt x="165100" y="539754"/>
                  </a:cubicBezTo>
                  <a:cubicBezTo>
                    <a:pt x="158221" y="626537"/>
                    <a:pt x="152400" y="709087"/>
                    <a:pt x="146050" y="777879"/>
                  </a:cubicBezTo>
                  <a:cubicBezTo>
                    <a:pt x="139700" y="846671"/>
                    <a:pt x="135467" y="915991"/>
                    <a:pt x="127000" y="952504"/>
                  </a:cubicBezTo>
                  <a:cubicBezTo>
                    <a:pt x="118533" y="989016"/>
                    <a:pt x="116417" y="985841"/>
                    <a:pt x="95250" y="996954"/>
                  </a:cubicBezTo>
                  <a:cubicBezTo>
                    <a:pt x="74083" y="1008066"/>
                    <a:pt x="0" y="1019179"/>
                    <a:pt x="0" y="1019179"/>
                  </a:cubicBezTo>
                </a:path>
              </a:pathLst>
            </a:custGeom>
            <a:solidFill>
              <a:srgbClr val="000000"/>
            </a:solidFill>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0" name="TextBox 49"/>
            <p:cNvSpPr txBox="1"/>
            <p:nvPr/>
          </p:nvSpPr>
          <p:spPr>
            <a:xfrm>
              <a:off x="6972300" y="5638800"/>
              <a:ext cx="389850" cy="523220"/>
            </a:xfrm>
            <a:prstGeom prst="rect">
              <a:avLst/>
            </a:prstGeom>
            <a:noFill/>
          </p:spPr>
          <p:txBody>
            <a:bodyPr wrap="none" rtlCol="0">
              <a:spAutoFit/>
            </a:bodyPr>
            <a:lstStyle/>
            <a:p>
              <a:pPr algn="ctr"/>
              <a:r>
                <a:rPr lang="en-US" sz="1400" b="1" dirty="0" smtClean="0"/>
                <a:t>15</a:t>
              </a:r>
            </a:p>
            <a:p>
              <a:pPr algn="ctr"/>
              <a:r>
                <a:rPr lang="en-US" sz="1400" b="1" dirty="0" err="1" smtClean="0"/>
                <a:t>pC</a:t>
              </a:r>
              <a:endParaRPr lang="en-US" sz="1400" b="1" dirty="0"/>
            </a:p>
          </p:txBody>
        </p:sp>
      </p:grpSp>
      <p:sp>
        <p:nvSpPr>
          <p:cNvPr id="54" name="TextBox 53"/>
          <p:cNvSpPr txBox="1"/>
          <p:nvPr/>
        </p:nvSpPr>
        <p:spPr>
          <a:xfrm>
            <a:off x="692460" y="1047043"/>
            <a:ext cx="902811" cy="461665"/>
          </a:xfrm>
          <a:prstGeom prst="rect">
            <a:avLst/>
          </a:prstGeom>
          <a:solidFill>
            <a:schemeClr val="bg1"/>
          </a:solidFill>
        </p:spPr>
        <p:txBody>
          <a:bodyPr wrap="none" rtlCol="0">
            <a:spAutoFit/>
          </a:bodyPr>
          <a:lstStyle/>
          <a:p>
            <a:pPr algn="ctr"/>
            <a:r>
              <a:rPr lang="en-US" sz="1200" b="1" dirty="0" smtClean="0"/>
              <a:t>low-energy</a:t>
            </a:r>
          </a:p>
          <a:p>
            <a:pPr algn="ctr"/>
            <a:r>
              <a:rPr lang="en-US" sz="1200" b="1" dirty="0" smtClean="0"/>
              <a:t>electrons</a:t>
            </a:r>
            <a:endParaRPr lang="en-US" sz="1200" b="1" dirty="0"/>
          </a:p>
        </p:txBody>
      </p:sp>
      <p:sp>
        <p:nvSpPr>
          <p:cNvPr id="55" name="TextBox 54"/>
          <p:cNvSpPr txBox="1"/>
          <p:nvPr/>
        </p:nvSpPr>
        <p:spPr>
          <a:xfrm>
            <a:off x="2891873" y="1110543"/>
            <a:ext cx="1075986" cy="276999"/>
          </a:xfrm>
          <a:prstGeom prst="rect">
            <a:avLst/>
          </a:prstGeom>
          <a:solidFill>
            <a:schemeClr val="bg1"/>
          </a:solidFill>
        </p:spPr>
        <p:txBody>
          <a:bodyPr wrap="none" rtlCol="0">
            <a:spAutoFit/>
          </a:bodyPr>
          <a:lstStyle/>
          <a:p>
            <a:pPr algn="ctr"/>
            <a:r>
              <a:rPr lang="en-US" sz="1200" b="1" dirty="0" err="1" smtClean="0"/>
              <a:t>GeV</a:t>
            </a:r>
            <a:r>
              <a:rPr lang="en-US" sz="1200" b="1" dirty="0"/>
              <a:t> </a:t>
            </a:r>
            <a:r>
              <a:rPr lang="en-US" sz="1200" b="1" dirty="0" smtClean="0"/>
              <a:t>electrons</a:t>
            </a:r>
            <a:endParaRPr lang="en-US" sz="1200" b="1" dirty="0"/>
          </a:p>
        </p:txBody>
      </p:sp>
      <p:sp>
        <p:nvSpPr>
          <p:cNvPr id="30" name="TextBox 29"/>
          <p:cNvSpPr txBox="1"/>
          <p:nvPr/>
        </p:nvSpPr>
        <p:spPr>
          <a:xfrm>
            <a:off x="626508" y="3035965"/>
            <a:ext cx="4412574" cy="369332"/>
          </a:xfrm>
          <a:prstGeom prst="rect">
            <a:avLst/>
          </a:prstGeom>
          <a:noFill/>
        </p:spPr>
        <p:txBody>
          <a:bodyPr wrap="none" rtlCol="0">
            <a:spAutoFit/>
          </a:bodyPr>
          <a:lstStyle/>
          <a:p>
            <a:r>
              <a:rPr lang="en-US" b="1" dirty="0" smtClean="0">
                <a:solidFill>
                  <a:srgbClr val="FF0000"/>
                </a:solidFill>
              </a:rPr>
              <a:t>1.5 – 2.0 </a:t>
            </a:r>
            <a:r>
              <a:rPr lang="en-US" b="1" dirty="0" err="1" smtClean="0">
                <a:solidFill>
                  <a:srgbClr val="FF0000"/>
                </a:solidFill>
              </a:rPr>
              <a:t>GeV</a:t>
            </a:r>
            <a:r>
              <a:rPr lang="en-US" b="1" dirty="0">
                <a:solidFill>
                  <a:srgbClr val="FF0000"/>
                </a:solidFill>
              </a:rPr>
              <a:t> </a:t>
            </a:r>
            <a:r>
              <a:rPr lang="en-US" b="1" dirty="0" smtClean="0">
                <a:solidFill>
                  <a:srgbClr val="FF0000"/>
                </a:solidFill>
              </a:rPr>
              <a:t>shots reproduced many times! </a:t>
            </a:r>
            <a:endParaRPr lang="en-US" b="1" dirty="0">
              <a:solidFill>
                <a:srgbClr val="FF0000"/>
              </a:solidFill>
            </a:endParaRPr>
          </a:p>
        </p:txBody>
      </p:sp>
      <p:sp>
        <p:nvSpPr>
          <p:cNvPr id="31" name="TextBox 30"/>
          <p:cNvSpPr txBox="1"/>
          <p:nvPr/>
        </p:nvSpPr>
        <p:spPr>
          <a:xfrm>
            <a:off x="3344303" y="426926"/>
            <a:ext cx="3442644" cy="307777"/>
          </a:xfrm>
          <a:prstGeom prst="rect">
            <a:avLst/>
          </a:prstGeom>
          <a:noFill/>
        </p:spPr>
        <p:txBody>
          <a:bodyPr wrap="none" rtlCol="0">
            <a:spAutoFit/>
          </a:bodyPr>
          <a:lstStyle/>
          <a:p>
            <a:r>
              <a:rPr lang="en-US" sz="1400" dirty="0" smtClean="0">
                <a:solidFill>
                  <a:srgbClr val="FF0000"/>
                </a:solidFill>
                <a:latin typeface="Times New Roman"/>
                <a:cs typeface="Times New Roman"/>
              </a:rPr>
              <a:t>Wang </a:t>
            </a:r>
            <a:r>
              <a:rPr lang="en-US" sz="1400" i="1" dirty="0" smtClean="0">
                <a:solidFill>
                  <a:srgbClr val="FF0000"/>
                </a:solidFill>
                <a:latin typeface="Times New Roman"/>
                <a:cs typeface="Times New Roman"/>
              </a:rPr>
              <a:t>et al</a:t>
            </a:r>
            <a:r>
              <a:rPr lang="en-US" sz="1400" dirty="0" smtClean="0">
                <a:solidFill>
                  <a:srgbClr val="FF0000"/>
                </a:solidFill>
                <a:latin typeface="Times New Roman"/>
                <a:cs typeface="Times New Roman"/>
              </a:rPr>
              <a:t>., </a:t>
            </a:r>
            <a:r>
              <a:rPr lang="en-US" sz="1400" i="1" dirty="0" smtClean="0">
                <a:solidFill>
                  <a:srgbClr val="FF0000"/>
                </a:solidFill>
                <a:latin typeface="Times New Roman"/>
                <a:cs typeface="Times New Roman"/>
              </a:rPr>
              <a:t>Nature </a:t>
            </a:r>
            <a:r>
              <a:rPr lang="en-US" sz="1400" i="1" dirty="0" err="1" smtClean="0">
                <a:solidFill>
                  <a:srgbClr val="FF0000"/>
                </a:solidFill>
                <a:latin typeface="Times New Roman"/>
                <a:cs typeface="Times New Roman"/>
              </a:rPr>
              <a:t>Commun</a:t>
            </a:r>
            <a:r>
              <a:rPr lang="en-US" sz="1400" i="1" dirty="0" smtClean="0">
                <a:solidFill>
                  <a:srgbClr val="FF0000"/>
                </a:solidFill>
                <a:latin typeface="Times New Roman"/>
                <a:cs typeface="Times New Roman"/>
              </a:rPr>
              <a:t>. </a:t>
            </a:r>
            <a:r>
              <a:rPr lang="en-US" sz="1400" b="1" dirty="0" smtClean="0">
                <a:solidFill>
                  <a:srgbClr val="FF0000"/>
                </a:solidFill>
                <a:latin typeface="Times New Roman"/>
                <a:cs typeface="Times New Roman"/>
              </a:rPr>
              <a:t>4</a:t>
            </a:r>
            <a:r>
              <a:rPr lang="en-US" sz="1400" i="1" dirty="0" smtClean="0">
                <a:solidFill>
                  <a:srgbClr val="FF0000"/>
                </a:solidFill>
                <a:latin typeface="Times New Roman"/>
                <a:cs typeface="Times New Roman"/>
              </a:rPr>
              <a:t>, 1988 </a:t>
            </a:r>
            <a:r>
              <a:rPr lang="en-US" sz="1400" dirty="0" smtClean="0">
                <a:solidFill>
                  <a:srgbClr val="FF0000"/>
                </a:solidFill>
                <a:latin typeface="Times New Roman"/>
                <a:cs typeface="Times New Roman"/>
              </a:rPr>
              <a:t>(2013)</a:t>
            </a:r>
            <a:endParaRPr lang="en-US" sz="1400" dirty="0">
              <a:solidFill>
                <a:srgbClr val="FF0000"/>
              </a:solidFill>
              <a:latin typeface="Times New Roman"/>
              <a:cs typeface="Times New Roman"/>
            </a:endParaRPr>
          </a:p>
        </p:txBody>
      </p:sp>
      <p:sp>
        <p:nvSpPr>
          <p:cNvPr id="43" name="TextBox 42"/>
          <p:cNvSpPr txBox="1"/>
          <p:nvPr/>
        </p:nvSpPr>
        <p:spPr>
          <a:xfrm>
            <a:off x="2594469" y="5130800"/>
            <a:ext cx="2481769" cy="584776"/>
          </a:xfrm>
          <a:prstGeom prst="rect">
            <a:avLst/>
          </a:prstGeom>
          <a:noFill/>
        </p:spPr>
        <p:txBody>
          <a:bodyPr wrap="none" rtlCol="0">
            <a:spAutoFit/>
          </a:bodyPr>
          <a:lstStyle/>
          <a:p>
            <a:pPr algn="ctr"/>
            <a:r>
              <a:rPr lang="en-US" sz="1600" b="1" i="1" dirty="0">
                <a:solidFill>
                  <a:srgbClr val="FFFF00"/>
                </a:solidFill>
                <a:latin typeface="Times New Roman"/>
                <a:cs typeface="Times New Roman"/>
              </a:rPr>
              <a:t>s</a:t>
            </a:r>
            <a:r>
              <a:rPr lang="en-US" sz="1600" b="1" i="1" dirty="0" smtClean="0">
                <a:solidFill>
                  <a:srgbClr val="FFFF00"/>
                </a:solidFill>
                <a:latin typeface="Times New Roman"/>
                <a:cs typeface="Times New Roman"/>
              </a:rPr>
              <a:t>elf-injected LPA observed</a:t>
            </a:r>
          </a:p>
          <a:p>
            <a:pPr algn="ctr"/>
            <a:r>
              <a:rPr lang="en-US" sz="1600" b="1" i="1" dirty="0" smtClean="0">
                <a:solidFill>
                  <a:srgbClr val="FFFF00"/>
                </a:solidFill>
                <a:latin typeface="Times New Roman"/>
                <a:cs typeface="Times New Roman"/>
              </a:rPr>
              <a:t> down to 1 x 10</a:t>
            </a:r>
            <a:r>
              <a:rPr lang="en-US" sz="1600" b="1" i="1" baseline="30000" dirty="0" smtClean="0">
                <a:solidFill>
                  <a:srgbClr val="FFFF00"/>
                </a:solidFill>
                <a:latin typeface="Times New Roman"/>
                <a:cs typeface="Times New Roman"/>
              </a:rPr>
              <a:t>17</a:t>
            </a:r>
            <a:r>
              <a:rPr lang="en-US" sz="1600" b="1" i="1" dirty="0" smtClean="0">
                <a:solidFill>
                  <a:srgbClr val="FFFF00"/>
                </a:solidFill>
                <a:latin typeface="Times New Roman"/>
                <a:cs typeface="Times New Roman"/>
              </a:rPr>
              <a:t> cm</a:t>
            </a:r>
            <a:r>
              <a:rPr lang="en-US" sz="1600" b="1" i="1" baseline="30000" dirty="0" smtClean="0">
                <a:solidFill>
                  <a:srgbClr val="FFFF00"/>
                </a:solidFill>
                <a:latin typeface="Times New Roman"/>
                <a:cs typeface="Times New Roman"/>
              </a:rPr>
              <a:t>-3</a:t>
            </a:r>
            <a:endParaRPr lang="en-US" sz="1600" b="1" i="1" baseline="30000" dirty="0">
              <a:solidFill>
                <a:srgbClr val="FFFF00"/>
              </a:solidFill>
              <a:latin typeface="Times New Roman"/>
              <a:cs typeface="Times New Roman"/>
            </a:endParaRPr>
          </a:p>
        </p:txBody>
      </p:sp>
      <p:sp>
        <p:nvSpPr>
          <p:cNvPr id="19" name="TextBox 18"/>
          <p:cNvSpPr txBox="1"/>
          <p:nvPr/>
        </p:nvSpPr>
        <p:spPr>
          <a:xfrm>
            <a:off x="1092200" y="757766"/>
            <a:ext cx="2482283" cy="369332"/>
          </a:xfrm>
          <a:prstGeom prst="rect">
            <a:avLst/>
          </a:prstGeom>
          <a:noFill/>
        </p:spPr>
        <p:txBody>
          <a:bodyPr wrap="none" rtlCol="0">
            <a:spAutoFit/>
          </a:bodyPr>
          <a:lstStyle/>
          <a:p>
            <a:r>
              <a:rPr lang="en-US" dirty="0" smtClean="0">
                <a:solidFill>
                  <a:srgbClr val="FF0000"/>
                </a:solidFill>
              </a:rPr>
              <a:t>• highest energy (2 </a:t>
            </a:r>
            <a:r>
              <a:rPr lang="en-US" dirty="0" err="1" smtClean="0">
                <a:solidFill>
                  <a:srgbClr val="FF0000"/>
                </a:solidFill>
              </a:rPr>
              <a:t>GeV</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833154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right)">
                                      <p:cBhvr>
                                        <p:cTn id="11" dur="500"/>
                                        <p:tgtEl>
                                          <p:spTgt spid="27"/>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right)">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500"/>
                                        <p:tgtEl>
                                          <p:spTgt spid="35"/>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wipe(left)">
                                      <p:cBhvr>
                                        <p:cTn id="41" dur="500"/>
                                        <p:tgtEl>
                                          <p:spTgt spid="36"/>
                                        </p:tgtEl>
                                      </p:cBhvr>
                                    </p:animEffect>
                                  </p:childTnLst>
                                </p:cTn>
                              </p:par>
                            </p:childTnLst>
                          </p:cTn>
                        </p:par>
                        <p:par>
                          <p:cTn id="42" fill="hold">
                            <p:stCondLst>
                              <p:cond delay="1500"/>
                            </p:stCondLst>
                            <p:childTnLst>
                              <p:par>
                                <p:cTn id="43" presetID="22" presetClass="entr" presetSubtype="8"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left)">
                                      <p:cBhvr>
                                        <p:cTn id="50" dur="5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left)">
                                      <p:cBhvr>
                                        <p:cTn id="55" dur="500"/>
                                        <p:tgtEl>
                                          <p:spTgt spid="52"/>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left)">
                                      <p:cBhvr>
                                        <p:cTn id="59" dur="500"/>
                                        <p:tgtEl>
                                          <p:spTgt spid="5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wipe(down)">
                                      <p:cBhvr>
                                        <p:cTn id="64" dur="500"/>
                                        <p:tgtEl>
                                          <p:spTgt spid="44"/>
                                        </p:tgtEl>
                                      </p:cBhvr>
                                    </p:animEffect>
                                  </p:childTnLst>
                                </p:cTn>
                              </p:par>
                            </p:childTnLst>
                          </p:cTn>
                        </p:par>
                        <p:par>
                          <p:cTn id="65" fill="hold">
                            <p:stCondLst>
                              <p:cond delay="500"/>
                            </p:stCondLst>
                            <p:childTnLst>
                              <p:par>
                                <p:cTn id="66" presetID="22" presetClass="entr" presetSubtype="4" fill="hold"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wipe(down)">
                                      <p:cBhvr>
                                        <p:cTn id="68" dur="500"/>
                                        <p:tgtEl>
                                          <p:spTgt spid="48"/>
                                        </p:tgtEl>
                                      </p:cBhvr>
                                    </p:animEffect>
                                  </p:childTnLst>
                                </p:cTn>
                              </p:par>
                            </p:childTnLst>
                          </p:cTn>
                        </p:par>
                        <p:par>
                          <p:cTn id="69" fill="hold">
                            <p:stCondLst>
                              <p:cond delay="1000"/>
                            </p:stCondLst>
                            <p:childTnLst>
                              <p:par>
                                <p:cTn id="70" presetID="22" presetClass="entr" presetSubtype="4" fill="hold" nodeType="after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down)">
                                      <p:cBhvr>
                                        <p:cTn id="72" dur="500"/>
                                        <p:tgtEl>
                                          <p:spTgt spid="5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7" grpId="0" animBg="1"/>
      <p:bldP spid="28" grpId="0" animBg="1"/>
      <p:bldP spid="35" grpId="0" animBg="1"/>
      <p:bldP spid="36" grpId="0" animBg="1"/>
      <p:bldP spid="37" grpId="0" animBg="1"/>
      <p:bldP spid="30" grpId="0"/>
      <p:bldP spid="43"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5812 MS 2 1 S10K - PSL - TX and LH - sep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174" y="1032933"/>
            <a:ext cx="3668893" cy="5503340"/>
          </a:xfrm>
          <a:prstGeom prst="rect">
            <a:avLst/>
          </a:prstGeom>
        </p:spPr>
      </p:pic>
      <p:sp>
        <p:nvSpPr>
          <p:cNvPr id="4" name="TextBox 3"/>
          <p:cNvSpPr txBox="1"/>
          <p:nvPr/>
        </p:nvSpPr>
        <p:spPr>
          <a:xfrm>
            <a:off x="584222" y="-16917"/>
            <a:ext cx="7520007" cy="584776"/>
          </a:xfrm>
          <a:prstGeom prst="rect">
            <a:avLst/>
          </a:prstGeom>
          <a:noFill/>
        </p:spPr>
        <p:txBody>
          <a:bodyPr wrap="none" rtlCol="0">
            <a:spAutoFit/>
          </a:bodyPr>
          <a:lstStyle/>
          <a:p>
            <a:r>
              <a:rPr lang="en-US" sz="3200" b="1" dirty="0" err="1" smtClean="0"/>
              <a:t>Betatron</a:t>
            </a:r>
            <a:r>
              <a:rPr lang="en-US" sz="3200" b="1" dirty="0" smtClean="0"/>
              <a:t> x-rays:  </a:t>
            </a:r>
            <a:r>
              <a:rPr lang="en-US" sz="2400" b="1" dirty="0" smtClean="0"/>
              <a:t>electrons wiggle while accelerating</a:t>
            </a:r>
            <a:endParaRPr lang="en-US" sz="2400" b="1" dirty="0"/>
          </a:p>
        </p:txBody>
      </p:sp>
      <p:sp>
        <p:nvSpPr>
          <p:cNvPr id="8" name="TextBox 7"/>
          <p:cNvSpPr txBox="1"/>
          <p:nvPr/>
        </p:nvSpPr>
        <p:spPr>
          <a:xfrm>
            <a:off x="2957277" y="4936312"/>
            <a:ext cx="484221" cy="430887"/>
          </a:xfrm>
          <a:prstGeom prst="rect">
            <a:avLst/>
          </a:prstGeom>
          <a:noFill/>
        </p:spPr>
        <p:txBody>
          <a:bodyPr wrap="none" rtlCol="0">
            <a:spAutoFit/>
          </a:bodyPr>
          <a:lstStyle/>
          <a:p>
            <a:pPr algn="ctr"/>
            <a:r>
              <a:rPr lang="en-US" dirty="0" smtClean="0">
                <a:solidFill>
                  <a:srgbClr val="FFFFFF"/>
                </a:solidFill>
              </a:rPr>
              <a:t>Cu</a:t>
            </a:r>
          </a:p>
          <a:p>
            <a:pPr algn="ctr"/>
            <a:r>
              <a:rPr lang="en-US" dirty="0" smtClean="0">
                <a:solidFill>
                  <a:srgbClr val="FFFFFF"/>
                </a:solidFill>
              </a:rPr>
              <a:t>mask</a:t>
            </a:r>
          </a:p>
        </p:txBody>
      </p:sp>
      <p:cxnSp>
        <p:nvCxnSpPr>
          <p:cNvPr id="9" name="Straight Connector 8"/>
          <p:cNvCxnSpPr/>
          <p:nvPr/>
        </p:nvCxnSpPr>
        <p:spPr>
          <a:xfrm>
            <a:off x="2526476" y="5146910"/>
            <a:ext cx="334545" cy="48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043389" y="2322757"/>
            <a:ext cx="484221" cy="430887"/>
          </a:xfrm>
          <a:prstGeom prst="rect">
            <a:avLst/>
          </a:prstGeom>
          <a:noFill/>
        </p:spPr>
        <p:txBody>
          <a:bodyPr wrap="none" rtlCol="0">
            <a:spAutoFit/>
          </a:bodyPr>
          <a:lstStyle/>
          <a:p>
            <a:pPr algn="ctr"/>
            <a:r>
              <a:rPr lang="en-US" dirty="0" smtClean="0">
                <a:solidFill>
                  <a:srgbClr val="FFFFFF"/>
                </a:solidFill>
              </a:rPr>
              <a:t>Al</a:t>
            </a:r>
          </a:p>
          <a:p>
            <a:pPr algn="ctr"/>
            <a:r>
              <a:rPr lang="en-US" dirty="0" smtClean="0">
                <a:solidFill>
                  <a:srgbClr val="FFFFFF"/>
                </a:solidFill>
              </a:rPr>
              <a:t>mask</a:t>
            </a:r>
          </a:p>
        </p:txBody>
      </p:sp>
      <p:cxnSp>
        <p:nvCxnSpPr>
          <p:cNvPr id="11" name="Straight Connector 10"/>
          <p:cNvCxnSpPr/>
          <p:nvPr/>
        </p:nvCxnSpPr>
        <p:spPr>
          <a:xfrm>
            <a:off x="2676088" y="2653849"/>
            <a:ext cx="334545" cy="48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3"/>
          <a:stretch>
            <a:fillRect/>
          </a:stretch>
        </p:blipFill>
        <p:spPr>
          <a:xfrm>
            <a:off x="4523420" y="814303"/>
            <a:ext cx="4389987" cy="2116816"/>
          </a:xfrm>
          <a:prstGeom prst="rect">
            <a:avLst/>
          </a:prstGeom>
        </p:spPr>
      </p:pic>
      <p:pic>
        <p:nvPicPr>
          <p:cNvPr id="2" name="Picture 1" descr="x-ray spectru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6292" y="3056495"/>
            <a:ext cx="5040722" cy="3801505"/>
          </a:xfrm>
          <a:prstGeom prst="rect">
            <a:avLst/>
          </a:prstGeom>
        </p:spPr>
      </p:pic>
      <p:sp>
        <p:nvSpPr>
          <p:cNvPr id="5" name="TextBox 4"/>
          <p:cNvSpPr txBox="1"/>
          <p:nvPr/>
        </p:nvSpPr>
        <p:spPr>
          <a:xfrm>
            <a:off x="1477433" y="2269076"/>
            <a:ext cx="603087" cy="307777"/>
          </a:xfrm>
          <a:prstGeom prst="rect">
            <a:avLst/>
          </a:prstGeom>
          <a:noFill/>
        </p:spPr>
        <p:txBody>
          <a:bodyPr wrap="none" rtlCol="0">
            <a:spAutoFit/>
          </a:bodyPr>
          <a:lstStyle/>
          <a:p>
            <a:r>
              <a:rPr lang="en-US" sz="1400" b="1" dirty="0" smtClean="0">
                <a:solidFill>
                  <a:srgbClr val="FFFFFF"/>
                </a:solidFill>
              </a:rPr>
              <a:t>2 mm</a:t>
            </a:r>
            <a:endParaRPr lang="en-US" sz="1400" b="1" dirty="0">
              <a:solidFill>
                <a:srgbClr val="FFFFFF"/>
              </a:solidFill>
            </a:endParaRPr>
          </a:p>
        </p:txBody>
      </p:sp>
      <p:cxnSp>
        <p:nvCxnSpPr>
          <p:cNvPr id="13" name="Straight Arrow Connector 12"/>
          <p:cNvCxnSpPr/>
          <p:nvPr/>
        </p:nvCxnSpPr>
        <p:spPr>
          <a:xfrm rot="19800000" flipH="1">
            <a:off x="1968485" y="2526053"/>
            <a:ext cx="13692" cy="23706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9800000" flipH="1">
            <a:off x="1371600" y="2472274"/>
            <a:ext cx="0" cy="30777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605036" y="2201337"/>
            <a:ext cx="838691" cy="307777"/>
          </a:xfrm>
          <a:prstGeom prst="rect">
            <a:avLst/>
          </a:prstGeom>
          <a:noFill/>
        </p:spPr>
        <p:txBody>
          <a:bodyPr wrap="none" rtlCol="0">
            <a:spAutoFit/>
          </a:bodyPr>
          <a:lstStyle/>
          <a:p>
            <a:r>
              <a:rPr lang="en-US" sz="1400" b="1" dirty="0" smtClean="0">
                <a:solidFill>
                  <a:srgbClr val="FFFFFF"/>
                </a:solidFill>
              </a:rPr>
              <a:t>0.25 mm</a:t>
            </a:r>
            <a:endParaRPr lang="en-US" sz="1400" b="1" dirty="0">
              <a:solidFill>
                <a:srgbClr val="FFFFFF"/>
              </a:solidFill>
            </a:endParaRPr>
          </a:p>
        </p:txBody>
      </p:sp>
      <p:grpSp>
        <p:nvGrpSpPr>
          <p:cNvPr id="33" name="Group 32"/>
          <p:cNvGrpSpPr/>
          <p:nvPr/>
        </p:nvGrpSpPr>
        <p:grpSpPr>
          <a:xfrm>
            <a:off x="-33840" y="6502324"/>
            <a:ext cx="3098731" cy="369332"/>
            <a:chOff x="-33840" y="6502324"/>
            <a:chExt cx="3098731" cy="369332"/>
          </a:xfrm>
        </p:grpSpPr>
        <p:cxnSp>
          <p:nvCxnSpPr>
            <p:cNvPr id="17" name="Straight Arrow Connector 16"/>
            <p:cNvCxnSpPr/>
            <p:nvPr/>
          </p:nvCxnSpPr>
          <p:spPr>
            <a:xfrm flipV="1">
              <a:off x="931324" y="6536185"/>
              <a:ext cx="0" cy="25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064891" y="6553127"/>
              <a:ext cx="0" cy="25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2929430" y="6553130"/>
              <a:ext cx="0" cy="25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3840" y="6502324"/>
              <a:ext cx="942761" cy="369332"/>
            </a:xfrm>
            <a:prstGeom prst="rect">
              <a:avLst/>
            </a:prstGeom>
            <a:noFill/>
          </p:spPr>
          <p:txBody>
            <a:bodyPr wrap="none" rtlCol="0">
              <a:spAutoFit/>
            </a:bodyPr>
            <a:lstStyle/>
            <a:p>
              <a:r>
                <a:rPr lang="en-US" dirty="0" smtClean="0"/>
                <a:t>W wires</a:t>
              </a:r>
              <a:endParaRPr lang="en-US" dirty="0"/>
            </a:p>
          </p:txBody>
        </p:sp>
        <p:cxnSp>
          <p:nvCxnSpPr>
            <p:cNvPr id="24" name="Straight Arrow Connector 23"/>
            <p:cNvCxnSpPr/>
            <p:nvPr/>
          </p:nvCxnSpPr>
          <p:spPr>
            <a:xfrm flipV="1">
              <a:off x="1507061" y="6553133"/>
              <a:ext cx="0" cy="25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947322" y="6553136"/>
              <a:ext cx="0" cy="25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2218253" y="6553139"/>
              <a:ext cx="0" cy="254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7" name="TextBox 6"/>
          <p:cNvSpPr txBox="1"/>
          <p:nvPr/>
        </p:nvSpPr>
        <p:spPr>
          <a:xfrm>
            <a:off x="296255" y="540398"/>
            <a:ext cx="8543800" cy="307777"/>
          </a:xfrm>
          <a:prstGeom prst="rect">
            <a:avLst/>
          </a:prstGeom>
          <a:noFill/>
        </p:spPr>
        <p:txBody>
          <a:bodyPr wrap="none" rtlCol="0">
            <a:spAutoFit/>
          </a:bodyPr>
          <a:lstStyle/>
          <a:p>
            <a:r>
              <a:rPr lang="en-US" sz="1400" dirty="0" smtClean="0">
                <a:solidFill>
                  <a:srgbClr val="FF0000"/>
                </a:solidFill>
                <a:latin typeface="Times New Roman"/>
                <a:cs typeface="Times New Roman"/>
              </a:rPr>
              <a:t>Rousse, </a:t>
            </a:r>
            <a:r>
              <a:rPr lang="en-US" sz="1400" i="1" dirty="0" smtClean="0">
                <a:solidFill>
                  <a:srgbClr val="FF0000"/>
                </a:solidFill>
                <a:latin typeface="Times New Roman"/>
                <a:cs typeface="Times New Roman"/>
              </a:rPr>
              <a:t>PRL</a:t>
            </a:r>
            <a:r>
              <a:rPr lang="en-US" sz="1400" dirty="0" smtClean="0">
                <a:solidFill>
                  <a:srgbClr val="FF0000"/>
                </a:solidFill>
                <a:latin typeface="Times New Roman"/>
                <a:cs typeface="Times New Roman"/>
              </a:rPr>
              <a:t> </a:t>
            </a:r>
            <a:r>
              <a:rPr lang="en-US" sz="1400" b="1" dirty="0" smtClean="0">
                <a:solidFill>
                  <a:srgbClr val="FF0000"/>
                </a:solidFill>
                <a:latin typeface="Times New Roman"/>
                <a:cs typeface="Times New Roman"/>
              </a:rPr>
              <a:t>93</a:t>
            </a:r>
            <a:r>
              <a:rPr lang="en-US" sz="1400" dirty="0" smtClean="0">
                <a:solidFill>
                  <a:srgbClr val="FF0000"/>
                </a:solidFill>
                <a:latin typeface="Times New Roman"/>
                <a:cs typeface="Times New Roman"/>
              </a:rPr>
              <a:t>, 135005 (2004); </a:t>
            </a:r>
            <a:r>
              <a:rPr lang="en-US" sz="1400" dirty="0" err="1" smtClean="0">
                <a:solidFill>
                  <a:srgbClr val="FF0000"/>
                </a:solidFill>
                <a:latin typeface="Times New Roman"/>
                <a:cs typeface="Times New Roman"/>
              </a:rPr>
              <a:t>Kneip</a:t>
            </a:r>
            <a:r>
              <a:rPr lang="en-US" sz="1400" dirty="0" smtClean="0">
                <a:solidFill>
                  <a:srgbClr val="FF0000"/>
                </a:solidFill>
                <a:latin typeface="Times New Roman"/>
                <a:cs typeface="Times New Roman"/>
              </a:rPr>
              <a:t> </a:t>
            </a:r>
            <a:r>
              <a:rPr lang="en-US" sz="1400" i="1" dirty="0" smtClean="0">
                <a:solidFill>
                  <a:srgbClr val="FF0000"/>
                </a:solidFill>
                <a:latin typeface="Times New Roman"/>
                <a:cs typeface="Times New Roman"/>
              </a:rPr>
              <a:t>et al</a:t>
            </a:r>
            <a:r>
              <a:rPr lang="en-US" sz="1400" dirty="0" smtClean="0">
                <a:solidFill>
                  <a:srgbClr val="FF0000"/>
                </a:solidFill>
                <a:latin typeface="Times New Roman"/>
                <a:cs typeface="Times New Roman"/>
              </a:rPr>
              <a:t>., </a:t>
            </a:r>
            <a:r>
              <a:rPr lang="en-US" sz="1400" i="1" dirty="0" smtClean="0">
                <a:solidFill>
                  <a:srgbClr val="FF0000"/>
                </a:solidFill>
                <a:latin typeface="Times New Roman"/>
                <a:cs typeface="Times New Roman"/>
              </a:rPr>
              <a:t>Nature Phys</a:t>
            </a:r>
            <a:r>
              <a:rPr lang="en-US" sz="1400" dirty="0" smtClean="0">
                <a:solidFill>
                  <a:srgbClr val="FF0000"/>
                </a:solidFill>
                <a:latin typeface="Times New Roman"/>
                <a:cs typeface="Times New Roman"/>
              </a:rPr>
              <a:t>. </a:t>
            </a:r>
            <a:r>
              <a:rPr lang="en-US" sz="1400" b="1" dirty="0" smtClean="0">
                <a:solidFill>
                  <a:srgbClr val="FF0000"/>
                </a:solidFill>
                <a:latin typeface="Times New Roman"/>
                <a:cs typeface="Times New Roman"/>
              </a:rPr>
              <a:t>6</a:t>
            </a:r>
            <a:r>
              <a:rPr lang="en-US" sz="1400" dirty="0" smtClean="0">
                <a:solidFill>
                  <a:srgbClr val="FF0000"/>
                </a:solidFill>
                <a:latin typeface="Times New Roman"/>
                <a:cs typeface="Times New Roman"/>
              </a:rPr>
              <a:t>, 980 (2010); </a:t>
            </a:r>
            <a:r>
              <a:rPr lang="en-US" sz="1400" dirty="0" err="1" smtClean="0">
                <a:solidFill>
                  <a:srgbClr val="FF0000"/>
                </a:solidFill>
                <a:latin typeface="Times New Roman"/>
                <a:cs typeface="Times New Roman"/>
              </a:rPr>
              <a:t>Cipiccia</a:t>
            </a:r>
            <a:r>
              <a:rPr lang="en-US" sz="1400" dirty="0" smtClean="0">
                <a:solidFill>
                  <a:srgbClr val="FF0000"/>
                </a:solidFill>
                <a:latin typeface="Times New Roman"/>
                <a:cs typeface="Times New Roman"/>
              </a:rPr>
              <a:t> </a:t>
            </a:r>
            <a:r>
              <a:rPr lang="en-US" sz="1400" i="1" dirty="0" smtClean="0">
                <a:solidFill>
                  <a:srgbClr val="FF0000"/>
                </a:solidFill>
                <a:latin typeface="Times New Roman"/>
                <a:cs typeface="Times New Roman"/>
              </a:rPr>
              <a:t>et al</a:t>
            </a:r>
            <a:r>
              <a:rPr lang="en-US" sz="1400" dirty="0" smtClean="0">
                <a:solidFill>
                  <a:srgbClr val="FF0000"/>
                </a:solidFill>
                <a:latin typeface="Times New Roman"/>
                <a:cs typeface="Times New Roman"/>
              </a:rPr>
              <a:t>., </a:t>
            </a:r>
            <a:r>
              <a:rPr lang="en-US" sz="1400" i="1" dirty="0" smtClean="0">
                <a:solidFill>
                  <a:srgbClr val="FF0000"/>
                </a:solidFill>
                <a:latin typeface="Times New Roman"/>
                <a:cs typeface="Times New Roman"/>
              </a:rPr>
              <a:t>Nature Phys</a:t>
            </a:r>
            <a:r>
              <a:rPr lang="en-US" sz="1400" b="1" dirty="0" smtClean="0">
                <a:solidFill>
                  <a:srgbClr val="FF0000"/>
                </a:solidFill>
                <a:latin typeface="Times New Roman"/>
                <a:cs typeface="Times New Roman"/>
              </a:rPr>
              <a:t>. 7</a:t>
            </a:r>
            <a:r>
              <a:rPr lang="en-US" sz="1400" dirty="0" smtClean="0">
                <a:solidFill>
                  <a:srgbClr val="FF0000"/>
                </a:solidFill>
                <a:latin typeface="Times New Roman"/>
                <a:cs typeface="Times New Roman"/>
              </a:rPr>
              <a:t>, 867 (2011) </a:t>
            </a:r>
            <a:endParaRPr lang="en-US" sz="1400" dirty="0">
              <a:solidFill>
                <a:srgbClr val="FF0000"/>
              </a:solidFill>
              <a:latin typeface="Times New Roman"/>
              <a:cs typeface="Times New Roman"/>
            </a:endParaRPr>
          </a:p>
        </p:txBody>
      </p:sp>
      <p:grpSp>
        <p:nvGrpSpPr>
          <p:cNvPr id="30" name="Group 29"/>
          <p:cNvGrpSpPr/>
          <p:nvPr/>
        </p:nvGrpSpPr>
        <p:grpSpPr>
          <a:xfrm>
            <a:off x="4577886" y="5223104"/>
            <a:ext cx="1635618" cy="954955"/>
            <a:chOff x="4577886" y="5223104"/>
            <a:chExt cx="1635618" cy="954955"/>
          </a:xfrm>
        </p:grpSpPr>
        <p:sp>
          <p:nvSpPr>
            <p:cNvPr id="16" name="Up Arrow 15"/>
            <p:cNvSpPr/>
            <p:nvPr/>
          </p:nvSpPr>
          <p:spPr>
            <a:xfrm>
              <a:off x="4850675" y="5223104"/>
              <a:ext cx="364815" cy="221414"/>
            </a:xfrm>
            <a:prstGeom prst="upArrow">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592547" y="5455101"/>
              <a:ext cx="1620957" cy="523220"/>
            </a:xfrm>
            <a:prstGeom prst="rect">
              <a:avLst/>
            </a:prstGeom>
            <a:noFill/>
          </p:spPr>
          <p:txBody>
            <a:bodyPr wrap="none" rtlCol="0">
              <a:spAutoFit/>
            </a:bodyPr>
            <a:lstStyle/>
            <a:p>
              <a:r>
                <a:rPr lang="en-US" sz="1400" dirty="0" err="1" smtClean="0">
                  <a:solidFill>
                    <a:srgbClr val="0000FF"/>
                  </a:solidFill>
                  <a:latin typeface="Times New Roman"/>
                  <a:cs typeface="Times New Roman"/>
                </a:rPr>
                <a:t>Kneip</a:t>
              </a:r>
              <a:r>
                <a:rPr lang="en-US" sz="1400" dirty="0" smtClean="0">
                  <a:solidFill>
                    <a:srgbClr val="0000FF"/>
                  </a:solidFill>
                  <a:latin typeface="Times New Roman"/>
                  <a:cs typeface="Times New Roman"/>
                </a:rPr>
                <a:t> </a:t>
              </a:r>
              <a:r>
                <a:rPr lang="en-US" sz="1400" i="1" dirty="0" smtClean="0">
                  <a:solidFill>
                    <a:srgbClr val="0000FF"/>
                  </a:solidFill>
                  <a:latin typeface="Times New Roman"/>
                  <a:cs typeface="Times New Roman"/>
                </a:rPr>
                <a:t>et al</a:t>
              </a:r>
              <a:r>
                <a:rPr lang="en-US" sz="1400" dirty="0" smtClean="0">
                  <a:solidFill>
                    <a:srgbClr val="0000FF"/>
                  </a:solidFill>
                  <a:latin typeface="Times New Roman"/>
                  <a:cs typeface="Times New Roman"/>
                </a:rPr>
                <a:t>.</a:t>
              </a:r>
            </a:p>
            <a:p>
              <a:r>
                <a:rPr lang="en-US" sz="1400" dirty="0">
                  <a:solidFill>
                    <a:srgbClr val="0000FF"/>
                  </a:solidFill>
                  <a:latin typeface="Times New Roman"/>
                  <a:cs typeface="Times New Roman"/>
                </a:rPr>
                <a:t>f</a:t>
              </a:r>
              <a:r>
                <a:rPr lang="en-US" sz="1400" dirty="0" smtClean="0">
                  <a:solidFill>
                    <a:srgbClr val="0000FF"/>
                  </a:solidFill>
                  <a:latin typeface="Times New Roman"/>
                  <a:cs typeface="Times New Roman"/>
                </a:rPr>
                <a:t>rom 200 MeV LPA</a:t>
              </a:r>
              <a:endParaRPr lang="en-US" sz="1400" dirty="0">
                <a:solidFill>
                  <a:srgbClr val="0000FF"/>
                </a:solidFill>
                <a:latin typeface="Times New Roman"/>
                <a:cs typeface="Times New Roman"/>
              </a:endParaRPr>
            </a:p>
          </p:txBody>
        </p:sp>
        <p:sp>
          <p:nvSpPr>
            <p:cNvPr id="28" name="TextBox 27"/>
            <p:cNvSpPr txBox="1"/>
            <p:nvPr/>
          </p:nvSpPr>
          <p:spPr>
            <a:xfrm>
              <a:off x="4577886" y="5870282"/>
              <a:ext cx="1590975" cy="307777"/>
            </a:xfrm>
            <a:prstGeom prst="rect">
              <a:avLst/>
            </a:prstGeom>
            <a:noFill/>
          </p:spPr>
          <p:txBody>
            <a:bodyPr wrap="none" rtlCol="0">
              <a:spAutoFit/>
            </a:bodyPr>
            <a:lstStyle/>
            <a:p>
              <a:r>
                <a:rPr lang="en-US" sz="1400" dirty="0" smtClean="0">
                  <a:solidFill>
                    <a:srgbClr val="0000FF"/>
                  </a:solidFill>
                </a:rPr>
                <a:t>(10</a:t>
              </a:r>
              <a:r>
                <a:rPr lang="en-US" sz="1400" baseline="30000" dirty="0" smtClean="0">
                  <a:solidFill>
                    <a:srgbClr val="0000FF"/>
                  </a:solidFill>
                </a:rPr>
                <a:t>6</a:t>
              </a:r>
              <a:r>
                <a:rPr lang="en-US" sz="1400" dirty="0" smtClean="0">
                  <a:solidFill>
                    <a:srgbClr val="0000FF"/>
                  </a:solidFill>
                </a:rPr>
                <a:t> – 10</a:t>
              </a:r>
              <a:r>
                <a:rPr lang="en-US" sz="1400" baseline="30000" dirty="0" smtClean="0">
                  <a:solidFill>
                    <a:srgbClr val="0000FF"/>
                  </a:solidFill>
                </a:rPr>
                <a:t>8</a:t>
              </a:r>
              <a:r>
                <a:rPr lang="en-US" sz="1400" dirty="0" smtClean="0">
                  <a:solidFill>
                    <a:srgbClr val="0000FF"/>
                  </a:solidFill>
                </a:rPr>
                <a:t> photons)</a:t>
              </a:r>
              <a:endParaRPr lang="en-US" sz="1400" dirty="0">
                <a:solidFill>
                  <a:srgbClr val="0000FF"/>
                </a:solidFill>
              </a:endParaRPr>
            </a:p>
          </p:txBody>
        </p:sp>
      </p:grpSp>
      <p:grpSp>
        <p:nvGrpSpPr>
          <p:cNvPr id="39" name="Group 38"/>
          <p:cNvGrpSpPr/>
          <p:nvPr/>
        </p:nvGrpSpPr>
        <p:grpSpPr>
          <a:xfrm>
            <a:off x="5438878" y="3484781"/>
            <a:ext cx="3535206" cy="840636"/>
            <a:chOff x="5438878" y="3484781"/>
            <a:chExt cx="3535206" cy="840636"/>
          </a:xfrm>
        </p:grpSpPr>
        <p:sp>
          <p:nvSpPr>
            <p:cNvPr id="3" name="TextBox 2"/>
            <p:cNvSpPr txBox="1"/>
            <p:nvPr/>
          </p:nvSpPr>
          <p:spPr>
            <a:xfrm>
              <a:off x="6540202" y="3863752"/>
              <a:ext cx="2349271" cy="461665"/>
            </a:xfrm>
            <a:prstGeom prst="rect">
              <a:avLst/>
            </a:prstGeom>
            <a:noFill/>
          </p:spPr>
          <p:txBody>
            <a:bodyPr wrap="none" rtlCol="0">
              <a:spAutoFit/>
            </a:bodyPr>
            <a:lstStyle/>
            <a:p>
              <a:r>
                <a:rPr lang="en-US" sz="2400" b="1" dirty="0" smtClean="0"/>
                <a:t>10</a:t>
              </a:r>
              <a:r>
                <a:rPr lang="en-US" sz="2400" b="1" baseline="30000" dirty="0" smtClean="0"/>
                <a:t>8 </a:t>
              </a:r>
              <a:r>
                <a:rPr lang="en-US" sz="2400" b="1" dirty="0" smtClean="0"/>
                <a:t>- 10</a:t>
              </a:r>
              <a:r>
                <a:rPr lang="en-US" sz="2400" b="1" baseline="30000" dirty="0" smtClean="0"/>
                <a:t>9</a:t>
              </a:r>
              <a:r>
                <a:rPr lang="en-US" sz="2400" b="1" dirty="0" smtClean="0"/>
                <a:t> photons</a:t>
              </a:r>
              <a:endParaRPr lang="en-US" sz="2400" b="1" dirty="0"/>
            </a:p>
          </p:txBody>
        </p:sp>
        <p:grpSp>
          <p:nvGrpSpPr>
            <p:cNvPr id="38" name="Group 37"/>
            <p:cNvGrpSpPr/>
            <p:nvPr/>
          </p:nvGrpSpPr>
          <p:grpSpPr>
            <a:xfrm>
              <a:off x="5438878" y="3622409"/>
              <a:ext cx="966457" cy="249592"/>
              <a:chOff x="5438878" y="3622409"/>
              <a:chExt cx="966457" cy="249592"/>
            </a:xfrm>
          </p:grpSpPr>
          <p:cxnSp>
            <p:nvCxnSpPr>
              <p:cNvPr id="32" name="Straight Connector 31"/>
              <p:cNvCxnSpPr/>
              <p:nvPr/>
            </p:nvCxnSpPr>
            <p:spPr>
              <a:xfrm>
                <a:off x="5442442" y="3743662"/>
                <a:ext cx="962893"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391378" y="3622409"/>
                <a:ext cx="0" cy="249592"/>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438878" y="3622409"/>
                <a:ext cx="0" cy="249592"/>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6" name="Oval 35"/>
              <p:cNvSpPr/>
              <p:nvPr/>
            </p:nvSpPr>
            <p:spPr>
              <a:xfrm>
                <a:off x="5816600" y="3654159"/>
                <a:ext cx="177800" cy="181241"/>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7" name="TextBox 36"/>
            <p:cNvSpPr txBox="1"/>
            <p:nvPr/>
          </p:nvSpPr>
          <p:spPr>
            <a:xfrm>
              <a:off x="6555483" y="3484781"/>
              <a:ext cx="2418601" cy="461665"/>
            </a:xfrm>
            <a:prstGeom prst="rect">
              <a:avLst/>
            </a:prstGeom>
            <a:noFill/>
          </p:spPr>
          <p:txBody>
            <a:bodyPr wrap="none" rtlCol="0">
              <a:spAutoFit/>
            </a:bodyPr>
            <a:lstStyle/>
            <a:p>
              <a:r>
                <a:rPr lang="en-US" sz="2400" b="1" dirty="0" smtClean="0"/>
                <a:t>25 ± 10 </a:t>
              </a:r>
              <a:r>
                <a:rPr lang="en-US" sz="2400" b="1" dirty="0" err="1" smtClean="0"/>
                <a:t>keV</a:t>
              </a:r>
              <a:r>
                <a:rPr lang="en-US" sz="2400" b="1" dirty="0" smtClean="0"/>
                <a:t> </a:t>
              </a:r>
              <a:r>
                <a:rPr lang="en-US" sz="2400" b="1" dirty="0" err="1" smtClean="0"/>
                <a:t>r.m.s</a:t>
              </a:r>
              <a:r>
                <a:rPr lang="en-US" sz="2400" b="1" dirty="0" smtClean="0"/>
                <a:t>.</a:t>
              </a:r>
              <a:endParaRPr lang="en-US" sz="2400" b="1" dirty="0"/>
            </a:p>
          </p:txBody>
        </p:sp>
      </p:grpSp>
      <p:grpSp>
        <p:nvGrpSpPr>
          <p:cNvPr id="42" name="Group 41"/>
          <p:cNvGrpSpPr/>
          <p:nvPr/>
        </p:nvGrpSpPr>
        <p:grpSpPr>
          <a:xfrm>
            <a:off x="6105361" y="4356100"/>
            <a:ext cx="2975139" cy="1088418"/>
            <a:chOff x="6105361" y="4356100"/>
            <a:chExt cx="2975139" cy="1088418"/>
          </a:xfrm>
        </p:grpSpPr>
        <p:sp>
          <p:nvSpPr>
            <p:cNvPr id="40" name="Down Arrow 39"/>
            <p:cNvSpPr/>
            <p:nvPr/>
          </p:nvSpPr>
          <p:spPr>
            <a:xfrm>
              <a:off x="6105361" y="5083404"/>
              <a:ext cx="2975139" cy="361114"/>
            </a:xfrm>
            <a:prstGeom prst="downArrow">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6505145" y="4356100"/>
              <a:ext cx="2148870" cy="738664"/>
            </a:xfrm>
            <a:prstGeom prst="rect">
              <a:avLst/>
            </a:prstGeom>
            <a:noFill/>
          </p:spPr>
          <p:txBody>
            <a:bodyPr wrap="none" rtlCol="0">
              <a:spAutoFit/>
            </a:bodyPr>
            <a:lstStyle/>
            <a:p>
              <a:pPr algn="ctr"/>
              <a:r>
                <a:rPr lang="en-US" sz="1400" dirty="0" err="1" smtClean="0">
                  <a:solidFill>
                    <a:srgbClr val="0000FF"/>
                  </a:solidFill>
                  <a:latin typeface="Times New Roman"/>
                  <a:cs typeface="Times New Roman"/>
                </a:rPr>
                <a:t>Cipiccia</a:t>
              </a:r>
              <a:r>
                <a:rPr lang="en-US" sz="1400" dirty="0" smtClean="0">
                  <a:solidFill>
                    <a:srgbClr val="0000FF"/>
                  </a:solidFill>
                  <a:latin typeface="Times New Roman"/>
                  <a:cs typeface="Times New Roman"/>
                </a:rPr>
                <a:t> </a:t>
              </a:r>
              <a:r>
                <a:rPr lang="en-US" sz="1400" i="1" dirty="0" smtClean="0">
                  <a:solidFill>
                    <a:srgbClr val="0000FF"/>
                  </a:solidFill>
                  <a:latin typeface="Times New Roman"/>
                  <a:cs typeface="Times New Roman"/>
                </a:rPr>
                <a:t>et al</a:t>
              </a:r>
              <a:r>
                <a:rPr lang="en-US" sz="1400" dirty="0" smtClean="0">
                  <a:solidFill>
                    <a:srgbClr val="0000FF"/>
                  </a:solidFill>
                  <a:latin typeface="Times New Roman"/>
                  <a:cs typeface="Times New Roman"/>
                </a:rPr>
                <a:t>.</a:t>
              </a:r>
            </a:p>
            <a:p>
              <a:pPr algn="ctr"/>
              <a:r>
                <a:rPr lang="en-US" sz="1400" dirty="0">
                  <a:solidFill>
                    <a:srgbClr val="0000FF"/>
                  </a:solidFill>
                  <a:latin typeface="Times New Roman"/>
                  <a:cs typeface="Times New Roman"/>
                </a:rPr>
                <a:t>f</a:t>
              </a:r>
              <a:r>
                <a:rPr lang="en-US" sz="1400" dirty="0" smtClean="0">
                  <a:solidFill>
                    <a:srgbClr val="0000FF"/>
                  </a:solidFill>
                  <a:latin typeface="Times New Roman"/>
                  <a:cs typeface="Times New Roman"/>
                </a:rPr>
                <a:t>rom 700 MeV LPA</a:t>
              </a:r>
            </a:p>
            <a:p>
              <a:pPr algn="ctr"/>
              <a:r>
                <a:rPr lang="en-US" sz="1400" dirty="0">
                  <a:solidFill>
                    <a:srgbClr val="0000FF"/>
                  </a:solidFill>
                  <a:latin typeface="Times New Roman"/>
                  <a:cs typeface="Times New Roman"/>
                </a:rPr>
                <a:t>w</a:t>
              </a:r>
              <a:r>
                <a:rPr lang="en-US" sz="1400" dirty="0" smtClean="0">
                  <a:solidFill>
                    <a:srgbClr val="0000FF"/>
                  </a:solidFill>
                  <a:latin typeface="Times New Roman"/>
                  <a:cs typeface="Times New Roman"/>
                </a:rPr>
                <a:t>ith resonant enhancement</a:t>
              </a:r>
              <a:endParaRPr lang="en-US" sz="1400" dirty="0">
                <a:solidFill>
                  <a:srgbClr val="0000FF"/>
                </a:solidFill>
                <a:latin typeface="Times New Roman"/>
                <a:cs typeface="Times New Roman"/>
              </a:endParaRPr>
            </a:p>
          </p:txBody>
        </p:sp>
      </p:grpSp>
    </p:spTree>
    <p:extLst>
      <p:ext uri="{BB962C8B-B14F-4D97-AF65-F5344CB8AC3E}">
        <p14:creationId xmlns:p14="http://schemas.microsoft.com/office/powerpoint/2010/main" val="2426184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3200" y="2400300"/>
            <a:ext cx="8636000" cy="3479800"/>
          </a:xfrm>
          <a:prstGeom prst="roundRect">
            <a:avLst/>
          </a:prstGeom>
          <a:solidFill>
            <a:schemeClr val="accent6">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644900" y="203203"/>
            <a:ext cx="1874431" cy="646331"/>
          </a:xfrm>
          <a:prstGeom prst="rect">
            <a:avLst/>
          </a:prstGeom>
          <a:noFill/>
        </p:spPr>
        <p:txBody>
          <a:bodyPr wrap="none" rtlCol="0">
            <a:spAutoFit/>
          </a:bodyPr>
          <a:lstStyle/>
          <a:p>
            <a:r>
              <a:rPr lang="en-US" sz="3600" b="1" dirty="0" smtClean="0"/>
              <a:t>OUTLINE</a:t>
            </a:r>
            <a:endParaRPr lang="en-US" sz="3600" b="1" dirty="0"/>
          </a:p>
        </p:txBody>
      </p:sp>
      <p:sp>
        <p:nvSpPr>
          <p:cNvPr id="3" name="TextBox 2"/>
          <p:cNvSpPr txBox="1"/>
          <p:nvPr/>
        </p:nvSpPr>
        <p:spPr>
          <a:xfrm>
            <a:off x="406400" y="1049869"/>
            <a:ext cx="7113095" cy="461665"/>
          </a:xfrm>
          <a:prstGeom prst="rect">
            <a:avLst/>
          </a:prstGeom>
          <a:noFill/>
        </p:spPr>
        <p:txBody>
          <a:bodyPr wrap="none" rtlCol="0">
            <a:spAutoFit/>
          </a:bodyPr>
          <a:lstStyle/>
          <a:p>
            <a:r>
              <a:rPr lang="en-US" sz="2400" b="1" dirty="0" smtClean="0"/>
              <a:t>1) </a:t>
            </a:r>
            <a:r>
              <a:rPr lang="en-US" sz="2400" b="1" dirty="0"/>
              <a:t>I</a:t>
            </a:r>
            <a:r>
              <a:rPr lang="en-US" sz="2400" b="1" dirty="0" smtClean="0"/>
              <a:t>nitial 2 </a:t>
            </a:r>
            <a:r>
              <a:rPr lang="en-US" sz="2400" b="1" dirty="0" err="1" smtClean="0"/>
              <a:t>GeV</a:t>
            </a:r>
            <a:r>
              <a:rPr lang="en-US" sz="2400" b="1" dirty="0"/>
              <a:t> </a:t>
            </a:r>
            <a:r>
              <a:rPr lang="en-US" sz="2400" b="1" dirty="0" smtClean="0"/>
              <a:t>PW-laser-driven e- acceleration results</a:t>
            </a:r>
            <a:endParaRPr lang="en-US" sz="2400" b="1" dirty="0"/>
          </a:p>
        </p:txBody>
      </p:sp>
      <p:sp>
        <p:nvSpPr>
          <p:cNvPr id="4" name="TextBox 3"/>
          <p:cNvSpPr txBox="1"/>
          <p:nvPr/>
        </p:nvSpPr>
        <p:spPr>
          <a:xfrm>
            <a:off x="381000" y="2501900"/>
            <a:ext cx="6680200" cy="461665"/>
          </a:xfrm>
          <a:prstGeom prst="rect">
            <a:avLst/>
          </a:prstGeom>
          <a:noFill/>
        </p:spPr>
        <p:txBody>
          <a:bodyPr wrap="square" rtlCol="0">
            <a:spAutoFit/>
          </a:bodyPr>
          <a:lstStyle/>
          <a:p>
            <a:r>
              <a:rPr lang="en-US" sz="2400" b="1" dirty="0" smtClean="0"/>
              <a:t>2) How do we improve on these results?</a:t>
            </a:r>
            <a:endParaRPr lang="en-US" sz="2400" b="1" dirty="0"/>
          </a:p>
        </p:txBody>
      </p:sp>
      <p:sp>
        <p:nvSpPr>
          <p:cNvPr id="5" name="TextBox 4"/>
          <p:cNvSpPr txBox="1"/>
          <p:nvPr/>
        </p:nvSpPr>
        <p:spPr>
          <a:xfrm>
            <a:off x="482600" y="5880100"/>
            <a:ext cx="5897768" cy="461665"/>
          </a:xfrm>
          <a:prstGeom prst="rect">
            <a:avLst/>
          </a:prstGeom>
          <a:noFill/>
        </p:spPr>
        <p:txBody>
          <a:bodyPr wrap="none" rtlCol="0">
            <a:spAutoFit/>
          </a:bodyPr>
          <a:lstStyle/>
          <a:p>
            <a:r>
              <a:rPr lang="en-US" sz="2400" b="1" dirty="0" smtClean="0"/>
              <a:t>3) Wider vision of plasma-based accelerators</a:t>
            </a:r>
            <a:endParaRPr lang="en-US" sz="2400" b="1" dirty="0"/>
          </a:p>
        </p:txBody>
      </p:sp>
      <p:sp>
        <p:nvSpPr>
          <p:cNvPr id="6" name="TextBox 5"/>
          <p:cNvSpPr txBox="1"/>
          <p:nvPr/>
        </p:nvSpPr>
        <p:spPr>
          <a:xfrm>
            <a:off x="1435100" y="3077630"/>
            <a:ext cx="7016364" cy="2308324"/>
          </a:xfrm>
          <a:prstGeom prst="rect">
            <a:avLst/>
          </a:prstGeom>
          <a:noFill/>
        </p:spPr>
        <p:txBody>
          <a:bodyPr wrap="none" rtlCol="0">
            <a:spAutoFit/>
          </a:bodyPr>
          <a:lstStyle/>
          <a:p>
            <a:r>
              <a:rPr lang="en-US" sz="2400" dirty="0" smtClean="0">
                <a:solidFill>
                  <a:srgbClr val="0000FF"/>
                </a:solidFill>
              </a:rPr>
              <a:t>• robust plasma channels at </a:t>
            </a:r>
            <a:r>
              <a:rPr lang="en-US" sz="2400" i="1" dirty="0" smtClean="0">
                <a:solidFill>
                  <a:srgbClr val="0000FF"/>
                </a:solidFill>
              </a:rPr>
              <a:t>n</a:t>
            </a:r>
            <a:r>
              <a:rPr lang="en-US" sz="2400" baseline="-25000" dirty="0" smtClean="0">
                <a:solidFill>
                  <a:srgbClr val="0000FF"/>
                </a:solidFill>
              </a:rPr>
              <a:t>e</a:t>
            </a:r>
            <a:r>
              <a:rPr lang="en-US" sz="2400" dirty="0" smtClean="0">
                <a:solidFill>
                  <a:srgbClr val="0000FF"/>
                </a:solidFill>
              </a:rPr>
              <a:t> ~ 10</a:t>
            </a:r>
            <a:r>
              <a:rPr lang="en-US" sz="2400" baseline="30000" dirty="0" smtClean="0">
                <a:solidFill>
                  <a:srgbClr val="0000FF"/>
                </a:solidFill>
              </a:rPr>
              <a:t>17</a:t>
            </a:r>
            <a:r>
              <a:rPr lang="en-US" sz="2400" dirty="0" smtClean="0">
                <a:solidFill>
                  <a:srgbClr val="0000FF"/>
                </a:solidFill>
              </a:rPr>
              <a:t> cm</a:t>
            </a:r>
            <a:r>
              <a:rPr lang="en-US" sz="2400" baseline="30000" dirty="0" smtClean="0">
                <a:solidFill>
                  <a:srgbClr val="0000FF"/>
                </a:solidFill>
              </a:rPr>
              <a:t>-3</a:t>
            </a:r>
          </a:p>
          <a:p>
            <a:r>
              <a:rPr lang="en-US" sz="2400" dirty="0" smtClean="0">
                <a:solidFill>
                  <a:srgbClr val="0000FF"/>
                </a:solidFill>
              </a:rPr>
              <a:t>• specialized injection techniques yielding ∆E/E &lt; 1%</a:t>
            </a:r>
          </a:p>
          <a:p>
            <a:r>
              <a:rPr lang="en-US" sz="2400" i="1" dirty="0">
                <a:solidFill>
                  <a:srgbClr val="FF0000"/>
                </a:solidFill>
                <a:latin typeface="Times New Roman"/>
                <a:cs typeface="Times New Roman"/>
              </a:rPr>
              <a:t>	</a:t>
            </a:r>
            <a:r>
              <a:rPr lang="en-US" sz="2400" i="1" dirty="0" smtClean="0">
                <a:solidFill>
                  <a:srgbClr val="FF0000"/>
                </a:solidFill>
                <a:latin typeface="Times New Roman"/>
                <a:cs typeface="Times New Roman"/>
              </a:rPr>
              <a:t>- density </a:t>
            </a:r>
            <a:r>
              <a:rPr lang="en-US" sz="2400" i="1" dirty="0" err="1" smtClean="0">
                <a:solidFill>
                  <a:srgbClr val="FF0000"/>
                </a:solidFill>
                <a:latin typeface="Times New Roman"/>
                <a:cs typeface="Times New Roman"/>
              </a:rPr>
              <a:t>downramp</a:t>
            </a:r>
            <a:r>
              <a:rPr lang="en-US" sz="2400" i="1" dirty="0" smtClean="0">
                <a:solidFill>
                  <a:srgbClr val="FF0000"/>
                </a:solidFill>
                <a:latin typeface="Times New Roman"/>
                <a:cs typeface="Times New Roman"/>
              </a:rPr>
              <a:t> injection</a:t>
            </a:r>
          </a:p>
          <a:p>
            <a:r>
              <a:rPr lang="en-US" sz="2400" i="1" dirty="0">
                <a:solidFill>
                  <a:srgbClr val="FF0000"/>
                </a:solidFill>
                <a:latin typeface="Times New Roman"/>
                <a:cs typeface="Times New Roman"/>
              </a:rPr>
              <a:t>	</a:t>
            </a:r>
            <a:r>
              <a:rPr lang="en-US" sz="2400" i="1" dirty="0" smtClean="0">
                <a:solidFill>
                  <a:srgbClr val="FF0000"/>
                </a:solidFill>
                <a:latin typeface="Times New Roman"/>
                <a:cs typeface="Times New Roman"/>
              </a:rPr>
              <a:t>- ionization-induced injection (I</a:t>
            </a:r>
            <a:r>
              <a:rPr lang="en-US" sz="2400" i="1" baseline="30000" dirty="0" smtClean="0">
                <a:solidFill>
                  <a:srgbClr val="FF0000"/>
                </a:solidFill>
                <a:latin typeface="Times New Roman"/>
                <a:cs typeface="Times New Roman"/>
              </a:rPr>
              <a:t>3</a:t>
            </a:r>
            <a:r>
              <a:rPr lang="en-US" sz="2400" i="1" dirty="0" smtClean="0">
                <a:solidFill>
                  <a:srgbClr val="FF0000"/>
                </a:solidFill>
                <a:latin typeface="Times New Roman"/>
                <a:cs typeface="Times New Roman"/>
              </a:rPr>
              <a:t>)</a:t>
            </a:r>
          </a:p>
          <a:p>
            <a:r>
              <a:rPr lang="en-US" sz="2400" i="1" dirty="0">
                <a:solidFill>
                  <a:srgbClr val="FF0000"/>
                </a:solidFill>
                <a:latin typeface="Times New Roman"/>
                <a:cs typeface="Times New Roman"/>
              </a:rPr>
              <a:t>	</a:t>
            </a:r>
            <a:r>
              <a:rPr lang="en-US" sz="2400" i="1" dirty="0" smtClean="0">
                <a:solidFill>
                  <a:srgbClr val="FF0000"/>
                </a:solidFill>
                <a:latin typeface="Times New Roman"/>
                <a:cs typeface="Times New Roman"/>
              </a:rPr>
              <a:t>- colliding pulse injection</a:t>
            </a:r>
          </a:p>
          <a:p>
            <a:r>
              <a:rPr lang="en-US" sz="2400" dirty="0" smtClean="0">
                <a:solidFill>
                  <a:srgbClr val="0000FF"/>
                </a:solidFill>
              </a:rPr>
              <a:t>* 4D single-shot laboratory visualization of laser wakes</a:t>
            </a:r>
            <a:endParaRPr lang="en-US" sz="2400" dirty="0">
              <a:solidFill>
                <a:srgbClr val="0000FF"/>
              </a:solidFill>
            </a:endParaRPr>
          </a:p>
        </p:txBody>
      </p:sp>
      <p:sp>
        <p:nvSpPr>
          <p:cNvPr id="9" name="TextBox 8"/>
          <p:cNvSpPr txBox="1"/>
          <p:nvPr/>
        </p:nvSpPr>
        <p:spPr>
          <a:xfrm>
            <a:off x="1507070" y="1439321"/>
            <a:ext cx="4463181" cy="830997"/>
          </a:xfrm>
          <a:prstGeom prst="rect">
            <a:avLst/>
          </a:prstGeom>
          <a:noFill/>
        </p:spPr>
        <p:txBody>
          <a:bodyPr wrap="none" rtlCol="0">
            <a:spAutoFit/>
          </a:bodyPr>
          <a:lstStyle/>
          <a:p>
            <a:r>
              <a:rPr lang="en-US" sz="1600" dirty="0" smtClean="0">
                <a:solidFill>
                  <a:srgbClr val="0000FF"/>
                </a:solidFill>
              </a:rPr>
              <a:t>• highest LPA energy to date</a:t>
            </a:r>
          </a:p>
          <a:p>
            <a:r>
              <a:rPr lang="en-US" sz="1600" dirty="0" smtClean="0">
                <a:solidFill>
                  <a:srgbClr val="0000FF"/>
                </a:solidFill>
              </a:rPr>
              <a:t>• lowest beam divergence (&lt; 0.5 </a:t>
            </a:r>
            <a:r>
              <a:rPr lang="en-US" sz="1600" dirty="0" err="1" smtClean="0">
                <a:solidFill>
                  <a:srgbClr val="0000FF"/>
                </a:solidFill>
              </a:rPr>
              <a:t>mrad</a:t>
            </a:r>
            <a:r>
              <a:rPr lang="en-US" sz="1600" dirty="0" smtClean="0">
                <a:solidFill>
                  <a:srgbClr val="0000FF"/>
                </a:solidFill>
              </a:rPr>
              <a:t>) from an LPA</a:t>
            </a:r>
          </a:p>
          <a:p>
            <a:r>
              <a:rPr lang="en-US" sz="1600" dirty="0" smtClean="0">
                <a:solidFill>
                  <a:srgbClr val="0000FF"/>
                </a:solidFill>
              </a:rPr>
              <a:t>• lowest plasma density (</a:t>
            </a:r>
            <a:r>
              <a:rPr lang="en-US" sz="1600" i="1" dirty="0" smtClean="0">
                <a:solidFill>
                  <a:srgbClr val="0000FF"/>
                </a:solidFill>
              </a:rPr>
              <a:t>n</a:t>
            </a:r>
            <a:r>
              <a:rPr lang="en-US" sz="1600" baseline="-25000" dirty="0" smtClean="0">
                <a:solidFill>
                  <a:srgbClr val="0000FF"/>
                </a:solidFill>
              </a:rPr>
              <a:t>e</a:t>
            </a:r>
            <a:r>
              <a:rPr lang="en-US" sz="1600" dirty="0" smtClean="0">
                <a:solidFill>
                  <a:srgbClr val="0000FF"/>
                </a:solidFill>
              </a:rPr>
              <a:t> ~ 3e17 cm</a:t>
            </a:r>
            <a:r>
              <a:rPr lang="en-US" sz="1600" baseline="30000" dirty="0" smtClean="0">
                <a:solidFill>
                  <a:srgbClr val="0000FF"/>
                </a:solidFill>
              </a:rPr>
              <a:t>-3</a:t>
            </a:r>
            <a:r>
              <a:rPr lang="en-US" sz="1600" dirty="0" smtClean="0">
                <a:solidFill>
                  <a:srgbClr val="0000FF"/>
                </a:solidFill>
              </a:rPr>
              <a:t>) for an LPA</a:t>
            </a:r>
            <a:endParaRPr lang="en-US" sz="1600" dirty="0">
              <a:solidFill>
                <a:srgbClr val="0000FF"/>
              </a:solidFill>
            </a:endParaRPr>
          </a:p>
        </p:txBody>
      </p:sp>
    </p:spTree>
    <p:extLst>
      <p:ext uri="{BB962C8B-B14F-4D97-AF65-F5344CB8AC3E}">
        <p14:creationId xmlns:p14="http://schemas.microsoft.com/office/powerpoint/2010/main" val="2995622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76200" y="1612089"/>
            <a:ext cx="8906706" cy="2307553"/>
            <a:chOff x="76200" y="1612089"/>
            <a:chExt cx="8906706" cy="2307553"/>
          </a:xfrm>
        </p:grpSpPr>
        <p:grpSp>
          <p:nvGrpSpPr>
            <p:cNvPr id="23" name="Group 22"/>
            <p:cNvGrpSpPr/>
            <p:nvPr/>
          </p:nvGrpSpPr>
          <p:grpSpPr>
            <a:xfrm>
              <a:off x="224564" y="1612089"/>
              <a:ext cx="8758342" cy="2307553"/>
              <a:chOff x="224564" y="1612089"/>
              <a:chExt cx="8758342" cy="2307553"/>
            </a:xfrm>
          </p:grpSpPr>
          <p:pic>
            <p:nvPicPr>
              <p:cNvPr id="16" name="Picture 15" descr="Equiv-plane-image syst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64" y="1612089"/>
                <a:ext cx="8758342" cy="2307553"/>
              </a:xfrm>
              <a:prstGeom prst="rect">
                <a:avLst/>
              </a:prstGeom>
            </p:spPr>
          </p:pic>
          <p:sp>
            <p:nvSpPr>
              <p:cNvPr id="7" name="Rectangle 6"/>
              <p:cNvSpPr/>
              <p:nvPr/>
            </p:nvSpPr>
            <p:spPr>
              <a:xfrm>
                <a:off x="2781524" y="1662888"/>
                <a:ext cx="812800" cy="3514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291423" y="1645958"/>
                <a:ext cx="812800" cy="3514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Rectangle 32"/>
            <p:cNvSpPr/>
            <p:nvPr/>
          </p:nvSpPr>
          <p:spPr>
            <a:xfrm>
              <a:off x="76200" y="2590804"/>
              <a:ext cx="1871133" cy="132883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90554" y="2590804"/>
              <a:ext cx="1305666" cy="1077218"/>
            </a:xfrm>
            <a:prstGeom prst="rect">
              <a:avLst/>
            </a:prstGeom>
            <a:solidFill>
              <a:schemeClr val="bg1"/>
            </a:solidFill>
          </p:spPr>
          <p:txBody>
            <a:bodyPr wrap="none" rtlCol="0">
              <a:spAutoFit/>
            </a:bodyPr>
            <a:lstStyle/>
            <a:p>
              <a:pPr algn="ctr"/>
              <a:r>
                <a:rPr lang="en-US" sz="1600" b="1" dirty="0" smtClean="0">
                  <a:solidFill>
                    <a:srgbClr val="FF0000"/>
                  </a:solidFill>
                </a:rPr>
                <a:t>Current 7 cm</a:t>
              </a:r>
            </a:p>
            <a:p>
              <a:pPr algn="ctr"/>
              <a:r>
                <a:rPr lang="en-US" sz="1600" b="1" dirty="0" smtClean="0">
                  <a:solidFill>
                    <a:srgbClr val="FF0000"/>
                  </a:solidFill>
                </a:rPr>
                <a:t>diameter</a:t>
              </a:r>
            </a:p>
            <a:p>
              <a:pPr algn="ctr"/>
              <a:r>
                <a:rPr lang="en-US" sz="1600" b="1" dirty="0" smtClean="0">
                  <a:solidFill>
                    <a:srgbClr val="FF0000"/>
                  </a:solidFill>
                </a:rPr>
                <a:t> deformable</a:t>
              </a:r>
            </a:p>
            <a:p>
              <a:pPr algn="ctr"/>
              <a:r>
                <a:rPr lang="en-US" sz="1600" b="1" dirty="0">
                  <a:solidFill>
                    <a:srgbClr val="FF0000"/>
                  </a:solidFill>
                </a:rPr>
                <a:t>m</a:t>
              </a:r>
              <a:r>
                <a:rPr lang="en-US" sz="1600" b="1" dirty="0" smtClean="0">
                  <a:solidFill>
                    <a:srgbClr val="FF0000"/>
                  </a:solidFill>
                </a:rPr>
                <a:t>irror (DFM)</a:t>
              </a:r>
              <a:endParaRPr lang="en-US" sz="1600" b="1" dirty="0">
                <a:solidFill>
                  <a:srgbClr val="FF0000"/>
                </a:solidFill>
              </a:endParaRPr>
            </a:p>
          </p:txBody>
        </p:sp>
      </p:grpSp>
      <p:grpSp>
        <p:nvGrpSpPr>
          <p:cNvPr id="2" name="Group 1"/>
          <p:cNvGrpSpPr/>
          <p:nvPr/>
        </p:nvGrpSpPr>
        <p:grpSpPr>
          <a:xfrm>
            <a:off x="76200" y="90253"/>
            <a:ext cx="952500" cy="951147"/>
            <a:chOff x="3303214" y="2758382"/>
            <a:chExt cx="1424847" cy="1409786"/>
          </a:xfrm>
        </p:grpSpPr>
        <p:sp>
          <p:nvSpPr>
            <p:cNvPr id="3" name="Oval 2"/>
            <p:cNvSpPr/>
            <p:nvPr/>
          </p:nvSpPr>
          <p:spPr>
            <a:xfrm>
              <a:off x="3345495" y="2787041"/>
              <a:ext cx="1364292" cy="13642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3041"/>
            <a:stretch/>
          </p:blipFill>
          <p:spPr>
            <a:xfrm>
              <a:off x="3303214" y="2758382"/>
              <a:ext cx="1424847" cy="1409786"/>
            </a:xfrm>
            <a:prstGeom prst="rect">
              <a:avLst/>
            </a:prstGeom>
          </p:spPr>
        </p:pic>
      </p:grpSp>
      <p:sp>
        <p:nvSpPr>
          <p:cNvPr id="5" name="TextBox 4"/>
          <p:cNvSpPr txBox="1"/>
          <p:nvPr/>
        </p:nvSpPr>
        <p:spPr>
          <a:xfrm>
            <a:off x="1361269" y="50806"/>
            <a:ext cx="7480534" cy="830997"/>
          </a:xfrm>
          <a:prstGeom prst="rect">
            <a:avLst/>
          </a:prstGeom>
          <a:noFill/>
        </p:spPr>
        <p:txBody>
          <a:bodyPr wrap="none" rtlCol="0">
            <a:spAutoFit/>
          </a:bodyPr>
          <a:lstStyle/>
          <a:p>
            <a:pPr algn="ctr"/>
            <a:r>
              <a:rPr lang="en-US" sz="2400" b="1" dirty="0" smtClean="0"/>
              <a:t>Learning to manage the non-ideal mid-field focus profiles </a:t>
            </a:r>
          </a:p>
          <a:p>
            <a:pPr algn="ctr"/>
            <a:r>
              <a:rPr lang="en-US" sz="2400" b="1" dirty="0" smtClean="0"/>
              <a:t>of big laser systems may improve self-guiding</a:t>
            </a:r>
          </a:p>
        </p:txBody>
      </p:sp>
      <p:cxnSp>
        <p:nvCxnSpPr>
          <p:cNvPr id="8" name="Straight Connector 7"/>
          <p:cNvCxnSpPr/>
          <p:nvPr/>
        </p:nvCxnSpPr>
        <p:spPr>
          <a:xfrm>
            <a:off x="1405466" y="911511"/>
            <a:ext cx="7128929"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5615713" y="2511618"/>
            <a:ext cx="1968809" cy="586893"/>
            <a:chOff x="5526613" y="5407994"/>
            <a:chExt cx="1968809" cy="586893"/>
          </a:xfrm>
        </p:grpSpPr>
        <p:sp>
          <p:nvSpPr>
            <p:cNvPr id="10" name="TextBox 9"/>
            <p:cNvSpPr txBox="1"/>
            <p:nvPr/>
          </p:nvSpPr>
          <p:spPr>
            <a:xfrm>
              <a:off x="5960527" y="5410111"/>
              <a:ext cx="1534895" cy="584776"/>
            </a:xfrm>
            <a:prstGeom prst="rect">
              <a:avLst/>
            </a:prstGeom>
            <a:noFill/>
          </p:spPr>
          <p:txBody>
            <a:bodyPr wrap="none" rtlCol="0">
              <a:spAutoFit/>
            </a:bodyPr>
            <a:lstStyle/>
            <a:p>
              <a:r>
                <a:rPr lang="en-US" sz="1600" b="1" dirty="0" smtClean="0">
                  <a:solidFill>
                    <a:srgbClr val="FF0000"/>
                  </a:solidFill>
                </a:rPr>
                <a:t>Planned ~25 cm </a:t>
              </a:r>
            </a:p>
            <a:p>
              <a:r>
                <a:rPr lang="en-US" sz="1600" b="1" dirty="0">
                  <a:solidFill>
                    <a:srgbClr val="FF0000"/>
                  </a:solidFill>
                </a:rPr>
                <a:t>d</a:t>
              </a:r>
              <a:r>
                <a:rPr lang="en-US" sz="1600" b="1" dirty="0" smtClean="0">
                  <a:solidFill>
                    <a:srgbClr val="FF0000"/>
                  </a:solidFill>
                </a:rPr>
                <a:t>iameter DFM</a:t>
              </a:r>
              <a:endParaRPr lang="en-US" sz="1600" b="1" dirty="0">
                <a:solidFill>
                  <a:srgbClr val="FF0000"/>
                </a:solidFill>
              </a:endParaRPr>
            </a:p>
          </p:txBody>
        </p:sp>
        <p:grpSp>
          <p:nvGrpSpPr>
            <p:cNvPr id="11" name="Group 10"/>
            <p:cNvGrpSpPr/>
            <p:nvPr/>
          </p:nvGrpSpPr>
          <p:grpSpPr>
            <a:xfrm>
              <a:off x="5526613" y="5407994"/>
              <a:ext cx="489328" cy="508193"/>
              <a:chOff x="5579533" y="1667933"/>
              <a:chExt cx="489328" cy="508193"/>
            </a:xfrm>
          </p:grpSpPr>
          <p:cxnSp>
            <p:nvCxnSpPr>
              <p:cNvPr id="12" name="Straight Connector 11"/>
              <p:cNvCxnSpPr/>
              <p:nvPr/>
            </p:nvCxnSpPr>
            <p:spPr>
              <a:xfrm flipV="1">
                <a:off x="5652038" y="1731434"/>
                <a:ext cx="410088" cy="44272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5588555" y="2102200"/>
                <a:ext cx="67195" cy="8065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6200000" flipV="1">
                <a:off x="5994935" y="1661980"/>
                <a:ext cx="67195" cy="8065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5" name="Freeform 14"/>
              <p:cNvSpPr/>
              <p:nvPr/>
            </p:nvSpPr>
            <p:spPr>
              <a:xfrm>
                <a:off x="5579533" y="1667933"/>
                <a:ext cx="402167" cy="440267"/>
              </a:xfrm>
              <a:custGeom>
                <a:avLst/>
                <a:gdLst>
                  <a:gd name="connsiteX0" fmla="*/ 0 w 402167"/>
                  <a:gd name="connsiteY0" fmla="*/ 440267 h 440267"/>
                  <a:gd name="connsiteX1" fmla="*/ 63500 w 402167"/>
                  <a:gd name="connsiteY1" fmla="*/ 334433 h 440267"/>
                  <a:gd name="connsiteX2" fmla="*/ 165100 w 402167"/>
                  <a:gd name="connsiteY2" fmla="*/ 287867 h 440267"/>
                  <a:gd name="connsiteX3" fmla="*/ 211667 w 402167"/>
                  <a:gd name="connsiteY3" fmla="*/ 211667 h 440267"/>
                  <a:gd name="connsiteX4" fmla="*/ 237067 w 402167"/>
                  <a:gd name="connsiteY4" fmla="*/ 148167 h 440267"/>
                  <a:gd name="connsiteX5" fmla="*/ 325967 w 402167"/>
                  <a:gd name="connsiteY5" fmla="*/ 88900 h 440267"/>
                  <a:gd name="connsiteX6" fmla="*/ 385233 w 402167"/>
                  <a:gd name="connsiteY6" fmla="*/ 63500 h 440267"/>
                  <a:gd name="connsiteX7" fmla="*/ 402167 w 402167"/>
                  <a:gd name="connsiteY7" fmla="*/ 0 h 440267"/>
                  <a:gd name="connsiteX8" fmla="*/ 402167 w 402167"/>
                  <a:gd name="connsiteY8" fmla="*/ 0 h 44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167" h="440267">
                    <a:moveTo>
                      <a:pt x="0" y="440267"/>
                    </a:moveTo>
                    <a:cubicBezTo>
                      <a:pt x="17991" y="400050"/>
                      <a:pt x="35983" y="359833"/>
                      <a:pt x="63500" y="334433"/>
                    </a:cubicBezTo>
                    <a:cubicBezTo>
                      <a:pt x="91017" y="309033"/>
                      <a:pt x="140406" y="308328"/>
                      <a:pt x="165100" y="287867"/>
                    </a:cubicBezTo>
                    <a:cubicBezTo>
                      <a:pt x="189795" y="267406"/>
                      <a:pt x="199673" y="234950"/>
                      <a:pt x="211667" y="211667"/>
                    </a:cubicBezTo>
                    <a:cubicBezTo>
                      <a:pt x="223661" y="188384"/>
                      <a:pt x="218017" y="168628"/>
                      <a:pt x="237067" y="148167"/>
                    </a:cubicBezTo>
                    <a:cubicBezTo>
                      <a:pt x="256117" y="127706"/>
                      <a:pt x="301273" y="103011"/>
                      <a:pt x="325967" y="88900"/>
                    </a:cubicBezTo>
                    <a:cubicBezTo>
                      <a:pt x="350661" y="74789"/>
                      <a:pt x="372533" y="78317"/>
                      <a:pt x="385233" y="63500"/>
                    </a:cubicBezTo>
                    <a:cubicBezTo>
                      <a:pt x="397933" y="48683"/>
                      <a:pt x="402167" y="0"/>
                      <a:pt x="402167" y="0"/>
                    </a:cubicBezTo>
                    <a:lnTo>
                      <a:pt x="402167"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sp>
        <p:nvSpPr>
          <p:cNvPr id="18" name="TextBox 17"/>
          <p:cNvSpPr txBox="1"/>
          <p:nvPr/>
        </p:nvSpPr>
        <p:spPr>
          <a:xfrm>
            <a:off x="101799" y="1032163"/>
            <a:ext cx="2165251" cy="707886"/>
          </a:xfrm>
          <a:prstGeom prst="rect">
            <a:avLst/>
          </a:prstGeom>
          <a:noFill/>
        </p:spPr>
        <p:txBody>
          <a:bodyPr wrap="none" rtlCol="0">
            <a:spAutoFit/>
          </a:bodyPr>
          <a:lstStyle/>
          <a:p>
            <a:r>
              <a:rPr lang="en-US" sz="2000" b="1" dirty="0" smtClean="0"/>
              <a:t>Focus diagnostic &amp; </a:t>
            </a:r>
          </a:p>
          <a:p>
            <a:r>
              <a:rPr lang="en-US" sz="2000" b="1" dirty="0" smtClean="0"/>
              <a:t>correction system:</a:t>
            </a:r>
            <a:endParaRPr lang="en-US" sz="2000" b="1" dirty="0"/>
          </a:p>
        </p:txBody>
      </p:sp>
      <p:grpSp>
        <p:nvGrpSpPr>
          <p:cNvPr id="26" name="Group 25"/>
          <p:cNvGrpSpPr/>
          <p:nvPr/>
        </p:nvGrpSpPr>
        <p:grpSpPr>
          <a:xfrm>
            <a:off x="2536644" y="1015228"/>
            <a:ext cx="2930606" cy="912308"/>
            <a:chOff x="2515276" y="3945470"/>
            <a:chExt cx="2930606" cy="912308"/>
          </a:xfrm>
        </p:grpSpPr>
        <p:pic>
          <p:nvPicPr>
            <p:cNvPr id="2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323" t="14174" r="19695" b="57791"/>
            <a:stretch/>
          </p:blipFill>
          <p:spPr bwMode="auto">
            <a:xfrm>
              <a:off x="2515276" y="3993655"/>
              <a:ext cx="1143301" cy="864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 name="TextBox 21"/>
            <p:cNvSpPr txBox="1"/>
            <p:nvPr/>
          </p:nvSpPr>
          <p:spPr>
            <a:xfrm>
              <a:off x="3540205" y="3945470"/>
              <a:ext cx="1905677" cy="738664"/>
            </a:xfrm>
            <a:prstGeom prst="rect">
              <a:avLst/>
            </a:prstGeom>
            <a:noFill/>
          </p:spPr>
          <p:txBody>
            <a:bodyPr wrap="none" rtlCol="0">
              <a:spAutoFit/>
            </a:bodyPr>
            <a:lstStyle/>
            <a:p>
              <a:pPr algn="ctr"/>
              <a:r>
                <a:rPr lang="en-US" sz="1400" b="1" i="1" dirty="0">
                  <a:solidFill>
                    <a:srgbClr val="008000"/>
                  </a:solidFill>
                </a:rPr>
                <a:t>t</a:t>
              </a:r>
              <a:r>
                <a:rPr lang="en-US" sz="1400" b="1" i="1" dirty="0" smtClean="0">
                  <a:solidFill>
                    <a:srgbClr val="008000"/>
                  </a:solidFill>
                </a:rPr>
                <a:t>ypical non-Gaussian</a:t>
              </a:r>
            </a:p>
            <a:p>
              <a:pPr algn="ctr"/>
              <a:r>
                <a:rPr lang="en-US" sz="1400" b="1" i="1" dirty="0">
                  <a:solidFill>
                    <a:srgbClr val="008000"/>
                  </a:solidFill>
                </a:rPr>
                <a:t>a</a:t>
              </a:r>
              <a:r>
                <a:rPr lang="en-US" sz="1400" b="1" i="1" dirty="0" smtClean="0">
                  <a:solidFill>
                    <a:srgbClr val="008000"/>
                  </a:solidFill>
                </a:rPr>
                <a:t>mplified laser profile,</a:t>
              </a:r>
            </a:p>
            <a:p>
              <a:pPr algn="ctr"/>
              <a:r>
                <a:rPr lang="en-US" sz="1400" b="1" i="1" dirty="0" smtClean="0">
                  <a:solidFill>
                    <a:srgbClr val="008000"/>
                  </a:solidFill>
                </a:rPr>
                <a:t>fills gain medium</a:t>
              </a:r>
              <a:endParaRPr lang="en-US" sz="1400" b="1" i="1" dirty="0">
                <a:solidFill>
                  <a:srgbClr val="008000"/>
                </a:solidFill>
              </a:endParaRPr>
            </a:p>
          </p:txBody>
        </p:sp>
      </p:grpSp>
      <p:sp>
        <p:nvSpPr>
          <p:cNvPr id="9" name="TextBox 8"/>
          <p:cNvSpPr txBox="1"/>
          <p:nvPr/>
        </p:nvSpPr>
        <p:spPr>
          <a:xfrm>
            <a:off x="2252864" y="4412358"/>
            <a:ext cx="1128234" cy="338554"/>
          </a:xfrm>
          <a:prstGeom prst="rect">
            <a:avLst/>
          </a:prstGeom>
          <a:noFill/>
        </p:spPr>
        <p:txBody>
          <a:bodyPr wrap="none" rtlCol="0">
            <a:spAutoFit/>
          </a:bodyPr>
          <a:lstStyle/>
          <a:p>
            <a:r>
              <a:rPr lang="en-US" sz="1600" dirty="0" err="1" smtClean="0"/>
              <a:t>Strehl</a:t>
            </a:r>
            <a:r>
              <a:rPr lang="en-US" sz="1600" dirty="0" smtClean="0"/>
              <a:t> ~ 0.3</a:t>
            </a:r>
            <a:endParaRPr lang="en-US" sz="1600" dirty="0"/>
          </a:p>
        </p:txBody>
      </p:sp>
      <p:grpSp>
        <p:nvGrpSpPr>
          <p:cNvPr id="35" name="Group 34"/>
          <p:cNvGrpSpPr/>
          <p:nvPr/>
        </p:nvGrpSpPr>
        <p:grpSpPr>
          <a:xfrm>
            <a:off x="93869" y="4226729"/>
            <a:ext cx="9154449" cy="2628371"/>
            <a:chOff x="93869" y="4226729"/>
            <a:chExt cx="9154449" cy="2628371"/>
          </a:xfrm>
        </p:grpSpPr>
        <p:pic>
          <p:nvPicPr>
            <p:cNvPr id="6" name="Picture 5" descr="Fig3 revis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69" y="4226729"/>
              <a:ext cx="8457467" cy="2628371"/>
            </a:xfrm>
            <a:prstGeom prst="rect">
              <a:avLst/>
            </a:prstGeom>
          </p:spPr>
        </p:pic>
        <p:cxnSp>
          <p:nvCxnSpPr>
            <p:cNvPr id="20" name="Straight Arrow Connector 19"/>
            <p:cNvCxnSpPr/>
            <p:nvPr/>
          </p:nvCxnSpPr>
          <p:spPr>
            <a:xfrm>
              <a:off x="8426765" y="5872795"/>
              <a:ext cx="538061" cy="0"/>
            </a:xfrm>
            <a:prstGeom prst="straightConnector1">
              <a:avLst/>
            </a:prstGeom>
            <a:ln w="3810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8132971" y="5851631"/>
              <a:ext cx="1115347" cy="400110"/>
            </a:xfrm>
            <a:prstGeom prst="rect">
              <a:avLst/>
            </a:prstGeom>
            <a:noFill/>
          </p:spPr>
          <p:txBody>
            <a:bodyPr wrap="none" rtlCol="0">
              <a:spAutoFit/>
            </a:bodyPr>
            <a:lstStyle/>
            <a:p>
              <a:r>
                <a:rPr lang="en-US" sz="2000" dirty="0" smtClean="0"/>
                <a:t>: </a:t>
              </a:r>
              <a:r>
                <a:rPr lang="en-US" sz="2000" i="1" dirty="0" smtClean="0"/>
                <a:t>~10 cm</a:t>
              </a:r>
              <a:endParaRPr lang="en-US" sz="2000" i="1" dirty="0"/>
            </a:p>
          </p:txBody>
        </p:sp>
      </p:grpSp>
      <p:grpSp>
        <p:nvGrpSpPr>
          <p:cNvPr id="32" name="Group 31"/>
          <p:cNvGrpSpPr/>
          <p:nvPr/>
        </p:nvGrpSpPr>
        <p:grpSpPr>
          <a:xfrm>
            <a:off x="5722618" y="6406200"/>
            <a:ext cx="3351907" cy="369332"/>
            <a:chOff x="5510218" y="3420536"/>
            <a:chExt cx="3351907" cy="369332"/>
          </a:xfrm>
        </p:grpSpPr>
        <p:grpSp>
          <p:nvGrpSpPr>
            <p:cNvPr id="30" name="Group 29"/>
            <p:cNvGrpSpPr/>
            <p:nvPr/>
          </p:nvGrpSpPr>
          <p:grpSpPr>
            <a:xfrm>
              <a:off x="5510218" y="3501137"/>
              <a:ext cx="1182682" cy="245366"/>
              <a:chOff x="5599118" y="3907537"/>
              <a:chExt cx="1182682" cy="245366"/>
            </a:xfrm>
          </p:grpSpPr>
          <p:cxnSp>
            <p:nvCxnSpPr>
              <p:cNvPr id="27" name="Straight Arrow Connector 26"/>
              <p:cNvCxnSpPr/>
              <p:nvPr/>
            </p:nvCxnSpPr>
            <p:spPr>
              <a:xfrm>
                <a:off x="5599118" y="4025903"/>
                <a:ext cx="1157282" cy="0"/>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6781800" y="3907537"/>
                <a:ext cx="0" cy="245366"/>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1" name="TextBox 30"/>
            <p:cNvSpPr txBox="1"/>
            <p:nvPr/>
          </p:nvSpPr>
          <p:spPr>
            <a:xfrm>
              <a:off x="6824137" y="3420536"/>
              <a:ext cx="2037988" cy="369332"/>
            </a:xfrm>
            <a:prstGeom prst="rect">
              <a:avLst/>
            </a:prstGeom>
            <a:noFill/>
          </p:spPr>
          <p:txBody>
            <a:bodyPr wrap="none" rtlCol="0">
              <a:spAutoFit/>
            </a:bodyPr>
            <a:lstStyle/>
            <a:p>
              <a:r>
                <a:rPr lang="en-US" i="1" dirty="0"/>
                <a:t>a</a:t>
              </a:r>
              <a:r>
                <a:rPr lang="en-US" i="1" dirty="0" smtClean="0"/>
                <a:t>ctual path:  ~3 cm</a:t>
              </a:r>
              <a:endParaRPr lang="en-US" i="1" dirty="0"/>
            </a:p>
          </p:txBody>
        </p:sp>
      </p:grpSp>
    </p:spTree>
    <p:extLst>
      <p:ext uri="{BB962C8B-B14F-4D97-AF65-F5344CB8AC3E}">
        <p14:creationId xmlns:p14="http://schemas.microsoft.com/office/powerpoint/2010/main" val="1932843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7950"/>
            <a:ext cx="9144000"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1" name="Text Box 4"/>
          <p:cNvSpPr txBox="1">
            <a:spLocks noChangeArrowheads="1"/>
          </p:cNvSpPr>
          <p:nvPr/>
        </p:nvSpPr>
        <p:spPr bwMode="auto">
          <a:xfrm>
            <a:off x="2286000" y="914400"/>
            <a:ext cx="588645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rgbClr val="FF1512"/>
                </a:solidFill>
              </a:rPr>
              <a:t>Spence, </a:t>
            </a:r>
            <a:r>
              <a:rPr lang="en-US" sz="1200" i="1" dirty="0">
                <a:solidFill>
                  <a:srgbClr val="FF1512"/>
                </a:solidFill>
              </a:rPr>
              <a:t>Phys. Rev. E</a:t>
            </a:r>
            <a:r>
              <a:rPr lang="en-US" sz="1200" dirty="0">
                <a:solidFill>
                  <a:srgbClr val="FF1512"/>
                </a:solidFill>
              </a:rPr>
              <a:t> </a:t>
            </a:r>
            <a:r>
              <a:rPr lang="en-US" sz="1200" b="1" dirty="0">
                <a:solidFill>
                  <a:srgbClr val="FF1512"/>
                </a:solidFill>
              </a:rPr>
              <a:t>63</a:t>
            </a:r>
            <a:r>
              <a:rPr lang="en-US" sz="1200" dirty="0">
                <a:solidFill>
                  <a:srgbClr val="FF1512"/>
                </a:solidFill>
              </a:rPr>
              <a:t>, 015401 (2001): Butler, </a:t>
            </a:r>
            <a:r>
              <a:rPr lang="en-US" sz="1200" i="1" dirty="0">
                <a:solidFill>
                  <a:srgbClr val="FF1512"/>
                </a:solidFill>
              </a:rPr>
              <a:t>Phys. Rev. </a:t>
            </a:r>
            <a:r>
              <a:rPr lang="en-US" sz="1200" i="1" dirty="0" err="1">
                <a:solidFill>
                  <a:srgbClr val="FF1512"/>
                </a:solidFill>
              </a:rPr>
              <a:t>Lett</a:t>
            </a:r>
            <a:r>
              <a:rPr lang="en-US" sz="1200" dirty="0">
                <a:solidFill>
                  <a:srgbClr val="FF1512"/>
                </a:solidFill>
              </a:rPr>
              <a:t>. </a:t>
            </a:r>
            <a:r>
              <a:rPr lang="en-US" sz="1200" b="1" dirty="0">
                <a:solidFill>
                  <a:srgbClr val="FF1512"/>
                </a:solidFill>
              </a:rPr>
              <a:t>89</a:t>
            </a:r>
            <a:r>
              <a:rPr lang="en-US" sz="1200" dirty="0">
                <a:solidFill>
                  <a:srgbClr val="FF1512"/>
                </a:solidFill>
              </a:rPr>
              <a:t>, 185003 (2002)</a:t>
            </a:r>
          </a:p>
        </p:txBody>
      </p:sp>
      <p:sp>
        <p:nvSpPr>
          <p:cNvPr id="22533" name="Text Box 6"/>
          <p:cNvSpPr txBox="1">
            <a:spLocks noChangeArrowheads="1"/>
          </p:cNvSpPr>
          <p:nvPr/>
        </p:nvSpPr>
        <p:spPr bwMode="auto">
          <a:xfrm>
            <a:off x="6149975" y="1524000"/>
            <a:ext cx="2994025"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t>n</a:t>
            </a:r>
            <a:r>
              <a:rPr lang="en-US" sz="1400" baseline="-25000"/>
              <a:t>e</a:t>
            </a:r>
            <a:r>
              <a:rPr lang="en-US" sz="1400"/>
              <a:t> is minimum, and refractive index </a:t>
            </a:r>
          </a:p>
          <a:p>
            <a:pPr algn="ctr"/>
            <a:r>
              <a:rPr lang="en-US" sz="1400"/>
              <a:t>maximum, on the waveguide axis.</a:t>
            </a:r>
          </a:p>
        </p:txBody>
      </p:sp>
      <p:sp>
        <p:nvSpPr>
          <p:cNvPr id="2" name="TextBox 1"/>
          <p:cNvSpPr txBox="1"/>
          <p:nvPr/>
        </p:nvSpPr>
        <p:spPr>
          <a:xfrm>
            <a:off x="5827918" y="3668895"/>
            <a:ext cx="3198311" cy="1231106"/>
          </a:xfrm>
          <a:prstGeom prst="rect">
            <a:avLst/>
          </a:prstGeom>
          <a:solidFill>
            <a:schemeClr val="accent1">
              <a:lumMod val="20000"/>
              <a:lumOff val="80000"/>
            </a:schemeClr>
          </a:solidFill>
        </p:spPr>
        <p:txBody>
          <a:bodyPr wrap="none" rtlCol="0">
            <a:spAutoFit/>
          </a:bodyPr>
          <a:lstStyle/>
          <a:p>
            <a:r>
              <a:rPr lang="en-US" b="1" dirty="0" smtClean="0"/>
              <a:t>Current Challenges:</a:t>
            </a:r>
          </a:p>
          <a:p>
            <a:r>
              <a:rPr lang="en-US" sz="1400" dirty="0" smtClean="0"/>
              <a:t>• achieve 10</a:t>
            </a:r>
            <a:r>
              <a:rPr lang="en-US" sz="1400" baseline="30000" dirty="0" smtClean="0"/>
              <a:t>17</a:t>
            </a:r>
            <a:r>
              <a:rPr lang="en-US" sz="1400" dirty="0" smtClean="0"/>
              <a:t> cm</a:t>
            </a:r>
            <a:r>
              <a:rPr lang="en-US" sz="1400" baseline="30000" dirty="0" smtClean="0"/>
              <a:t>-3 </a:t>
            </a:r>
            <a:r>
              <a:rPr lang="en-US" sz="1400" dirty="0" smtClean="0"/>
              <a:t>axial density reliably</a:t>
            </a:r>
          </a:p>
          <a:p>
            <a:r>
              <a:rPr lang="en-US" sz="1400" dirty="0" smtClean="0"/>
              <a:t>• shape radial profile to control guided a</a:t>
            </a:r>
            <a:r>
              <a:rPr lang="en-US" sz="1400" baseline="-25000" dirty="0" smtClean="0"/>
              <a:t>0</a:t>
            </a:r>
          </a:p>
          <a:p>
            <a:r>
              <a:rPr lang="en-US" sz="1400" dirty="0" smtClean="0"/>
              <a:t>• avoid wall damage at PW power</a:t>
            </a:r>
          </a:p>
          <a:p>
            <a:r>
              <a:rPr lang="en-US" sz="1400" dirty="0" smtClean="0"/>
              <a:t>• taper longitudinally to enhance </a:t>
            </a:r>
            <a:r>
              <a:rPr lang="en-US" sz="1400" dirty="0" err="1" smtClean="0"/>
              <a:t>L</a:t>
            </a:r>
            <a:r>
              <a:rPr lang="en-US" sz="1400" baseline="-25000" dirty="0" err="1" smtClean="0"/>
              <a:t>d</a:t>
            </a:r>
            <a:endParaRPr lang="en-US" sz="1400" baseline="-25000" dirty="0"/>
          </a:p>
        </p:txBody>
      </p:sp>
      <p:grpSp>
        <p:nvGrpSpPr>
          <p:cNvPr id="4" name="Group 3"/>
          <p:cNvGrpSpPr/>
          <p:nvPr/>
        </p:nvGrpSpPr>
        <p:grpSpPr>
          <a:xfrm>
            <a:off x="4882444" y="5023557"/>
            <a:ext cx="4279844" cy="1809162"/>
            <a:chOff x="4882444" y="4995335"/>
            <a:chExt cx="4279844" cy="1809162"/>
          </a:xfrm>
        </p:grpSpPr>
        <p:pic>
          <p:nvPicPr>
            <p:cNvPr id="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3966" t="31991" r="-31" b="37151"/>
            <a:stretch/>
          </p:blipFill>
          <p:spPr bwMode="auto">
            <a:xfrm>
              <a:off x="4882444" y="5287811"/>
              <a:ext cx="4279844" cy="1516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 name="Text Box 4"/>
            <p:cNvSpPr txBox="1">
              <a:spLocks noChangeArrowheads="1"/>
            </p:cNvSpPr>
            <p:nvPr/>
          </p:nvSpPr>
          <p:spPr bwMode="auto">
            <a:xfrm>
              <a:off x="5279638" y="6089433"/>
              <a:ext cx="293429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dirty="0" err="1">
                  <a:solidFill>
                    <a:schemeClr val="bg1"/>
                  </a:solidFill>
                </a:rPr>
                <a:t>Leemans</a:t>
              </a:r>
              <a:r>
                <a:rPr lang="en-US" sz="1200" dirty="0">
                  <a:solidFill>
                    <a:schemeClr val="bg1"/>
                  </a:solidFill>
                </a:rPr>
                <a:t> </a:t>
              </a:r>
              <a:r>
                <a:rPr lang="en-US" sz="1200" i="1" dirty="0">
                  <a:solidFill>
                    <a:schemeClr val="bg1"/>
                  </a:solidFill>
                </a:rPr>
                <a:t>et al</a:t>
              </a:r>
              <a:r>
                <a:rPr lang="en-US" sz="1200" dirty="0">
                  <a:solidFill>
                    <a:schemeClr val="bg1"/>
                  </a:solidFill>
                </a:rPr>
                <a:t>., </a:t>
              </a:r>
              <a:r>
                <a:rPr lang="en-US" sz="1200" i="1" dirty="0">
                  <a:solidFill>
                    <a:schemeClr val="bg1"/>
                  </a:solidFill>
                </a:rPr>
                <a:t>Nature Physics</a:t>
              </a:r>
              <a:r>
                <a:rPr lang="en-US" sz="1200" dirty="0">
                  <a:solidFill>
                    <a:schemeClr val="bg1"/>
                  </a:solidFill>
                </a:rPr>
                <a:t> </a:t>
              </a:r>
              <a:r>
                <a:rPr lang="en-US" sz="1200" b="1" dirty="0">
                  <a:solidFill>
                    <a:schemeClr val="bg1"/>
                  </a:solidFill>
                </a:rPr>
                <a:t>2</a:t>
              </a:r>
              <a:r>
                <a:rPr lang="en-US" sz="1200" dirty="0">
                  <a:solidFill>
                    <a:schemeClr val="bg1"/>
                  </a:solidFill>
                </a:rPr>
                <a:t>, 636 (2006</a:t>
              </a:r>
              <a:r>
                <a:rPr lang="en-US" sz="1200" dirty="0" smtClean="0">
                  <a:solidFill>
                    <a:schemeClr val="bg1"/>
                  </a:solidFill>
                </a:rPr>
                <a:t>)</a:t>
              </a:r>
              <a:endParaRPr lang="en-US" sz="1200" dirty="0">
                <a:solidFill>
                  <a:schemeClr val="bg1"/>
                </a:solidFill>
              </a:endParaRPr>
            </a:p>
          </p:txBody>
        </p:sp>
        <p:sp>
          <p:nvSpPr>
            <p:cNvPr id="3" name="TextBox 2"/>
            <p:cNvSpPr txBox="1"/>
            <p:nvPr/>
          </p:nvSpPr>
          <p:spPr>
            <a:xfrm>
              <a:off x="5249330" y="4995335"/>
              <a:ext cx="3540077" cy="369332"/>
            </a:xfrm>
            <a:prstGeom prst="rect">
              <a:avLst/>
            </a:prstGeom>
            <a:noFill/>
          </p:spPr>
          <p:txBody>
            <a:bodyPr wrap="none" rtlCol="0">
              <a:spAutoFit/>
            </a:bodyPr>
            <a:lstStyle/>
            <a:p>
              <a:r>
                <a:rPr lang="en-US" b="1" dirty="0" smtClean="0"/>
                <a:t>Essential to optimizing 30 TW LPA!</a:t>
              </a:r>
              <a:endParaRPr lang="en-US" b="1" dirty="0"/>
            </a:p>
          </p:txBody>
        </p:sp>
      </p:grpSp>
      <p:sp>
        <p:nvSpPr>
          <p:cNvPr id="5" name="Down Arrow 4"/>
          <p:cNvSpPr/>
          <p:nvPr/>
        </p:nvSpPr>
        <p:spPr>
          <a:xfrm>
            <a:off x="3024573" y="1667933"/>
            <a:ext cx="179294" cy="468651"/>
          </a:xfrm>
          <a:prstGeom prst="downArrow">
            <a:avLst>
              <a:gd name="adj1" fmla="val 45276"/>
              <a:gd name="adj2" fmla="val 50000"/>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3119967" y="2159000"/>
            <a:ext cx="529166" cy="262466"/>
          </a:xfrm>
          <a:custGeom>
            <a:avLst/>
            <a:gdLst>
              <a:gd name="connsiteX0" fmla="*/ 0 w 529166"/>
              <a:gd name="connsiteY0" fmla="*/ 0 h 262466"/>
              <a:gd name="connsiteX1" fmla="*/ 29633 w 529166"/>
              <a:gd name="connsiteY1" fmla="*/ 76200 h 262466"/>
              <a:gd name="connsiteX2" fmla="*/ 97366 w 529166"/>
              <a:gd name="connsiteY2" fmla="*/ 88900 h 262466"/>
              <a:gd name="connsiteX3" fmla="*/ 279400 w 529166"/>
              <a:gd name="connsiteY3" fmla="*/ 88900 h 262466"/>
              <a:gd name="connsiteX4" fmla="*/ 372533 w 529166"/>
              <a:gd name="connsiteY4" fmla="*/ 88900 h 262466"/>
              <a:gd name="connsiteX5" fmla="*/ 461433 w 529166"/>
              <a:gd name="connsiteY5" fmla="*/ 110066 h 262466"/>
              <a:gd name="connsiteX6" fmla="*/ 516466 w 529166"/>
              <a:gd name="connsiteY6" fmla="*/ 173566 h 262466"/>
              <a:gd name="connsiteX7" fmla="*/ 529166 w 529166"/>
              <a:gd name="connsiteY7" fmla="*/ 262466 h 262466"/>
              <a:gd name="connsiteX8" fmla="*/ 529166 w 529166"/>
              <a:gd name="connsiteY8" fmla="*/ 262466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66" h="262466">
                <a:moveTo>
                  <a:pt x="0" y="0"/>
                </a:moveTo>
                <a:cubicBezTo>
                  <a:pt x="6702" y="30691"/>
                  <a:pt x="13405" y="61383"/>
                  <a:pt x="29633" y="76200"/>
                </a:cubicBezTo>
                <a:cubicBezTo>
                  <a:pt x="45861" y="91017"/>
                  <a:pt x="55738" y="86783"/>
                  <a:pt x="97366" y="88900"/>
                </a:cubicBezTo>
                <a:cubicBezTo>
                  <a:pt x="138994" y="91017"/>
                  <a:pt x="279400" y="88900"/>
                  <a:pt x="279400" y="88900"/>
                </a:cubicBezTo>
                <a:cubicBezTo>
                  <a:pt x="325261" y="88900"/>
                  <a:pt x="342194" y="85372"/>
                  <a:pt x="372533" y="88900"/>
                </a:cubicBezTo>
                <a:cubicBezTo>
                  <a:pt x="402872" y="92428"/>
                  <a:pt x="437444" y="95955"/>
                  <a:pt x="461433" y="110066"/>
                </a:cubicBezTo>
                <a:cubicBezTo>
                  <a:pt x="485422" y="124177"/>
                  <a:pt x="505177" y="148166"/>
                  <a:pt x="516466" y="173566"/>
                </a:cubicBezTo>
                <a:cubicBezTo>
                  <a:pt x="527755" y="198966"/>
                  <a:pt x="529166" y="262466"/>
                  <a:pt x="529166" y="262466"/>
                </a:cubicBezTo>
                <a:lnTo>
                  <a:pt x="529166" y="262466"/>
                </a:lnTo>
              </a:path>
            </a:pathLst>
          </a:custGeom>
          <a:ln w="1905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flipH="1">
            <a:off x="2578155" y="2159012"/>
            <a:ext cx="529166" cy="262466"/>
          </a:xfrm>
          <a:custGeom>
            <a:avLst/>
            <a:gdLst>
              <a:gd name="connsiteX0" fmla="*/ 0 w 529166"/>
              <a:gd name="connsiteY0" fmla="*/ 0 h 262466"/>
              <a:gd name="connsiteX1" fmla="*/ 29633 w 529166"/>
              <a:gd name="connsiteY1" fmla="*/ 76200 h 262466"/>
              <a:gd name="connsiteX2" fmla="*/ 97366 w 529166"/>
              <a:gd name="connsiteY2" fmla="*/ 88900 h 262466"/>
              <a:gd name="connsiteX3" fmla="*/ 279400 w 529166"/>
              <a:gd name="connsiteY3" fmla="*/ 88900 h 262466"/>
              <a:gd name="connsiteX4" fmla="*/ 372533 w 529166"/>
              <a:gd name="connsiteY4" fmla="*/ 88900 h 262466"/>
              <a:gd name="connsiteX5" fmla="*/ 461433 w 529166"/>
              <a:gd name="connsiteY5" fmla="*/ 110066 h 262466"/>
              <a:gd name="connsiteX6" fmla="*/ 516466 w 529166"/>
              <a:gd name="connsiteY6" fmla="*/ 173566 h 262466"/>
              <a:gd name="connsiteX7" fmla="*/ 529166 w 529166"/>
              <a:gd name="connsiteY7" fmla="*/ 262466 h 262466"/>
              <a:gd name="connsiteX8" fmla="*/ 529166 w 529166"/>
              <a:gd name="connsiteY8" fmla="*/ 262466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66" h="262466">
                <a:moveTo>
                  <a:pt x="0" y="0"/>
                </a:moveTo>
                <a:cubicBezTo>
                  <a:pt x="6702" y="30691"/>
                  <a:pt x="13405" y="61383"/>
                  <a:pt x="29633" y="76200"/>
                </a:cubicBezTo>
                <a:cubicBezTo>
                  <a:pt x="45861" y="91017"/>
                  <a:pt x="55738" y="86783"/>
                  <a:pt x="97366" y="88900"/>
                </a:cubicBezTo>
                <a:cubicBezTo>
                  <a:pt x="138994" y="91017"/>
                  <a:pt x="279400" y="88900"/>
                  <a:pt x="279400" y="88900"/>
                </a:cubicBezTo>
                <a:cubicBezTo>
                  <a:pt x="325261" y="88900"/>
                  <a:pt x="342194" y="85372"/>
                  <a:pt x="372533" y="88900"/>
                </a:cubicBezTo>
                <a:cubicBezTo>
                  <a:pt x="402872" y="92428"/>
                  <a:pt x="437444" y="95955"/>
                  <a:pt x="461433" y="110066"/>
                </a:cubicBezTo>
                <a:cubicBezTo>
                  <a:pt x="485422" y="124177"/>
                  <a:pt x="505177" y="148166"/>
                  <a:pt x="516466" y="173566"/>
                </a:cubicBezTo>
                <a:cubicBezTo>
                  <a:pt x="527755" y="198966"/>
                  <a:pt x="529166" y="262466"/>
                  <a:pt x="529166" y="262466"/>
                </a:cubicBezTo>
                <a:lnTo>
                  <a:pt x="529166" y="262466"/>
                </a:lnTo>
              </a:path>
            </a:pathLst>
          </a:custGeom>
          <a:ln w="1905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Explosion 2 11"/>
          <p:cNvSpPr/>
          <p:nvPr/>
        </p:nvSpPr>
        <p:spPr>
          <a:xfrm>
            <a:off x="1727200" y="1225550"/>
            <a:ext cx="876300" cy="758634"/>
          </a:xfrm>
          <a:prstGeom prst="irregularSeal2">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 Box 2"/>
          <p:cNvSpPr txBox="1">
            <a:spLocks noChangeArrowheads="1"/>
          </p:cNvSpPr>
          <p:nvPr/>
        </p:nvSpPr>
        <p:spPr bwMode="auto">
          <a:xfrm>
            <a:off x="1497013" y="14288"/>
            <a:ext cx="7535862"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a:t>Gas-filled capillary discharge waveguides</a:t>
            </a:r>
          </a:p>
          <a:p>
            <a:pPr algn="ctr"/>
            <a:r>
              <a:rPr lang="en-US" sz="2800" b="1" dirty="0"/>
              <a:t> extend acceleration </a:t>
            </a:r>
            <a:r>
              <a:rPr lang="en-US" sz="2800" b="1" dirty="0" smtClean="0"/>
              <a:t>length</a:t>
            </a:r>
            <a:endParaRPr lang="en-US" sz="2800" b="1" dirty="0"/>
          </a:p>
        </p:txBody>
      </p:sp>
      <p:pic>
        <p:nvPicPr>
          <p:cNvPr id="6" name="Picture 5" descr="Oxford U.jpg"/>
          <p:cNvPicPr>
            <a:picLocks noChangeAspect="1"/>
          </p:cNvPicPr>
          <p:nvPr/>
        </p:nvPicPr>
        <p:blipFill rotWithShape="1">
          <a:blip r:embed="rId5">
            <a:extLst>
              <a:ext uri="{28A0092B-C50C-407E-A947-70E740481C1C}">
                <a14:useLocalDpi xmlns:a14="http://schemas.microsoft.com/office/drawing/2010/main" val="0"/>
              </a:ext>
            </a:extLst>
          </a:blip>
          <a:srcRect l="28244" t="-1" r="47123" b="35011"/>
          <a:stretch/>
        </p:blipFill>
        <p:spPr>
          <a:xfrm>
            <a:off x="-17781" y="1"/>
            <a:ext cx="1514793" cy="1070968"/>
          </a:xfrm>
          <a:prstGeom prst="rect">
            <a:avLst/>
          </a:prstGeom>
        </p:spPr>
      </p:pic>
      <p:sp>
        <p:nvSpPr>
          <p:cNvPr id="9" name="TextBox 8"/>
          <p:cNvSpPr txBox="1"/>
          <p:nvPr/>
        </p:nvSpPr>
        <p:spPr>
          <a:xfrm>
            <a:off x="6368" y="1035050"/>
            <a:ext cx="1467068" cy="461665"/>
          </a:xfrm>
          <a:prstGeom prst="rect">
            <a:avLst/>
          </a:prstGeom>
          <a:noFill/>
        </p:spPr>
        <p:txBody>
          <a:bodyPr wrap="none" rtlCol="0">
            <a:spAutoFit/>
          </a:bodyPr>
          <a:lstStyle/>
          <a:p>
            <a:pPr algn="ctr"/>
            <a:r>
              <a:rPr lang="en-US" sz="1200" dirty="0" smtClean="0"/>
              <a:t>Oxford U.</a:t>
            </a:r>
          </a:p>
          <a:p>
            <a:pPr algn="ctr"/>
            <a:r>
              <a:rPr lang="en-US" sz="1200" dirty="0" smtClean="0"/>
              <a:t>Simon Hooker group</a:t>
            </a:r>
            <a:endParaRPr lang="en-US" sz="1200" dirty="0"/>
          </a:p>
        </p:txBody>
      </p:sp>
      <p:grpSp>
        <p:nvGrpSpPr>
          <p:cNvPr id="13" name="Group 12"/>
          <p:cNvGrpSpPr/>
          <p:nvPr/>
        </p:nvGrpSpPr>
        <p:grpSpPr>
          <a:xfrm>
            <a:off x="69868" y="4660900"/>
            <a:ext cx="4641850" cy="2105025"/>
            <a:chOff x="69868" y="4660900"/>
            <a:chExt cx="4641850" cy="2105025"/>
          </a:xfrm>
        </p:grpSpPr>
        <p:pic>
          <p:nvPicPr>
            <p:cNvPr id="20378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68" y="4660900"/>
              <a:ext cx="464185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TextBox 9"/>
            <p:cNvSpPr txBox="1"/>
            <p:nvPr/>
          </p:nvSpPr>
          <p:spPr>
            <a:xfrm>
              <a:off x="501646" y="5397500"/>
              <a:ext cx="2289086" cy="400110"/>
            </a:xfrm>
            <a:prstGeom prst="rect">
              <a:avLst/>
            </a:prstGeom>
            <a:solidFill>
              <a:srgbClr val="A0DEF0"/>
            </a:solidFill>
            <a:ln>
              <a:noFill/>
            </a:ln>
          </p:spPr>
          <p:txBody>
            <a:bodyPr wrap="none" rtlCol="0">
              <a:spAutoFit/>
            </a:bodyPr>
            <a:lstStyle/>
            <a:p>
              <a:r>
                <a:rPr lang="en-US" sz="2000" i="1" dirty="0" smtClean="0"/>
                <a:t>n</a:t>
              </a:r>
              <a:r>
                <a:rPr lang="en-US" sz="2000" baseline="-25000" dirty="0" smtClean="0"/>
                <a:t>e</a:t>
              </a:r>
              <a:r>
                <a:rPr lang="en-US" sz="2000" dirty="0" smtClean="0"/>
                <a:t> ~ 10</a:t>
              </a:r>
              <a:r>
                <a:rPr lang="en-US" sz="2000" baseline="30000" dirty="0" smtClean="0"/>
                <a:t>18</a:t>
              </a:r>
              <a:r>
                <a:rPr lang="en-US" sz="2000" dirty="0" smtClean="0"/>
                <a:t> – 10</a:t>
              </a:r>
              <a:r>
                <a:rPr lang="en-US" sz="2000" baseline="30000" dirty="0" smtClean="0"/>
                <a:t>19</a:t>
              </a:r>
              <a:r>
                <a:rPr lang="en-US" sz="2000" dirty="0" smtClean="0"/>
                <a:t> cm</a:t>
              </a:r>
              <a:r>
                <a:rPr lang="en-US" sz="2000" baseline="30000" dirty="0" smtClean="0"/>
                <a:t>-3</a:t>
              </a:r>
              <a:endParaRPr lang="en-US" sz="2000" baseline="30000" dirty="0"/>
            </a:p>
          </p:txBody>
        </p:sp>
      </p:grpSp>
    </p:spTree>
    <p:extLst>
      <p:ext uri="{BB962C8B-B14F-4D97-AF65-F5344CB8AC3E}">
        <p14:creationId xmlns:p14="http://schemas.microsoft.com/office/powerpoint/2010/main" val="18728229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0"/>
                            </p:stCondLst>
                            <p:childTnLst>
                              <p:par>
                                <p:cTn id="20" presetID="35" presetClass="emph" presetSubtype="0" fill="hold" grpId="0" nodeType="afterEffect">
                                  <p:stCondLst>
                                    <p:cond delay="0"/>
                                  </p:stCondLst>
                                  <p:childTnLst>
                                    <p:anim calcmode="discrete" valueType="str">
                                      <p:cBhvr>
                                        <p:cTn id="21" dur="1000" fill="hold"/>
                                        <p:tgtEl>
                                          <p:spTgt spid="12"/>
                                        </p:tgtEl>
                                        <p:attrNameLst>
                                          <p:attrName>style.visibility</p:attrName>
                                        </p:attrNameLst>
                                      </p:cBhvr>
                                      <p:tavLst>
                                        <p:tav tm="0">
                                          <p:val>
                                            <p:strVal val="hidden"/>
                                          </p:val>
                                        </p:tav>
                                        <p:tav tm="50000">
                                          <p:val>
                                            <p:strVal val="visible"/>
                                          </p:val>
                                        </p:tav>
                                      </p:tavLst>
                                    </p:anim>
                                  </p:childTnLst>
                                </p:cTn>
                              </p:par>
                            </p:childTnLst>
                          </p:cTn>
                        </p:par>
                        <p:par>
                          <p:cTn id="22" fill="hold">
                            <p:stCondLst>
                              <p:cond delay="1000"/>
                            </p:stCondLst>
                            <p:childTnLst>
                              <p:par>
                                <p:cTn id="23" presetID="1" presetClass="exit" presetSubtype="0" fill="hold" grpId="1" nodeType="after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up)">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1" grpId="0" animBg="1"/>
      <p:bldP spid="17" grpId="0" animBg="1"/>
      <p:bldP spid="12" grpId="0" animBg="1"/>
      <p:bldP spid="12" grpId="1" animBg="1"/>
      <p:bldP spid="12"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6297781" y="1421582"/>
            <a:ext cx="2762282" cy="1917106"/>
          </a:xfrm>
          <a:prstGeom prst="rect">
            <a:avLst/>
          </a:prstGeom>
          <a:noFill/>
          <a:ln w="9525">
            <a:noFill/>
            <a:miter lim="800000"/>
            <a:headEnd/>
            <a:tailEnd/>
          </a:ln>
        </p:spPr>
      </p:pic>
      <p:sp>
        <p:nvSpPr>
          <p:cNvPr id="5" name="Rectangle 4"/>
          <p:cNvSpPr/>
          <p:nvPr/>
        </p:nvSpPr>
        <p:spPr>
          <a:xfrm>
            <a:off x="1790683" y="1034385"/>
            <a:ext cx="4152917" cy="307777"/>
          </a:xfrm>
          <a:prstGeom prst="rect">
            <a:avLst/>
          </a:prstGeom>
        </p:spPr>
        <p:txBody>
          <a:bodyPr wrap="square">
            <a:spAutoFit/>
          </a:bodyPr>
          <a:lstStyle/>
          <a:p>
            <a:r>
              <a:rPr lang="en-US" sz="1400" dirty="0" err="1" smtClean="0">
                <a:solidFill>
                  <a:srgbClr val="FF0000"/>
                </a:solidFill>
              </a:rPr>
              <a:t>Bobrova</a:t>
            </a:r>
            <a:r>
              <a:rPr lang="en-US" sz="1400" dirty="0" smtClean="0">
                <a:solidFill>
                  <a:srgbClr val="FF0000"/>
                </a:solidFill>
              </a:rPr>
              <a:t> </a:t>
            </a:r>
            <a:r>
              <a:rPr lang="en-US" sz="1400" i="1" dirty="0" smtClean="0">
                <a:solidFill>
                  <a:srgbClr val="FF0000"/>
                </a:solidFill>
              </a:rPr>
              <a:t>et al</a:t>
            </a:r>
            <a:r>
              <a:rPr lang="en-US" sz="1400" dirty="0" smtClean="0">
                <a:solidFill>
                  <a:srgbClr val="FF0000"/>
                </a:solidFill>
              </a:rPr>
              <a:t>., </a:t>
            </a:r>
            <a:r>
              <a:rPr lang="en-US" sz="1400" i="1" dirty="0" smtClean="0">
                <a:solidFill>
                  <a:srgbClr val="FF0000"/>
                </a:solidFill>
              </a:rPr>
              <a:t>Physics of Plasmas</a:t>
            </a:r>
            <a:r>
              <a:rPr lang="en-US" sz="1400" dirty="0" smtClean="0">
                <a:solidFill>
                  <a:srgbClr val="FF0000"/>
                </a:solidFill>
              </a:rPr>
              <a:t> </a:t>
            </a:r>
            <a:r>
              <a:rPr lang="en-US" sz="1400" b="1" dirty="0">
                <a:solidFill>
                  <a:srgbClr val="FF0000"/>
                </a:solidFill>
              </a:rPr>
              <a:t>20</a:t>
            </a:r>
            <a:r>
              <a:rPr lang="en-US" sz="1400" dirty="0">
                <a:solidFill>
                  <a:srgbClr val="FF0000"/>
                </a:solidFill>
              </a:rPr>
              <a:t>, 020703 </a:t>
            </a:r>
            <a:r>
              <a:rPr lang="en-US" sz="1400" dirty="0" smtClean="0">
                <a:solidFill>
                  <a:srgbClr val="FF0000"/>
                </a:solidFill>
              </a:rPr>
              <a:t>(2013)</a:t>
            </a:r>
            <a:endParaRPr lang="en-US" sz="1400" dirty="0">
              <a:solidFill>
                <a:srgbClr val="FF0000"/>
              </a:solidFill>
            </a:endParaRPr>
          </a:p>
        </p:txBody>
      </p:sp>
      <p:sp>
        <p:nvSpPr>
          <p:cNvPr id="7" name="TextBox 6"/>
          <p:cNvSpPr txBox="1"/>
          <p:nvPr/>
        </p:nvSpPr>
        <p:spPr>
          <a:xfrm>
            <a:off x="1325034" y="694275"/>
            <a:ext cx="6088225" cy="400110"/>
          </a:xfrm>
          <a:prstGeom prst="rect">
            <a:avLst/>
          </a:prstGeom>
          <a:noFill/>
        </p:spPr>
        <p:txBody>
          <a:bodyPr wrap="none" rtlCol="0">
            <a:spAutoFit/>
          </a:bodyPr>
          <a:lstStyle/>
          <a:p>
            <a:r>
              <a:rPr lang="en-US" sz="2000" b="1" dirty="0" smtClean="0"/>
              <a:t>1) Laser</a:t>
            </a:r>
            <a:r>
              <a:rPr lang="en-US" sz="2000" b="1" dirty="0"/>
              <a:t>-heater </a:t>
            </a:r>
            <a:r>
              <a:rPr lang="en-US" sz="2000" b="1" dirty="0" smtClean="0"/>
              <a:t>assisted </a:t>
            </a:r>
            <a:r>
              <a:rPr lang="en-US" sz="2000" b="1" dirty="0"/>
              <a:t>capillary discharge waveguides</a:t>
            </a:r>
            <a:r>
              <a:rPr lang="en-US" sz="2000" b="1" dirty="0" smtClean="0"/>
              <a:t>. </a:t>
            </a:r>
            <a:endParaRPr lang="en-US" sz="2000" b="1" dirty="0"/>
          </a:p>
        </p:txBody>
      </p:sp>
      <p:sp>
        <p:nvSpPr>
          <p:cNvPr id="9" name="TextBox 8"/>
          <p:cNvSpPr txBox="1"/>
          <p:nvPr/>
        </p:nvSpPr>
        <p:spPr>
          <a:xfrm>
            <a:off x="1255887" y="28225"/>
            <a:ext cx="7853532" cy="461665"/>
          </a:xfrm>
          <a:prstGeom prst="rect">
            <a:avLst/>
          </a:prstGeom>
          <a:noFill/>
        </p:spPr>
        <p:txBody>
          <a:bodyPr wrap="none" rtlCol="0">
            <a:spAutoFit/>
          </a:bodyPr>
          <a:lstStyle/>
          <a:p>
            <a:r>
              <a:rPr lang="en-US" sz="2400" b="1" dirty="0" smtClean="0"/>
              <a:t>New capabilities in low-n</a:t>
            </a:r>
            <a:r>
              <a:rPr lang="en-US" sz="2400" b="1" baseline="-25000" dirty="0" smtClean="0"/>
              <a:t>e</a:t>
            </a:r>
            <a:r>
              <a:rPr lang="en-US" sz="2400" b="1" dirty="0" smtClean="0"/>
              <a:t> plasma waveguides are emerging </a:t>
            </a:r>
            <a:endParaRPr lang="en-US" sz="2400" b="1" dirty="0"/>
          </a:p>
        </p:txBody>
      </p:sp>
      <p:cxnSp>
        <p:nvCxnSpPr>
          <p:cNvPr id="11" name="Straight Connector 10"/>
          <p:cNvCxnSpPr/>
          <p:nvPr/>
        </p:nvCxnSpPr>
        <p:spPr>
          <a:xfrm>
            <a:off x="1368778" y="522123"/>
            <a:ext cx="7754752"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353257" y="3733802"/>
            <a:ext cx="4059174" cy="1015663"/>
          </a:xfrm>
          <a:prstGeom prst="rect">
            <a:avLst/>
          </a:prstGeom>
          <a:noFill/>
        </p:spPr>
        <p:txBody>
          <a:bodyPr wrap="none" rtlCol="0">
            <a:spAutoFit/>
          </a:bodyPr>
          <a:lstStyle/>
          <a:p>
            <a:r>
              <a:rPr lang="en-US" sz="2000" b="1" dirty="0" smtClean="0"/>
              <a:t>2) Longitudinally tapered waveguide </a:t>
            </a:r>
          </a:p>
          <a:p>
            <a:r>
              <a:rPr lang="en-US" sz="2000" b="1" dirty="0"/>
              <a:t> </a:t>
            </a:r>
            <a:r>
              <a:rPr lang="en-US" sz="2000" b="1" dirty="0" smtClean="0"/>
              <a:t>    increases wake phase velocity </a:t>
            </a:r>
            <a:r>
              <a:rPr lang="en-US" sz="2000" b="1" i="1" dirty="0" smtClean="0">
                <a:latin typeface="Times New Roman"/>
                <a:cs typeface="Times New Roman"/>
              </a:rPr>
              <a:t>β</a:t>
            </a:r>
            <a:r>
              <a:rPr lang="en-US" sz="2000" b="1" baseline="-25000" dirty="0" smtClean="0"/>
              <a:t>p</a:t>
            </a:r>
            <a:r>
              <a:rPr lang="en-US" sz="2000" b="1" dirty="0" smtClean="0"/>
              <a:t>  </a:t>
            </a:r>
          </a:p>
          <a:p>
            <a:r>
              <a:rPr lang="en-US" sz="2000" b="1" dirty="0"/>
              <a:t> </a:t>
            </a:r>
            <a:r>
              <a:rPr lang="en-US" sz="2000" b="1" dirty="0" smtClean="0"/>
              <a:t>    and extends </a:t>
            </a:r>
            <a:r>
              <a:rPr lang="en-US" sz="2000" b="1" dirty="0" err="1" smtClean="0"/>
              <a:t>dephasing</a:t>
            </a:r>
            <a:r>
              <a:rPr lang="en-US" sz="2000" b="1" dirty="0" smtClean="0"/>
              <a:t> length </a:t>
            </a:r>
            <a:r>
              <a:rPr lang="en-US" sz="2000" b="1" i="1" dirty="0" err="1" smtClean="0"/>
              <a:t>L</a:t>
            </a:r>
            <a:r>
              <a:rPr lang="en-US" sz="2000" b="1" baseline="-25000" dirty="0" err="1" smtClean="0"/>
              <a:t>d</a:t>
            </a:r>
            <a:endParaRPr lang="en-US" sz="2000" b="1" baseline="-25000" dirty="0"/>
          </a:p>
        </p:txBody>
      </p:sp>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8004" t="39711" r="2997" b="33964"/>
          <a:stretch/>
        </p:blipFill>
        <p:spPr bwMode="auto">
          <a:xfrm>
            <a:off x="1580900" y="1573388"/>
            <a:ext cx="3652197" cy="117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4" name="Isosceles Triangle 13"/>
          <p:cNvSpPr/>
          <p:nvPr/>
        </p:nvSpPr>
        <p:spPr>
          <a:xfrm rot="5400000">
            <a:off x="658986" y="1559279"/>
            <a:ext cx="776112" cy="1213555"/>
          </a:xfrm>
          <a:prstGeom prst="triangle">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1580900" y="2158999"/>
            <a:ext cx="3652197" cy="0"/>
          </a:xfrm>
          <a:prstGeom prst="line">
            <a:avLst/>
          </a:prstGeom>
          <a:ln>
            <a:solidFill>
              <a:schemeClr val="bg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91619" y="1883830"/>
            <a:ext cx="751766" cy="523220"/>
          </a:xfrm>
          <a:prstGeom prst="rect">
            <a:avLst/>
          </a:prstGeom>
          <a:noFill/>
        </p:spPr>
        <p:txBody>
          <a:bodyPr wrap="none" rtlCol="0">
            <a:spAutoFit/>
          </a:bodyPr>
          <a:lstStyle/>
          <a:p>
            <a:pPr algn="ctr"/>
            <a:r>
              <a:rPr lang="en-US" sz="1400" b="1" dirty="0">
                <a:solidFill>
                  <a:srgbClr val="FF0000"/>
                </a:solidFill>
              </a:rPr>
              <a:t>n</a:t>
            </a:r>
            <a:r>
              <a:rPr lang="en-US" sz="1400" b="1" dirty="0" smtClean="0">
                <a:solidFill>
                  <a:srgbClr val="FF0000"/>
                </a:solidFill>
              </a:rPr>
              <a:t>s laser</a:t>
            </a:r>
          </a:p>
          <a:p>
            <a:pPr algn="ctr"/>
            <a:r>
              <a:rPr lang="en-US" sz="1400" b="1" dirty="0" smtClean="0">
                <a:solidFill>
                  <a:srgbClr val="FF0000"/>
                </a:solidFill>
              </a:rPr>
              <a:t>heater</a:t>
            </a:r>
            <a:endParaRPr lang="en-US" sz="1400" b="1" dirty="0">
              <a:solidFill>
                <a:srgbClr val="FF0000"/>
              </a:solidFill>
            </a:endParaRPr>
          </a:p>
        </p:txBody>
      </p:sp>
      <p:sp>
        <p:nvSpPr>
          <p:cNvPr id="19" name="TextBox 18"/>
          <p:cNvSpPr txBox="1"/>
          <p:nvPr/>
        </p:nvSpPr>
        <p:spPr>
          <a:xfrm>
            <a:off x="1460499" y="2731913"/>
            <a:ext cx="4202818" cy="923330"/>
          </a:xfrm>
          <a:prstGeom prst="rect">
            <a:avLst/>
          </a:prstGeom>
          <a:noFill/>
        </p:spPr>
        <p:txBody>
          <a:bodyPr wrap="none" rtlCol="0">
            <a:spAutoFit/>
          </a:bodyPr>
          <a:lstStyle/>
          <a:p>
            <a:r>
              <a:rPr lang="en-US" dirty="0" smtClean="0"/>
              <a:t>• reduces n</a:t>
            </a:r>
            <a:r>
              <a:rPr lang="en-US" baseline="-25000" dirty="0" smtClean="0"/>
              <a:t>e</a:t>
            </a:r>
            <a:r>
              <a:rPr lang="en-US" dirty="0" smtClean="0"/>
              <a:t> on axis to ~ 10</a:t>
            </a:r>
            <a:r>
              <a:rPr lang="en-US" baseline="30000" dirty="0" smtClean="0"/>
              <a:t>17</a:t>
            </a:r>
            <a:r>
              <a:rPr lang="en-US" dirty="0" smtClean="0"/>
              <a:t> cm</a:t>
            </a:r>
            <a:r>
              <a:rPr lang="en-US" baseline="30000" dirty="0" smtClean="0"/>
              <a:t>-3</a:t>
            </a:r>
          </a:p>
          <a:p>
            <a:r>
              <a:rPr lang="en-US" dirty="0" smtClean="0"/>
              <a:t>• creates narrow, controlled guiding profile</a:t>
            </a:r>
          </a:p>
          <a:p>
            <a:r>
              <a:rPr lang="en-US" dirty="0" smtClean="0"/>
              <a:t>• remote from walls, avoiding damage</a:t>
            </a:r>
            <a:endParaRPr lang="en-US" dirty="0"/>
          </a:p>
        </p:txBody>
      </p:sp>
      <p:sp>
        <p:nvSpPr>
          <p:cNvPr id="20" name="TextBox 19"/>
          <p:cNvSpPr txBox="1"/>
          <p:nvPr/>
        </p:nvSpPr>
        <p:spPr>
          <a:xfrm>
            <a:off x="1968482" y="4680658"/>
            <a:ext cx="2680642" cy="307777"/>
          </a:xfrm>
          <a:prstGeom prst="rect">
            <a:avLst/>
          </a:prstGeom>
          <a:noFill/>
        </p:spPr>
        <p:txBody>
          <a:bodyPr wrap="none" rtlCol="0">
            <a:spAutoFit/>
          </a:bodyPr>
          <a:lstStyle/>
          <a:p>
            <a:r>
              <a:rPr lang="en-US" sz="1400" dirty="0" smtClean="0">
                <a:solidFill>
                  <a:srgbClr val="FF0000"/>
                </a:solidFill>
              </a:rPr>
              <a:t>Kim </a:t>
            </a:r>
            <a:r>
              <a:rPr lang="en-US" sz="1400" i="1" dirty="0" smtClean="0">
                <a:solidFill>
                  <a:srgbClr val="FF0000"/>
                </a:solidFill>
              </a:rPr>
              <a:t>et al</a:t>
            </a:r>
            <a:r>
              <a:rPr lang="en-US" sz="1400" dirty="0" smtClean="0">
                <a:solidFill>
                  <a:srgbClr val="FF0000"/>
                </a:solidFill>
              </a:rPr>
              <a:t>., APL </a:t>
            </a:r>
            <a:r>
              <a:rPr lang="en-US" sz="1400" b="1" dirty="0" smtClean="0">
                <a:solidFill>
                  <a:srgbClr val="FF0000"/>
                </a:solidFill>
              </a:rPr>
              <a:t>102</a:t>
            </a:r>
            <a:r>
              <a:rPr lang="en-US" sz="1400" dirty="0" smtClean="0">
                <a:solidFill>
                  <a:srgbClr val="FF0000"/>
                </a:solidFill>
              </a:rPr>
              <a:t>, 204103 (2013)</a:t>
            </a:r>
            <a:endParaRPr lang="en-US" sz="1400" dirty="0">
              <a:solidFill>
                <a:srgbClr val="FF0000"/>
              </a:solidFill>
            </a:endParaRPr>
          </a:p>
        </p:txBody>
      </p:sp>
      <p:sp>
        <p:nvSpPr>
          <p:cNvPr id="23" name="TextBox 22"/>
          <p:cNvSpPr txBox="1"/>
          <p:nvPr/>
        </p:nvSpPr>
        <p:spPr>
          <a:xfrm>
            <a:off x="6951651" y="1166999"/>
            <a:ext cx="1892165" cy="338554"/>
          </a:xfrm>
          <a:prstGeom prst="rect">
            <a:avLst/>
          </a:prstGeom>
          <a:noFill/>
        </p:spPr>
        <p:txBody>
          <a:bodyPr wrap="none" rtlCol="0">
            <a:spAutoFit/>
          </a:bodyPr>
          <a:lstStyle/>
          <a:p>
            <a:r>
              <a:rPr lang="en-US" sz="1600" dirty="0" smtClean="0">
                <a:solidFill>
                  <a:srgbClr val="0000FF"/>
                </a:solidFill>
              </a:rPr>
              <a:t>1D MHD simulations</a:t>
            </a:r>
            <a:endParaRPr lang="en-US" sz="1600" dirty="0">
              <a:solidFill>
                <a:srgbClr val="0000FF"/>
              </a:solidFill>
            </a:endParaRPr>
          </a:p>
        </p:txBody>
      </p:sp>
      <p:sp>
        <p:nvSpPr>
          <p:cNvPr id="8" name="TextBox 7"/>
          <p:cNvSpPr txBox="1"/>
          <p:nvPr/>
        </p:nvSpPr>
        <p:spPr>
          <a:xfrm>
            <a:off x="6574357" y="1588428"/>
            <a:ext cx="1300732" cy="369332"/>
          </a:xfrm>
          <a:prstGeom prst="rect">
            <a:avLst/>
          </a:prstGeom>
          <a:noFill/>
        </p:spPr>
        <p:txBody>
          <a:bodyPr wrap="none" rtlCol="0">
            <a:spAutoFit/>
          </a:bodyPr>
          <a:lstStyle/>
          <a:p>
            <a:r>
              <a:rPr lang="en-US" dirty="0" smtClean="0">
                <a:solidFill>
                  <a:schemeClr val="bg1"/>
                </a:solidFill>
              </a:rPr>
              <a:t>laser heater</a:t>
            </a:r>
            <a:endParaRPr lang="en-US" dirty="0">
              <a:solidFill>
                <a:schemeClr val="bg1"/>
              </a:solidFill>
            </a:endParaRPr>
          </a:p>
        </p:txBody>
      </p:sp>
      <p:cxnSp>
        <p:nvCxnSpPr>
          <p:cNvPr id="3" name="Straight Arrow Connector 2"/>
          <p:cNvCxnSpPr/>
          <p:nvPr/>
        </p:nvCxnSpPr>
        <p:spPr>
          <a:xfrm>
            <a:off x="7061200" y="1941688"/>
            <a:ext cx="0" cy="532455"/>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25" name="Picture 24"/>
          <p:cNvPicPr>
            <a:picLocks noChangeAspect="1"/>
          </p:cNvPicPr>
          <p:nvPr/>
        </p:nvPicPr>
        <p:blipFill rotWithShape="1">
          <a:blip r:embed="rId5"/>
          <a:srcRect r="83777"/>
          <a:stretch/>
        </p:blipFill>
        <p:spPr>
          <a:xfrm>
            <a:off x="63500" y="685800"/>
            <a:ext cx="1239548" cy="747383"/>
          </a:xfrm>
          <a:prstGeom prst="rect">
            <a:avLst/>
          </a:prstGeom>
        </p:spPr>
      </p:pic>
      <p:pic>
        <p:nvPicPr>
          <p:cNvPr id="15" name="Picture 14" descr="GIST logo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771902"/>
            <a:ext cx="1381814" cy="1114873"/>
          </a:xfrm>
          <a:prstGeom prst="rect">
            <a:avLst/>
          </a:prstGeom>
        </p:spPr>
      </p:pic>
      <p:pic>
        <p:nvPicPr>
          <p:cNvPr id="2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3924" t="10447" r="55919" b="6085"/>
          <a:stretch/>
        </p:blipFill>
        <p:spPr bwMode="auto">
          <a:xfrm>
            <a:off x="1612900" y="5314188"/>
            <a:ext cx="3611880" cy="149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cxnSp>
        <p:nvCxnSpPr>
          <p:cNvPr id="28" name="Straight Arrow Connector 27"/>
          <p:cNvCxnSpPr/>
          <p:nvPr/>
        </p:nvCxnSpPr>
        <p:spPr>
          <a:xfrm>
            <a:off x="1016000" y="6134100"/>
            <a:ext cx="404987" cy="0"/>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17019" y="5918200"/>
            <a:ext cx="633820" cy="369332"/>
          </a:xfrm>
          <a:prstGeom prst="rect">
            <a:avLst/>
          </a:prstGeom>
          <a:noFill/>
        </p:spPr>
        <p:txBody>
          <a:bodyPr wrap="none" rtlCol="0">
            <a:spAutoFit/>
          </a:bodyPr>
          <a:lstStyle/>
          <a:p>
            <a:r>
              <a:rPr lang="en-US" dirty="0" smtClean="0">
                <a:solidFill>
                  <a:srgbClr val="FF0000"/>
                </a:solidFill>
              </a:rPr>
              <a:t>laser</a:t>
            </a:r>
            <a:endParaRPr lang="en-US" dirty="0">
              <a:solidFill>
                <a:srgbClr val="FF0000"/>
              </a:solidFill>
            </a:endParaRPr>
          </a:p>
        </p:txBody>
      </p:sp>
      <p:sp>
        <p:nvSpPr>
          <p:cNvPr id="31" name="TextBox 30"/>
          <p:cNvSpPr txBox="1"/>
          <p:nvPr/>
        </p:nvSpPr>
        <p:spPr>
          <a:xfrm>
            <a:off x="3200400" y="4945888"/>
            <a:ext cx="492443" cy="369332"/>
          </a:xfrm>
          <a:prstGeom prst="rect">
            <a:avLst/>
          </a:prstGeom>
          <a:noFill/>
        </p:spPr>
        <p:txBody>
          <a:bodyPr wrap="none" rtlCol="0">
            <a:spAutoFit/>
          </a:bodyPr>
          <a:lstStyle/>
          <a:p>
            <a:r>
              <a:rPr lang="en-US" dirty="0" smtClean="0"/>
              <a:t>gas</a:t>
            </a:r>
            <a:endParaRPr lang="en-US" dirty="0"/>
          </a:p>
        </p:txBody>
      </p:sp>
      <p:cxnSp>
        <p:nvCxnSpPr>
          <p:cNvPr id="33" name="Straight Connector 32"/>
          <p:cNvCxnSpPr/>
          <p:nvPr/>
        </p:nvCxnSpPr>
        <p:spPr>
          <a:xfrm flipH="1">
            <a:off x="1628420" y="6134100"/>
            <a:ext cx="3579277" cy="0"/>
          </a:xfrm>
          <a:prstGeom prst="line">
            <a:avLst/>
          </a:prstGeom>
          <a:ln w="76200" cmpd="sng">
            <a:solidFill>
              <a:schemeClr val="accent5">
                <a:lumMod val="20000"/>
                <a:lumOff val="80000"/>
              </a:schemeClr>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2576019" y="6197600"/>
            <a:ext cx="1786629" cy="369332"/>
          </a:xfrm>
          <a:prstGeom prst="rect">
            <a:avLst/>
          </a:prstGeom>
          <a:solidFill>
            <a:srgbClr val="000090"/>
          </a:solidFill>
        </p:spPr>
        <p:txBody>
          <a:bodyPr wrap="none" rtlCol="0">
            <a:spAutoFit/>
          </a:bodyPr>
          <a:lstStyle/>
          <a:p>
            <a:r>
              <a:rPr lang="en-US" dirty="0">
                <a:solidFill>
                  <a:schemeClr val="accent1">
                    <a:lumMod val="20000"/>
                    <a:lumOff val="80000"/>
                  </a:schemeClr>
                </a:solidFill>
              </a:rPr>
              <a:t>s</a:t>
            </a:r>
            <a:r>
              <a:rPr lang="en-US" dirty="0" smtClean="0">
                <a:solidFill>
                  <a:schemeClr val="accent1">
                    <a:lumMod val="20000"/>
                    <a:lumOff val="80000"/>
                  </a:schemeClr>
                </a:solidFill>
              </a:rPr>
              <a:t>apphire channel</a:t>
            </a:r>
            <a:endParaRPr lang="en-US" dirty="0">
              <a:solidFill>
                <a:schemeClr val="accent1">
                  <a:lumMod val="20000"/>
                  <a:lumOff val="80000"/>
                </a:schemeClr>
              </a:solidFill>
            </a:endParaRPr>
          </a:p>
        </p:txBody>
      </p:sp>
      <p:sp>
        <p:nvSpPr>
          <p:cNvPr id="38" name="Rectangle 37"/>
          <p:cNvSpPr/>
          <p:nvPr/>
        </p:nvSpPr>
        <p:spPr>
          <a:xfrm>
            <a:off x="4294831" y="5661043"/>
            <a:ext cx="238186" cy="434957"/>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1593600" y="4975735"/>
            <a:ext cx="441146" cy="369332"/>
          </a:xfrm>
          <a:prstGeom prst="rect">
            <a:avLst/>
          </a:prstGeom>
          <a:noFill/>
        </p:spPr>
        <p:txBody>
          <a:bodyPr wrap="none" rtlCol="0">
            <a:spAutoFit/>
          </a:bodyPr>
          <a:lstStyle/>
          <a:p>
            <a:r>
              <a:rPr lang="en-US" dirty="0" smtClean="0">
                <a:solidFill>
                  <a:srgbClr val="FF6600"/>
                </a:solidFill>
              </a:rPr>
              <a:t>+V</a:t>
            </a:r>
            <a:endParaRPr lang="en-US" dirty="0">
              <a:solidFill>
                <a:srgbClr val="FF6600"/>
              </a:solidFill>
            </a:endParaRPr>
          </a:p>
        </p:txBody>
      </p:sp>
      <p:sp>
        <p:nvSpPr>
          <p:cNvPr id="40" name="TextBox 39"/>
          <p:cNvSpPr txBox="1"/>
          <p:nvPr/>
        </p:nvSpPr>
        <p:spPr>
          <a:xfrm>
            <a:off x="4730500" y="4975735"/>
            <a:ext cx="492443" cy="369332"/>
          </a:xfrm>
          <a:prstGeom prst="rect">
            <a:avLst/>
          </a:prstGeom>
          <a:noFill/>
        </p:spPr>
        <p:txBody>
          <a:bodyPr wrap="none" rtlCol="0">
            <a:spAutoFit/>
          </a:bodyPr>
          <a:lstStyle/>
          <a:p>
            <a:r>
              <a:rPr lang="en-US" dirty="0" smtClean="0">
                <a:solidFill>
                  <a:srgbClr val="FF6600"/>
                </a:solidFill>
              </a:rPr>
              <a:t>0 V</a:t>
            </a:r>
            <a:endParaRPr lang="en-US" dirty="0">
              <a:solidFill>
                <a:srgbClr val="FF6600"/>
              </a:solidFill>
            </a:endParaRPr>
          </a:p>
        </p:txBody>
      </p:sp>
      <p:cxnSp>
        <p:nvCxnSpPr>
          <p:cNvPr id="42" name="Straight Arrow Connector 41"/>
          <p:cNvCxnSpPr/>
          <p:nvPr/>
        </p:nvCxnSpPr>
        <p:spPr>
          <a:xfrm flipV="1">
            <a:off x="3496592" y="6190174"/>
            <a:ext cx="0" cy="168300"/>
          </a:xfrm>
          <a:prstGeom prst="straightConnector1">
            <a:avLst/>
          </a:prstGeom>
          <a:ln>
            <a:solidFill>
              <a:srgbClr val="DBEEF4"/>
            </a:solidFill>
            <a:tailEnd type="arrow" w="med" len="sm"/>
          </a:ln>
        </p:spPr>
        <p:style>
          <a:lnRef idx="2">
            <a:schemeClr val="accent1"/>
          </a:lnRef>
          <a:fillRef idx="0">
            <a:schemeClr val="accent1"/>
          </a:fillRef>
          <a:effectRef idx="1">
            <a:schemeClr val="accent1"/>
          </a:effectRef>
          <a:fontRef idx="minor">
            <a:schemeClr val="tx1"/>
          </a:fontRef>
        </p:style>
      </p:cxnSp>
      <p:sp>
        <p:nvSpPr>
          <p:cNvPr id="48" name="Bent Arrow 47"/>
          <p:cNvSpPr/>
          <p:nvPr/>
        </p:nvSpPr>
        <p:spPr>
          <a:xfrm rot="5400000">
            <a:off x="3961958" y="5334000"/>
            <a:ext cx="305241" cy="736159"/>
          </a:xfrm>
          <a:prstGeom prst="bentArrow">
            <a:avLst>
              <a:gd name="adj1" fmla="val 31934"/>
              <a:gd name="adj2" fmla="val 25000"/>
              <a:gd name="adj3" fmla="val 25000"/>
              <a:gd name="adj4" fmla="val 43750"/>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9" name="Down Arrow 48"/>
          <p:cNvSpPr/>
          <p:nvPr/>
        </p:nvSpPr>
        <p:spPr>
          <a:xfrm>
            <a:off x="3365500" y="5314188"/>
            <a:ext cx="177800" cy="235271"/>
          </a:xfrm>
          <a:prstGeom prst="downArrow">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Bent Arrow 49"/>
          <p:cNvSpPr/>
          <p:nvPr/>
        </p:nvSpPr>
        <p:spPr>
          <a:xfrm rot="16200000" flipH="1">
            <a:off x="2581859" y="5337182"/>
            <a:ext cx="254441" cy="736159"/>
          </a:xfrm>
          <a:prstGeom prst="bentArrow">
            <a:avLst>
              <a:gd name="adj1" fmla="val 0"/>
              <a:gd name="adj2" fmla="val 9607"/>
              <a:gd name="adj3" fmla="val 22779"/>
              <a:gd name="adj4" fmla="val 33767"/>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64" name="Group 63"/>
          <p:cNvGrpSpPr/>
          <p:nvPr/>
        </p:nvGrpSpPr>
        <p:grpSpPr>
          <a:xfrm>
            <a:off x="1713617" y="2009774"/>
            <a:ext cx="3182233" cy="121468"/>
            <a:chOff x="1713617" y="2187574"/>
            <a:chExt cx="3182233" cy="121468"/>
          </a:xfrm>
        </p:grpSpPr>
        <p:sp>
          <p:nvSpPr>
            <p:cNvPr id="51" name="Up Arrow 50"/>
            <p:cNvSpPr/>
            <p:nvPr/>
          </p:nvSpPr>
          <p:spPr>
            <a:xfrm>
              <a:off x="4748917" y="2203449"/>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Up Arrow 51"/>
            <p:cNvSpPr/>
            <p:nvPr/>
          </p:nvSpPr>
          <p:spPr>
            <a:xfrm>
              <a:off x="4494917" y="220027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Up Arrow 52"/>
            <p:cNvSpPr/>
            <p:nvPr/>
          </p:nvSpPr>
          <p:spPr>
            <a:xfrm>
              <a:off x="4247267" y="220027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Up Arrow 53"/>
            <p:cNvSpPr/>
            <p:nvPr/>
          </p:nvSpPr>
          <p:spPr>
            <a:xfrm>
              <a:off x="3993267" y="2197099"/>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Up Arrow 54"/>
            <p:cNvSpPr/>
            <p:nvPr/>
          </p:nvSpPr>
          <p:spPr>
            <a:xfrm>
              <a:off x="3755142" y="220027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Up Arrow 55"/>
            <p:cNvSpPr/>
            <p:nvPr/>
          </p:nvSpPr>
          <p:spPr>
            <a:xfrm>
              <a:off x="3501142" y="2197099"/>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Up Arrow 56"/>
            <p:cNvSpPr/>
            <p:nvPr/>
          </p:nvSpPr>
          <p:spPr>
            <a:xfrm>
              <a:off x="3253492" y="2197099"/>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Up Arrow 57"/>
            <p:cNvSpPr/>
            <p:nvPr/>
          </p:nvSpPr>
          <p:spPr>
            <a:xfrm>
              <a:off x="2999492" y="219392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Up Arrow 58"/>
            <p:cNvSpPr/>
            <p:nvPr/>
          </p:nvSpPr>
          <p:spPr>
            <a:xfrm>
              <a:off x="2748667" y="219392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Up Arrow 59"/>
            <p:cNvSpPr/>
            <p:nvPr/>
          </p:nvSpPr>
          <p:spPr>
            <a:xfrm>
              <a:off x="2494667" y="2190749"/>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Up Arrow 60"/>
            <p:cNvSpPr/>
            <p:nvPr/>
          </p:nvSpPr>
          <p:spPr>
            <a:xfrm>
              <a:off x="2247017" y="2190749"/>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Up Arrow 61"/>
            <p:cNvSpPr/>
            <p:nvPr/>
          </p:nvSpPr>
          <p:spPr>
            <a:xfrm>
              <a:off x="1993017" y="218757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Up Arrow 62"/>
            <p:cNvSpPr/>
            <p:nvPr/>
          </p:nvSpPr>
          <p:spPr>
            <a:xfrm>
              <a:off x="1713617" y="218757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5" name="Group 64"/>
          <p:cNvGrpSpPr/>
          <p:nvPr/>
        </p:nvGrpSpPr>
        <p:grpSpPr>
          <a:xfrm flipV="1">
            <a:off x="1713617" y="2193924"/>
            <a:ext cx="3182233" cy="121468"/>
            <a:chOff x="1713617" y="2187574"/>
            <a:chExt cx="3182233" cy="121468"/>
          </a:xfrm>
        </p:grpSpPr>
        <p:sp>
          <p:nvSpPr>
            <p:cNvPr id="66" name="Up Arrow 65"/>
            <p:cNvSpPr/>
            <p:nvPr/>
          </p:nvSpPr>
          <p:spPr>
            <a:xfrm>
              <a:off x="4748917" y="2203449"/>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Up Arrow 66"/>
            <p:cNvSpPr/>
            <p:nvPr/>
          </p:nvSpPr>
          <p:spPr>
            <a:xfrm>
              <a:off x="4494917" y="220027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Up Arrow 67"/>
            <p:cNvSpPr/>
            <p:nvPr/>
          </p:nvSpPr>
          <p:spPr>
            <a:xfrm>
              <a:off x="4247267" y="220027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Up Arrow 68"/>
            <p:cNvSpPr/>
            <p:nvPr/>
          </p:nvSpPr>
          <p:spPr>
            <a:xfrm>
              <a:off x="3993267" y="2197099"/>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Up Arrow 69"/>
            <p:cNvSpPr/>
            <p:nvPr/>
          </p:nvSpPr>
          <p:spPr>
            <a:xfrm>
              <a:off x="3755142" y="220027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Up Arrow 70"/>
            <p:cNvSpPr/>
            <p:nvPr/>
          </p:nvSpPr>
          <p:spPr>
            <a:xfrm>
              <a:off x="3501142" y="2197099"/>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Up Arrow 71"/>
            <p:cNvSpPr/>
            <p:nvPr/>
          </p:nvSpPr>
          <p:spPr>
            <a:xfrm>
              <a:off x="3253492" y="2197099"/>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Up Arrow 72"/>
            <p:cNvSpPr/>
            <p:nvPr/>
          </p:nvSpPr>
          <p:spPr>
            <a:xfrm>
              <a:off x="2999492" y="219392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Up Arrow 73"/>
            <p:cNvSpPr/>
            <p:nvPr/>
          </p:nvSpPr>
          <p:spPr>
            <a:xfrm>
              <a:off x="2748667" y="219392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Up Arrow 74"/>
            <p:cNvSpPr/>
            <p:nvPr/>
          </p:nvSpPr>
          <p:spPr>
            <a:xfrm>
              <a:off x="2494667" y="2190749"/>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Up Arrow 75"/>
            <p:cNvSpPr/>
            <p:nvPr/>
          </p:nvSpPr>
          <p:spPr>
            <a:xfrm>
              <a:off x="2247017" y="2190749"/>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Up Arrow 76"/>
            <p:cNvSpPr/>
            <p:nvPr/>
          </p:nvSpPr>
          <p:spPr>
            <a:xfrm>
              <a:off x="1993017" y="218757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Up Arrow 77"/>
            <p:cNvSpPr/>
            <p:nvPr/>
          </p:nvSpPr>
          <p:spPr>
            <a:xfrm>
              <a:off x="1713617" y="2187574"/>
              <a:ext cx="146933" cy="105593"/>
            </a:xfrm>
            <a:prstGeom prst="upArrow">
              <a:avLst>
                <a:gd name="adj1" fmla="val 50000"/>
                <a:gd name="adj2" fmla="val 6202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9" name="Up Arrow 78"/>
          <p:cNvSpPr/>
          <p:nvPr/>
        </p:nvSpPr>
        <p:spPr>
          <a:xfrm>
            <a:off x="7417492" y="2606015"/>
            <a:ext cx="321041" cy="322038"/>
          </a:xfrm>
          <a:prstGeom prst="upArrow">
            <a:avLst>
              <a:gd name="adj1" fmla="val 31539"/>
              <a:gd name="adj2" fmla="val 59230"/>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3" name="Group 82"/>
          <p:cNvGrpSpPr/>
          <p:nvPr/>
        </p:nvGrpSpPr>
        <p:grpSpPr>
          <a:xfrm>
            <a:off x="2726264" y="6464300"/>
            <a:ext cx="1578153" cy="338554"/>
            <a:chOff x="2713564" y="6426200"/>
            <a:chExt cx="1578153" cy="338554"/>
          </a:xfrm>
        </p:grpSpPr>
        <p:sp>
          <p:nvSpPr>
            <p:cNvPr id="80" name="TextBox 79"/>
            <p:cNvSpPr txBox="1"/>
            <p:nvPr/>
          </p:nvSpPr>
          <p:spPr>
            <a:xfrm>
              <a:off x="2713564" y="6426200"/>
              <a:ext cx="581680" cy="338554"/>
            </a:xfrm>
            <a:prstGeom prst="rect">
              <a:avLst/>
            </a:prstGeom>
            <a:noFill/>
          </p:spPr>
          <p:txBody>
            <a:bodyPr wrap="none" rtlCol="0">
              <a:spAutoFit/>
            </a:bodyPr>
            <a:lstStyle/>
            <a:p>
              <a:r>
                <a:rPr lang="en-US" sz="1600" i="1" dirty="0" smtClean="0"/>
                <a:t>n</a:t>
              </a:r>
              <a:r>
                <a:rPr lang="en-US" sz="1600" baseline="-25000" dirty="0" smtClean="0"/>
                <a:t>e</a:t>
              </a:r>
              <a:r>
                <a:rPr lang="en-US" sz="1600" dirty="0" smtClean="0"/>
                <a:t>(z)</a:t>
              </a:r>
              <a:endParaRPr lang="en-US" sz="1600" dirty="0"/>
            </a:p>
          </p:txBody>
        </p:sp>
        <p:cxnSp>
          <p:nvCxnSpPr>
            <p:cNvPr id="82" name="Straight Arrow Connector 81"/>
            <p:cNvCxnSpPr/>
            <p:nvPr/>
          </p:nvCxnSpPr>
          <p:spPr>
            <a:xfrm>
              <a:off x="3276599" y="6643132"/>
              <a:ext cx="1015118"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87" name="Group 86"/>
          <p:cNvGrpSpPr/>
          <p:nvPr/>
        </p:nvGrpSpPr>
        <p:grpSpPr>
          <a:xfrm>
            <a:off x="8699500" y="4229102"/>
            <a:ext cx="380696" cy="1452263"/>
            <a:chOff x="8699500" y="4229102"/>
            <a:chExt cx="380696" cy="1452263"/>
          </a:xfrm>
        </p:grpSpPr>
        <p:cxnSp>
          <p:nvCxnSpPr>
            <p:cNvPr id="85" name="Straight Arrow Connector 84"/>
            <p:cNvCxnSpPr/>
            <p:nvPr/>
          </p:nvCxnSpPr>
          <p:spPr>
            <a:xfrm flipV="1">
              <a:off x="8843816" y="4229102"/>
              <a:ext cx="0" cy="106679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8699500" y="5219700"/>
              <a:ext cx="380696" cy="461665"/>
            </a:xfrm>
            <a:prstGeom prst="rect">
              <a:avLst/>
            </a:prstGeom>
            <a:noFill/>
          </p:spPr>
          <p:txBody>
            <a:bodyPr wrap="none" rtlCol="0">
              <a:spAutoFit/>
            </a:bodyPr>
            <a:lstStyle/>
            <a:p>
              <a:r>
                <a:rPr lang="en-US" sz="2400" i="1" dirty="0" smtClean="0"/>
                <a:t>z</a:t>
              </a:r>
              <a:endParaRPr lang="en-US" sz="2400" i="1" dirty="0"/>
            </a:p>
          </p:txBody>
        </p:sp>
      </p:grpSp>
      <p:grpSp>
        <p:nvGrpSpPr>
          <p:cNvPr id="89" name="Group 88"/>
          <p:cNvGrpSpPr/>
          <p:nvPr/>
        </p:nvGrpSpPr>
        <p:grpSpPr>
          <a:xfrm>
            <a:off x="6083300" y="3619500"/>
            <a:ext cx="2471211" cy="3222971"/>
            <a:chOff x="6083300" y="3619500"/>
            <a:chExt cx="2471211" cy="3222971"/>
          </a:xfrm>
        </p:grpSpPr>
        <p:pic>
          <p:nvPicPr>
            <p:cNvPr id="22" name="Picture 21"/>
            <p:cNvPicPr>
              <a:picLocks noChangeAspect="1"/>
            </p:cNvPicPr>
            <p:nvPr/>
          </p:nvPicPr>
          <p:blipFill>
            <a:blip r:embed="rId7"/>
            <a:stretch>
              <a:fillRect/>
            </a:stretch>
          </p:blipFill>
          <p:spPr>
            <a:xfrm>
              <a:off x="6083300" y="3619500"/>
              <a:ext cx="2471211" cy="3222971"/>
            </a:xfrm>
            <a:prstGeom prst="rect">
              <a:avLst/>
            </a:prstGeom>
          </p:spPr>
        </p:pic>
        <p:sp>
          <p:nvSpPr>
            <p:cNvPr id="88" name="Rectangle 87"/>
            <p:cNvSpPr/>
            <p:nvPr/>
          </p:nvSpPr>
          <p:spPr>
            <a:xfrm>
              <a:off x="6667500" y="3771900"/>
              <a:ext cx="381000" cy="215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91" name="Object 90"/>
          <p:cNvGraphicFramePr>
            <a:graphicFrameLocks noChangeAspect="1"/>
          </p:cNvGraphicFramePr>
          <p:nvPr>
            <p:extLst>
              <p:ext uri="{D42A27DB-BD31-4B8C-83A1-F6EECF244321}">
                <p14:modId xmlns:p14="http://schemas.microsoft.com/office/powerpoint/2010/main" val="1782033277"/>
              </p:ext>
            </p:extLst>
          </p:nvPr>
        </p:nvGraphicFramePr>
        <p:xfrm>
          <a:off x="6661150" y="3733800"/>
          <a:ext cx="1790700" cy="304800"/>
        </p:xfrm>
        <a:graphic>
          <a:graphicData uri="http://schemas.openxmlformats.org/presentationml/2006/ole">
            <mc:AlternateContent xmlns:mc="http://schemas.openxmlformats.org/markup-compatibility/2006">
              <mc:Choice xmlns:v="urn:schemas-microsoft-com:vml" Requires="v">
                <p:oleObj spid="_x0000_s3279" name="Equation" r:id="rId8" imgW="1790700" imgH="304800" progId="Equation.3">
                  <p:embed/>
                </p:oleObj>
              </mc:Choice>
              <mc:Fallback>
                <p:oleObj name="Equation" r:id="rId8" imgW="1790700" imgH="304800" progId="Equation.3">
                  <p:embed/>
                  <p:pic>
                    <p:nvPicPr>
                      <p:cNvPr id="0" name=""/>
                      <p:cNvPicPr/>
                      <p:nvPr/>
                    </p:nvPicPr>
                    <p:blipFill>
                      <a:blip r:embed="rId9"/>
                      <a:stretch>
                        <a:fillRect/>
                      </a:stretch>
                    </p:blipFill>
                    <p:spPr>
                      <a:xfrm>
                        <a:off x="6661150" y="3733800"/>
                        <a:ext cx="1790700" cy="304800"/>
                      </a:xfrm>
                      <a:prstGeom prst="rect">
                        <a:avLst/>
                      </a:prstGeom>
                      <a:solidFill>
                        <a:srgbClr val="FFFF00"/>
                      </a:solidFill>
                    </p:spPr>
                  </p:pic>
                </p:oleObj>
              </mc:Fallback>
            </mc:AlternateContent>
          </a:graphicData>
        </a:graphic>
      </p:graphicFrame>
      <p:grpSp>
        <p:nvGrpSpPr>
          <p:cNvPr id="99" name="Group 98"/>
          <p:cNvGrpSpPr/>
          <p:nvPr/>
        </p:nvGrpSpPr>
        <p:grpSpPr>
          <a:xfrm>
            <a:off x="7171257" y="3327400"/>
            <a:ext cx="1779632" cy="381002"/>
            <a:chOff x="7171257" y="3327400"/>
            <a:chExt cx="1779632" cy="381002"/>
          </a:xfrm>
        </p:grpSpPr>
        <p:sp>
          <p:nvSpPr>
            <p:cNvPr id="92" name="TextBox 91"/>
            <p:cNvSpPr txBox="1"/>
            <p:nvPr/>
          </p:nvSpPr>
          <p:spPr>
            <a:xfrm>
              <a:off x="7277100" y="3327400"/>
              <a:ext cx="1673789" cy="307777"/>
            </a:xfrm>
            <a:prstGeom prst="rect">
              <a:avLst/>
            </a:prstGeom>
            <a:noFill/>
          </p:spPr>
          <p:txBody>
            <a:bodyPr wrap="none" rtlCol="0">
              <a:spAutoFit/>
            </a:bodyPr>
            <a:lstStyle/>
            <a:p>
              <a:r>
                <a:rPr lang="en-US" sz="1400" i="1" dirty="0" smtClean="0">
                  <a:latin typeface="Times New Roman"/>
                  <a:cs typeface="Times New Roman"/>
                </a:rPr>
                <a:t>laser group velocity</a:t>
              </a:r>
              <a:endParaRPr lang="en-US" sz="1400" i="1" dirty="0">
                <a:latin typeface="Times New Roman"/>
                <a:cs typeface="Times New Roman"/>
              </a:endParaRPr>
            </a:p>
          </p:txBody>
        </p:sp>
        <p:grpSp>
          <p:nvGrpSpPr>
            <p:cNvPr id="98" name="Group 97"/>
            <p:cNvGrpSpPr/>
            <p:nvPr/>
          </p:nvGrpSpPr>
          <p:grpSpPr>
            <a:xfrm>
              <a:off x="7171257" y="3505200"/>
              <a:ext cx="137593" cy="203202"/>
              <a:chOff x="7171257" y="3505200"/>
              <a:chExt cx="137593" cy="203202"/>
            </a:xfrm>
          </p:grpSpPr>
          <p:cxnSp>
            <p:nvCxnSpPr>
              <p:cNvPr id="94" name="Straight Arrow Connector 93"/>
              <p:cNvCxnSpPr/>
              <p:nvPr/>
            </p:nvCxnSpPr>
            <p:spPr>
              <a:xfrm>
                <a:off x="7175500" y="3505200"/>
                <a:ext cx="0" cy="20320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7171257" y="3511550"/>
                <a:ext cx="13759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384042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1000"/>
                                        <p:tgtEl>
                                          <p:spTgt spid="64"/>
                                        </p:tgtEl>
                                      </p:cBhvr>
                                    </p:animEffect>
                                  </p:childTnLst>
                                </p:cTn>
                              </p:par>
                              <p:par>
                                <p:cTn id="17" presetID="22" presetClass="entr" presetSubtype="1"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up)">
                                      <p:cBhvr>
                                        <p:cTn id="19" dur="1000"/>
                                        <p:tgtEl>
                                          <p:spTgt spid="6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wipe(down)">
                                      <p:cBhvr>
                                        <p:cTn id="22" dur="1000"/>
                                        <p:tgtEl>
                                          <p:spTgt spid="7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1000"/>
                                        <p:tgtEl>
                                          <p:spTgt spid="48"/>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right)">
                                      <p:cBhvr>
                                        <p:cTn id="34" dur="10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4" fill="hold" nodeType="with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wipe(down)">
                                      <p:cBhvr>
                                        <p:cTn id="42"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7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catching wav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4"/>
          <p:cNvSpPr txBox="1">
            <a:spLocks noChangeArrowheads="1"/>
          </p:cNvSpPr>
          <p:nvPr/>
        </p:nvSpPr>
        <p:spPr bwMode="auto">
          <a:xfrm>
            <a:off x="-46300" y="0"/>
            <a:ext cx="9244538"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chemeClr val="bg1"/>
                </a:solidFill>
              </a:rPr>
              <a:t>Researchers are working on several approaches to CONTROL</a:t>
            </a:r>
          </a:p>
          <a:p>
            <a:pPr algn="ctr"/>
            <a:r>
              <a:rPr lang="en-US" b="1" dirty="0">
                <a:solidFill>
                  <a:schemeClr val="bg1"/>
                </a:solidFill>
              </a:rPr>
              <a:t>localized injection into a highly nonlinear plasma wave.</a:t>
            </a:r>
          </a:p>
        </p:txBody>
      </p:sp>
      <p:sp>
        <p:nvSpPr>
          <p:cNvPr id="3" name="TextBox 2"/>
          <p:cNvSpPr txBox="1"/>
          <p:nvPr/>
        </p:nvSpPr>
        <p:spPr>
          <a:xfrm>
            <a:off x="985119" y="5549900"/>
            <a:ext cx="4837081" cy="1077218"/>
          </a:xfrm>
          <a:prstGeom prst="rect">
            <a:avLst/>
          </a:prstGeom>
          <a:noFill/>
        </p:spPr>
        <p:txBody>
          <a:bodyPr wrap="none" rtlCol="0">
            <a:spAutoFit/>
          </a:bodyPr>
          <a:lstStyle/>
          <a:p>
            <a:pPr algn="ctr"/>
            <a:r>
              <a:rPr lang="en-US" sz="2400" dirty="0">
                <a:solidFill>
                  <a:srgbClr val="FFFFFF"/>
                </a:solidFill>
              </a:rPr>
              <a:t>3</a:t>
            </a:r>
            <a:r>
              <a:rPr lang="en-US" sz="2400" dirty="0" smtClean="0">
                <a:solidFill>
                  <a:srgbClr val="FFFFFF"/>
                </a:solidFill>
              </a:rPr>
              <a:t>) </a:t>
            </a:r>
            <a:r>
              <a:rPr lang="en-US" sz="2400" b="1" dirty="0" smtClean="0">
                <a:solidFill>
                  <a:srgbClr val="FFFFFF"/>
                </a:solidFill>
              </a:rPr>
              <a:t>Pre-accelerate quiescent “surfers”</a:t>
            </a:r>
          </a:p>
          <a:p>
            <a:pPr algn="ctr"/>
            <a:r>
              <a:rPr lang="en-US" sz="2400" b="1" dirty="0" smtClean="0">
                <a:solidFill>
                  <a:srgbClr val="FFFFFF"/>
                </a:solidFill>
              </a:rPr>
              <a:t>in the plasma sea</a:t>
            </a:r>
          </a:p>
          <a:p>
            <a:pPr algn="ctr"/>
            <a:r>
              <a:rPr lang="en-US" sz="1600" dirty="0" smtClean="0">
                <a:solidFill>
                  <a:srgbClr val="FFFF00"/>
                </a:solidFill>
              </a:rPr>
              <a:t>(colliding-pulse injection)</a:t>
            </a:r>
            <a:endParaRPr lang="en-US" sz="1600" dirty="0">
              <a:solidFill>
                <a:srgbClr val="FFFF00"/>
              </a:solidFill>
            </a:endParaRPr>
          </a:p>
        </p:txBody>
      </p:sp>
      <p:grpSp>
        <p:nvGrpSpPr>
          <p:cNvPr id="9" name="Group 8"/>
          <p:cNvGrpSpPr/>
          <p:nvPr/>
        </p:nvGrpSpPr>
        <p:grpSpPr>
          <a:xfrm>
            <a:off x="533400" y="2819400"/>
            <a:ext cx="2701481" cy="1375312"/>
            <a:chOff x="533400" y="2819400"/>
            <a:chExt cx="2701481" cy="1375312"/>
          </a:xfrm>
        </p:grpSpPr>
        <p:sp>
          <p:nvSpPr>
            <p:cNvPr id="2" name="TextBox 1"/>
            <p:cNvSpPr txBox="1"/>
            <p:nvPr/>
          </p:nvSpPr>
          <p:spPr>
            <a:xfrm>
              <a:off x="533400" y="2819400"/>
              <a:ext cx="2701481" cy="1077218"/>
            </a:xfrm>
            <a:prstGeom prst="rect">
              <a:avLst/>
            </a:prstGeom>
            <a:noFill/>
          </p:spPr>
          <p:txBody>
            <a:bodyPr wrap="none" rtlCol="0">
              <a:spAutoFit/>
            </a:bodyPr>
            <a:lstStyle/>
            <a:p>
              <a:pPr marL="457200" indent="-457200">
                <a:buAutoNum type="arabicParenR"/>
              </a:pPr>
              <a:r>
                <a:rPr lang="en-US" sz="2400" b="1" dirty="0" smtClean="0">
                  <a:solidFill>
                    <a:schemeClr val="bg1"/>
                  </a:solidFill>
                </a:rPr>
                <a:t>Slow the wave</a:t>
              </a:r>
            </a:p>
            <a:p>
              <a:r>
                <a:rPr lang="en-US" sz="2400" b="1" dirty="0">
                  <a:solidFill>
                    <a:schemeClr val="bg1"/>
                  </a:solidFill>
                </a:rPr>
                <a:t> </a:t>
              </a:r>
              <a:r>
                <a:rPr lang="en-US" sz="2400" b="1" dirty="0" smtClean="0">
                  <a:solidFill>
                    <a:schemeClr val="bg1"/>
                  </a:solidFill>
                </a:rPr>
                <a:t>      momentarily</a:t>
              </a:r>
            </a:p>
            <a:p>
              <a:r>
                <a:rPr lang="en-US" sz="1600" dirty="0" smtClean="0">
                  <a:solidFill>
                    <a:srgbClr val="FFFF00"/>
                  </a:solidFill>
                </a:rPr>
                <a:t>(density down-ramp injection)</a:t>
              </a:r>
              <a:endParaRPr lang="en-US" sz="1600" dirty="0">
                <a:solidFill>
                  <a:srgbClr val="FFFF00"/>
                </a:solidFill>
              </a:endParaRPr>
            </a:p>
          </p:txBody>
        </p:sp>
        <p:sp>
          <p:nvSpPr>
            <p:cNvPr id="5" name="TextBox 4"/>
            <p:cNvSpPr txBox="1"/>
            <p:nvPr/>
          </p:nvSpPr>
          <p:spPr>
            <a:xfrm>
              <a:off x="1326007" y="3825380"/>
              <a:ext cx="1126818" cy="369332"/>
            </a:xfrm>
            <a:prstGeom prst="rect">
              <a:avLst/>
            </a:prstGeom>
            <a:noFill/>
          </p:spPr>
          <p:txBody>
            <a:bodyPr wrap="none" rtlCol="0">
              <a:spAutoFit/>
            </a:bodyPr>
            <a:lstStyle/>
            <a:p>
              <a:r>
                <a:rPr lang="en-US" dirty="0" err="1">
                  <a:solidFill>
                    <a:srgbClr val="FFFF00"/>
                  </a:solidFill>
                  <a:latin typeface="Times New Roman"/>
                  <a:cs typeface="Times New Roman"/>
                </a:rPr>
                <a:t>d</a:t>
              </a:r>
              <a:r>
                <a:rPr lang="en-US" i="1" dirty="0" err="1" smtClean="0">
                  <a:solidFill>
                    <a:srgbClr val="FFFF00"/>
                  </a:solidFill>
                  <a:latin typeface="Times New Roman"/>
                  <a:cs typeface="Times New Roman"/>
                </a:rPr>
                <a:t>n</a:t>
              </a:r>
              <a:r>
                <a:rPr lang="en-US" baseline="-25000" dirty="0" err="1" smtClean="0">
                  <a:solidFill>
                    <a:srgbClr val="FFFF00"/>
                  </a:solidFill>
                  <a:latin typeface="Times New Roman"/>
                  <a:cs typeface="Times New Roman"/>
                </a:rPr>
                <a:t>e</a:t>
              </a:r>
              <a:r>
                <a:rPr lang="en-US" dirty="0" smtClean="0">
                  <a:solidFill>
                    <a:srgbClr val="FFFF00"/>
                  </a:solidFill>
                  <a:latin typeface="Times New Roman"/>
                  <a:cs typeface="Times New Roman"/>
                </a:rPr>
                <a:t>/</a:t>
              </a:r>
              <a:r>
                <a:rPr lang="en-US" dirty="0" err="1">
                  <a:solidFill>
                    <a:srgbClr val="FFFF00"/>
                  </a:solidFill>
                  <a:latin typeface="Times New Roman"/>
                  <a:cs typeface="Times New Roman"/>
                </a:rPr>
                <a:t>d</a:t>
              </a:r>
              <a:r>
                <a:rPr lang="en-US" i="1" dirty="0" err="1" smtClean="0">
                  <a:solidFill>
                    <a:srgbClr val="FFFF00"/>
                  </a:solidFill>
                  <a:latin typeface="Times New Roman"/>
                  <a:cs typeface="Times New Roman"/>
                </a:rPr>
                <a:t>z</a:t>
              </a:r>
              <a:r>
                <a:rPr lang="en-US" dirty="0" smtClean="0">
                  <a:solidFill>
                    <a:srgbClr val="FFFF00"/>
                  </a:solidFill>
                  <a:latin typeface="Times New Roman"/>
                  <a:cs typeface="Times New Roman"/>
                </a:rPr>
                <a:t> &lt; 0</a:t>
              </a:r>
              <a:endParaRPr lang="en-US" dirty="0">
                <a:solidFill>
                  <a:srgbClr val="FFFF00"/>
                </a:solidFill>
                <a:latin typeface="Times New Roman"/>
                <a:cs typeface="Times New Roman"/>
              </a:endParaRPr>
            </a:p>
          </p:txBody>
        </p:sp>
      </p:grpSp>
      <p:grpSp>
        <p:nvGrpSpPr>
          <p:cNvPr id="8" name="Group 7"/>
          <p:cNvGrpSpPr/>
          <p:nvPr/>
        </p:nvGrpSpPr>
        <p:grpSpPr>
          <a:xfrm>
            <a:off x="4652273" y="2817620"/>
            <a:ext cx="3898860" cy="1077218"/>
            <a:chOff x="4563373" y="2817620"/>
            <a:chExt cx="3898860" cy="1077218"/>
          </a:xfrm>
        </p:grpSpPr>
        <p:sp>
          <p:nvSpPr>
            <p:cNvPr id="4" name="TextBox 3"/>
            <p:cNvSpPr txBox="1"/>
            <p:nvPr/>
          </p:nvSpPr>
          <p:spPr>
            <a:xfrm>
              <a:off x="5014805" y="2817620"/>
              <a:ext cx="3447428" cy="1077218"/>
            </a:xfrm>
            <a:prstGeom prst="rect">
              <a:avLst/>
            </a:prstGeom>
            <a:noFill/>
          </p:spPr>
          <p:txBody>
            <a:bodyPr wrap="none" rtlCol="0">
              <a:spAutoFit/>
            </a:bodyPr>
            <a:lstStyle/>
            <a:p>
              <a:pPr algn="ctr"/>
              <a:r>
                <a:rPr lang="en-US" sz="2400" dirty="0">
                  <a:solidFill>
                    <a:srgbClr val="FFFFFF"/>
                  </a:solidFill>
                </a:rPr>
                <a:t>2</a:t>
              </a:r>
              <a:r>
                <a:rPr lang="en-US" sz="2400" dirty="0" smtClean="0">
                  <a:solidFill>
                    <a:srgbClr val="FFFFFF"/>
                  </a:solidFill>
                </a:rPr>
                <a:t>) </a:t>
              </a:r>
              <a:r>
                <a:rPr lang="en-US" sz="2400" b="1" dirty="0" smtClean="0">
                  <a:solidFill>
                    <a:srgbClr val="FFFFFF"/>
                  </a:solidFill>
                </a:rPr>
                <a:t>Create moving “surfer” </a:t>
              </a:r>
            </a:p>
            <a:p>
              <a:pPr algn="ctr"/>
              <a:r>
                <a:rPr lang="en-US" sz="2400" b="1" dirty="0">
                  <a:solidFill>
                    <a:srgbClr val="FFFFFF"/>
                  </a:solidFill>
                </a:rPr>
                <a:t> </a:t>
              </a:r>
              <a:r>
                <a:rPr lang="en-US" sz="2400" b="1" dirty="0" smtClean="0">
                  <a:solidFill>
                    <a:srgbClr val="FFFFFF"/>
                  </a:solidFill>
                </a:rPr>
                <a:t>within the wave</a:t>
              </a:r>
            </a:p>
            <a:p>
              <a:pPr algn="ctr"/>
              <a:r>
                <a:rPr lang="en-US" sz="1600" dirty="0" smtClean="0">
                  <a:solidFill>
                    <a:srgbClr val="FFFF00"/>
                  </a:solidFill>
                </a:rPr>
                <a:t>(ionization-induced injection)</a:t>
              </a:r>
              <a:endParaRPr lang="en-US" sz="1600" dirty="0">
                <a:solidFill>
                  <a:srgbClr val="FFFF00"/>
                </a:solidFill>
              </a:endParaRPr>
            </a:p>
          </p:txBody>
        </p:sp>
        <p:cxnSp>
          <p:nvCxnSpPr>
            <p:cNvPr id="7" name="Straight Arrow Connector 6"/>
            <p:cNvCxnSpPr/>
            <p:nvPr/>
          </p:nvCxnSpPr>
          <p:spPr>
            <a:xfrm flipH="1" flipV="1">
              <a:off x="4563373" y="2940933"/>
              <a:ext cx="487462" cy="13367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66977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05451" y="939811"/>
            <a:ext cx="3975099" cy="3453724"/>
            <a:chOff x="605451" y="939811"/>
            <a:chExt cx="3975099" cy="3453724"/>
          </a:xfrm>
        </p:grpSpPr>
        <p:grpSp>
          <p:nvGrpSpPr>
            <p:cNvPr id="4" name="Group 3"/>
            <p:cNvGrpSpPr/>
            <p:nvPr/>
          </p:nvGrpSpPr>
          <p:grpSpPr>
            <a:xfrm>
              <a:off x="605451" y="939811"/>
              <a:ext cx="3975099" cy="3453724"/>
              <a:chOff x="605451" y="939811"/>
              <a:chExt cx="3975099" cy="3453724"/>
            </a:xfrm>
          </p:grpSpPr>
          <p:pic>
            <p:nvPicPr>
              <p:cNvPr id="37" name="Picture 36"/>
              <p:cNvPicPr>
                <a:picLocks noChangeAspect="1"/>
              </p:cNvPicPr>
              <p:nvPr/>
            </p:nvPicPr>
            <p:blipFill rotWithShape="1">
              <a:blip r:embed="rId2"/>
              <a:srcRect b="26734"/>
              <a:stretch/>
            </p:blipFill>
            <p:spPr>
              <a:xfrm>
                <a:off x="605451" y="1181966"/>
                <a:ext cx="3975099" cy="3191256"/>
              </a:xfrm>
              <a:prstGeom prst="rect">
                <a:avLst/>
              </a:prstGeom>
            </p:spPr>
          </p:pic>
          <p:pic>
            <p:nvPicPr>
              <p:cNvPr id="38" name="Picture 37"/>
              <p:cNvPicPr>
                <a:picLocks noChangeAspect="1"/>
              </p:cNvPicPr>
              <p:nvPr/>
            </p:nvPicPr>
            <p:blipFill rotWithShape="1">
              <a:blip r:embed="rId2"/>
              <a:srcRect l="9383" t="88782" r="6656" b="-538"/>
              <a:stretch/>
            </p:blipFill>
            <p:spPr>
              <a:xfrm>
                <a:off x="978408" y="3881471"/>
                <a:ext cx="3337560" cy="512064"/>
              </a:xfrm>
              <a:prstGeom prst="rect">
                <a:avLst/>
              </a:prstGeom>
            </p:spPr>
          </p:pic>
          <p:sp>
            <p:nvSpPr>
              <p:cNvPr id="50" name="TextBox 49"/>
              <p:cNvSpPr txBox="1"/>
              <p:nvPr/>
            </p:nvSpPr>
            <p:spPr>
              <a:xfrm>
                <a:off x="1016085" y="939811"/>
                <a:ext cx="3414717" cy="338554"/>
              </a:xfrm>
              <a:prstGeom prst="rect">
                <a:avLst/>
              </a:prstGeom>
              <a:noFill/>
            </p:spPr>
            <p:txBody>
              <a:bodyPr wrap="none" rtlCol="0">
                <a:spAutoFit/>
              </a:bodyPr>
              <a:lstStyle/>
              <a:p>
                <a:r>
                  <a:rPr lang="en-US" sz="1600" dirty="0" smtClean="0">
                    <a:solidFill>
                      <a:srgbClr val="FF0000"/>
                    </a:solidFill>
                  </a:rPr>
                  <a:t>Nitrogen </a:t>
                </a:r>
                <a:r>
                  <a:rPr lang="en-US" sz="1600" i="1" dirty="0" smtClean="0">
                    <a:solidFill>
                      <a:srgbClr val="FF0000"/>
                    </a:solidFill>
                  </a:rPr>
                  <a:t>K</a:t>
                </a:r>
                <a:r>
                  <a:rPr lang="en-US" sz="1600" dirty="0" smtClean="0">
                    <a:solidFill>
                      <a:srgbClr val="FF0000"/>
                    </a:solidFill>
                  </a:rPr>
                  <a:t>-shell electrons inject &amp; trap</a:t>
                </a:r>
                <a:endParaRPr lang="en-US" sz="1600" dirty="0">
                  <a:solidFill>
                    <a:srgbClr val="FF0000"/>
                  </a:solidFill>
                </a:endParaRPr>
              </a:p>
            </p:txBody>
          </p:sp>
          <p:sp>
            <p:nvSpPr>
              <p:cNvPr id="3" name="Rectangle 2"/>
              <p:cNvSpPr/>
              <p:nvPr/>
            </p:nvSpPr>
            <p:spPr>
              <a:xfrm>
                <a:off x="1751850" y="3638550"/>
                <a:ext cx="445250" cy="23495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2850400" y="3702050"/>
                <a:ext cx="946900" cy="171450"/>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 name="TextBox 4"/>
            <p:cNvSpPr txBox="1"/>
            <p:nvPr/>
          </p:nvSpPr>
          <p:spPr>
            <a:xfrm>
              <a:off x="1129603" y="2133616"/>
              <a:ext cx="1955508" cy="276999"/>
            </a:xfrm>
            <a:prstGeom prst="rect">
              <a:avLst/>
            </a:prstGeom>
            <a:noFill/>
          </p:spPr>
          <p:txBody>
            <a:bodyPr wrap="none" rtlCol="0">
              <a:spAutoFit/>
            </a:bodyPr>
            <a:lstStyle/>
            <a:p>
              <a:r>
                <a:rPr lang="en-US" sz="1200" dirty="0">
                  <a:solidFill>
                    <a:srgbClr val="FF0000"/>
                  </a:solidFill>
                </a:rPr>
                <a:t>Pak, PRL </a:t>
              </a:r>
              <a:r>
                <a:rPr lang="en-US" sz="1200" b="1" dirty="0">
                  <a:solidFill>
                    <a:srgbClr val="FF0000"/>
                  </a:solidFill>
                </a:rPr>
                <a:t>104</a:t>
              </a:r>
              <a:r>
                <a:rPr lang="en-US" sz="1200" dirty="0">
                  <a:solidFill>
                    <a:srgbClr val="FF0000"/>
                  </a:solidFill>
                </a:rPr>
                <a:t>, 025003 (2010</a:t>
              </a:r>
              <a:r>
                <a:rPr lang="en-US" sz="1200" dirty="0" smtClean="0">
                  <a:solidFill>
                    <a:srgbClr val="FF0000"/>
                  </a:solidFill>
                </a:rPr>
                <a:t>)</a:t>
              </a:r>
              <a:endParaRPr lang="en-US" sz="1200" dirty="0">
                <a:solidFill>
                  <a:srgbClr val="FF0000"/>
                </a:solidFill>
              </a:endParaRPr>
            </a:p>
          </p:txBody>
        </p:sp>
      </p:grpSp>
      <p:cxnSp>
        <p:nvCxnSpPr>
          <p:cNvPr id="7" name="Straight Connector 6"/>
          <p:cNvCxnSpPr/>
          <p:nvPr/>
        </p:nvCxnSpPr>
        <p:spPr>
          <a:xfrm>
            <a:off x="1173299" y="939800"/>
            <a:ext cx="7640501"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346200" y="4470400"/>
            <a:ext cx="7061849" cy="461665"/>
          </a:xfrm>
          <a:prstGeom prst="rect">
            <a:avLst/>
          </a:prstGeom>
          <a:noFill/>
        </p:spPr>
        <p:txBody>
          <a:bodyPr wrap="none" rtlCol="0">
            <a:spAutoFit/>
          </a:bodyPr>
          <a:lstStyle/>
          <a:p>
            <a:r>
              <a:rPr lang="en-US" sz="2400" b="1" dirty="0" smtClean="0">
                <a:solidFill>
                  <a:srgbClr val="0000FF"/>
                </a:solidFill>
              </a:rPr>
              <a:t>2-stage injector-accelerator can improve beam quality</a:t>
            </a:r>
            <a:endParaRPr lang="en-US" sz="2400" b="1" dirty="0">
              <a:solidFill>
                <a:srgbClr val="0000FF"/>
              </a:solidFill>
            </a:endParaRPr>
          </a:p>
        </p:txBody>
      </p:sp>
      <p:sp>
        <p:nvSpPr>
          <p:cNvPr id="12" name="TextBox 11"/>
          <p:cNvSpPr txBox="1"/>
          <p:nvPr/>
        </p:nvSpPr>
        <p:spPr>
          <a:xfrm>
            <a:off x="3713299" y="4813300"/>
            <a:ext cx="2512589" cy="307777"/>
          </a:xfrm>
          <a:prstGeom prst="rect">
            <a:avLst/>
          </a:prstGeom>
          <a:noFill/>
        </p:spPr>
        <p:txBody>
          <a:bodyPr wrap="none" rtlCol="0">
            <a:spAutoFit/>
          </a:bodyPr>
          <a:lstStyle/>
          <a:p>
            <a:r>
              <a:rPr lang="en-US" sz="1400" dirty="0">
                <a:solidFill>
                  <a:srgbClr val="FF0000"/>
                </a:solidFill>
              </a:rPr>
              <a:t>Pollock, PRL </a:t>
            </a:r>
            <a:r>
              <a:rPr lang="en-US" sz="1400" b="1" dirty="0">
                <a:solidFill>
                  <a:srgbClr val="FF0000"/>
                </a:solidFill>
              </a:rPr>
              <a:t>104</a:t>
            </a:r>
            <a:r>
              <a:rPr lang="en-US" sz="1400" dirty="0">
                <a:solidFill>
                  <a:srgbClr val="FF0000"/>
                </a:solidFill>
              </a:rPr>
              <a:t>, 045001 (2011</a:t>
            </a:r>
            <a:r>
              <a:rPr lang="en-US" sz="1400" dirty="0" smtClean="0">
                <a:solidFill>
                  <a:srgbClr val="FF0000"/>
                </a:solidFill>
              </a:rPr>
              <a:t>)</a:t>
            </a:r>
            <a:endParaRPr lang="en-US" sz="1400" baseline="30000" dirty="0">
              <a:solidFill>
                <a:srgbClr val="FF0000"/>
              </a:solidFill>
            </a:endParaRPr>
          </a:p>
        </p:txBody>
      </p:sp>
      <p:cxnSp>
        <p:nvCxnSpPr>
          <p:cNvPr id="13" name="Straight Connector 12"/>
          <p:cNvCxnSpPr/>
          <p:nvPr/>
        </p:nvCxnSpPr>
        <p:spPr>
          <a:xfrm>
            <a:off x="317500" y="4432300"/>
            <a:ext cx="84582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8" name="Group 17"/>
          <p:cNvGrpSpPr/>
          <p:nvPr/>
        </p:nvGrpSpPr>
        <p:grpSpPr>
          <a:xfrm>
            <a:off x="165100" y="5219698"/>
            <a:ext cx="3721100" cy="1301394"/>
            <a:chOff x="469900" y="5576298"/>
            <a:chExt cx="3498596" cy="1167402"/>
          </a:xfrm>
        </p:grpSpPr>
        <p:pic>
          <p:nvPicPr>
            <p:cNvPr id="14" name="Picture 13"/>
            <p:cNvPicPr>
              <a:picLocks noChangeAspect="1"/>
            </p:cNvPicPr>
            <p:nvPr/>
          </p:nvPicPr>
          <p:blipFill rotWithShape="1">
            <a:blip r:embed="rId3"/>
            <a:srcRect l="5060" r="817"/>
            <a:stretch/>
          </p:blipFill>
          <p:spPr>
            <a:xfrm>
              <a:off x="576072" y="5601698"/>
              <a:ext cx="3392424" cy="1103902"/>
            </a:xfrm>
            <a:prstGeom prst="rect">
              <a:avLst/>
            </a:prstGeom>
          </p:spPr>
        </p:pic>
        <p:sp>
          <p:nvSpPr>
            <p:cNvPr id="16" name="Rectangle 15"/>
            <p:cNvSpPr/>
            <p:nvPr/>
          </p:nvSpPr>
          <p:spPr>
            <a:xfrm>
              <a:off x="469900" y="5576298"/>
              <a:ext cx="673100" cy="1768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6795" y="6438900"/>
              <a:ext cx="933705"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TextBox 18"/>
          <p:cNvSpPr txBox="1"/>
          <p:nvPr/>
        </p:nvSpPr>
        <p:spPr>
          <a:xfrm>
            <a:off x="1745500" y="6366470"/>
            <a:ext cx="1594682" cy="369331"/>
          </a:xfrm>
          <a:prstGeom prst="rect">
            <a:avLst/>
          </a:prstGeom>
          <a:noFill/>
        </p:spPr>
        <p:txBody>
          <a:bodyPr wrap="none" rtlCol="0">
            <a:spAutoFit/>
          </a:bodyPr>
          <a:lstStyle/>
          <a:p>
            <a:r>
              <a:rPr lang="en-US" dirty="0" smtClean="0"/>
              <a:t>2-stage gas cell</a:t>
            </a:r>
            <a:endParaRPr lang="en-US" dirty="0"/>
          </a:p>
        </p:txBody>
      </p:sp>
      <p:sp>
        <p:nvSpPr>
          <p:cNvPr id="20" name="TextBox 19"/>
          <p:cNvSpPr txBox="1"/>
          <p:nvPr/>
        </p:nvSpPr>
        <p:spPr>
          <a:xfrm>
            <a:off x="2920670" y="5807946"/>
            <a:ext cx="764652" cy="307777"/>
          </a:xfrm>
          <a:prstGeom prst="rect">
            <a:avLst/>
          </a:prstGeom>
          <a:noFill/>
        </p:spPr>
        <p:txBody>
          <a:bodyPr wrap="none" rtlCol="0">
            <a:spAutoFit/>
          </a:bodyPr>
          <a:lstStyle/>
          <a:p>
            <a:r>
              <a:rPr lang="en-US" sz="1400" dirty="0">
                <a:solidFill>
                  <a:schemeClr val="bg1"/>
                </a:solidFill>
              </a:rPr>
              <a:t>p</a:t>
            </a:r>
            <a:r>
              <a:rPr lang="en-US" sz="1400" dirty="0" smtClean="0">
                <a:solidFill>
                  <a:schemeClr val="bg1"/>
                </a:solidFill>
              </a:rPr>
              <a:t>ure He</a:t>
            </a:r>
            <a:endParaRPr lang="en-US" sz="1400" dirty="0">
              <a:solidFill>
                <a:schemeClr val="bg1"/>
              </a:solidFill>
            </a:endParaRPr>
          </a:p>
        </p:txBody>
      </p:sp>
      <p:sp>
        <p:nvSpPr>
          <p:cNvPr id="21" name="TextBox 20"/>
          <p:cNvSpPr txBox="1"/>
          <p:nvPr/>
        </p:nvSpPr>
        <p:spPr>
          <a:xfrm>
            <a:off x="1537718" y="5816123"/>
            <a:ext cx="811340" cy="338553"/>
          </a:xfrm>
          <a:prstGeom prst="rect">
            <a:avLst/>
          </a:prstGeom>
          <a:noFill/>
        </p:spPr>
        <p:txBody>
          <a:bodyPr wrap="none" rtlCol="0">
            <a:spAutoFit/>
          </a:bodyPr>
          <a:lstStyle/>
          <a:p>
            <a:r>
              <a:rPr lang="en-US" sz="1600" dirty="0" smtClean="0">
                <a:solidFill>
                  <a:srgbClr val="FFFFFF"/>
                </a:solidFill>
              </a:rPr>
              <a:t>He + N</a:t>
            </a:r>
            <a:r>
              <a:rPr lang="en-US" sz="1600" baseline="-25000" dirty="0" smtClean="0">
                <a:solidFill>
                  <a:srgbClr val="FFFFFF"/>
                </a:solidFill>
              </a:rPr>
              <a:t>2</a:t>
            </a:r>
            <a:endParaRPr lang="en-US" sz="1600" baseline="-25000" dirty="0">
              <a:solidFill>
                <a:srgbClr val="FFFFFF"/>
              </a:solidFill>
            </a:endParaRPr>
          </a:p>
        </p:txBody>
      </p:sp>
      <p:grpSp>
        <p:nvGrpSpPr>
          <p:cNvPr id="26" name="Group 25"/>
          <p:cNvGrpSpPr/>
          <p:nvPr/>
        </p:nvGrpSpPr>
        <p:grpSpPr>
          <a:xfrm>
            <a:off x="4292600" y="5159177"/>
            <a:ext cx="4855369" cy="1730633"/>
            <a:chOff x="4629500" y="5565577"/>
            <a:chExt cx="4518469" cy="1336933"/>
          </a:xfrm>
        </p:grpSpPr>
        <p:grpSp>
          <p:nvGrpSpPr>
            <p:cNvPr id="24" name="Group 23"/>
            <p:cNvGrpSpPr/>
            <p:nvPr/>
          </p:nvGrpSpPr>
          <p:grpSpPr>
            <a:xfrm>
              <a:off x="4629500" y="5565577"/>
              <a:ext cx="4331786" cy="1267023"/>
              <a:chOff x="4604100" y="5565577"/>
              <a:chExt cx="4331786" cy="1267023"/>
            </a:xfrm>
          </p:grpSpPr>
          <p:pic>
            <p:nvPicPr>
              <p:cNvPr id="15" name="Picture 14"/>
              <p:cNvPicPr>
                <a:picLocks noChangeAspect="1"/>
              </p:cNvPicPr>
              <p:nvPr/>
            </p:nvPicPr>
            <p:blipFill rotWithShape="1">
              <a:blip r:embed="rId4"/>
              <a:srcRect t="39826" b="17014"/>
              <a:stretch/>
            </p:blipFill>
            <p:spPr>
              <a:xfrm>
                <a:off x="4604100" y="5608680"/>
                <a:ext cx="4331786" cy="1223920"/>
              </a:xfrm>
              <a:prstGeom prst="rect">
                <a:avLst/>
              </a:prstGeom>
            </p:spPr>
          </p:pic>
          <p:sp>
            <p:nvSpPr>
              <p:cNvPr id="23" name="Rectangle 22"/>
              <p:cNvSpPr/>
              <p:nvPr/>
            </p:nvSpPr>
            <p:spPr>
              <a:xfrm>
                <a:off x="5549900" y="5565577"/>
                <a:ext cx="2743200" cy="10660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TextBox 24"/>
            <p:cNvSpPr txBox="1"/>
            <p:nvPr/>
          </p:nvSpPr>
          <p:spPr>
            <a:xfrm>
              <a:off x="8313586" y="6502400"/>
              <a:ext cx="834383" cy="400110"/>
            </a:xfrm>
            <a:prstGeom prst="rect">
              <a:avLst/>
            </a:prstGeom>
            <a:noFill/>
          </p:spPr>
          <p:txBody>
            <a:bodyPr wrap="none" rtlCol="0">
              <a:spAutoFit/>
            </a:bodyPr>
            <a:lstStyle/>
            <a:p>
              <a:r>
                <a:rPr lang="en-US" sz="2000" dirty="0" smtClean="0"/>
                <a:t>[MeV]</a:t>
              </a:r>
              <a:endParaRPr lang="en-US" sz="2000" dirty="0"/>
            </a:p>
          </p:txBody>
        </p:sp>
      </p:grpSp>
      <p:sp>
        <p:nvSpPr>
          <p:cNvPr id="27" name="Down Arrow 26"/>
          <p:cNvSpPr/>
          <p:nvPr/>
        </p:nvSpPr>
        <p:spPr>
          <a:xfrm rot="18000000">
            <a:off x="7543800" y="5518210"/>
            <a:ext cx="185586" cy="344470"/>
          </a:xfrm>
          <a:prstGeom prst="downArrow">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descr="FigX.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3791" y="1268207"/>
            <a:ext cx="4367318" cy="2910088"/>
          </a:xfrm>
          <a:prstGeom prst="rect">
            <a:avLst/>
          </a:prstGeom>
        </p:spPr>
      </p:pic>
      <p:grpSp>
        <p:nvGrpSpPr>
          <p:cNvPr id="30" name="Group 29"/>
          <p:cNvGrpSpPr/>
          <p:nvPr/>
        </p:nvGrpSpPr>
        <p:grpSpPr>
          <a:xfrm>
            <a:off x="98019" y="40428"/>
            <a:ext cx="1086775" cy="1077172"/>
            <a:chOff x="3303214" y="2758382"/>
            <a:chExt cx="1424847" cy="1409786"/>
          </a:xfrm>
        </p:grpSpPr>
        <p:sp>
          <p:nvSpPr>
            <p:cNvPr id="31" name="Oval 30"/>
            <p:cNvSpPr/>
            <p:nvPr/>
          </p:nvSpPr>
          <p:spPr>
            <a:xfrm>
              <a:off x="3345495" y="2787041"/>
              <a:ext cx="1364292" cy="13642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l="53041"/>
            <a:stretch/>
          </p:blipFill>
          <p:spPr>
            <a:xfrm>
              <a:off x="3303214" y="2758382"/>
              <a:ext cx="1424847" cy="1409786"/>
            </a:xfrm>
            <a:prstGeom prst="rect">
              <a:avLst/>
            </a:prstGeom>
          </p:spPr>
        </p:pic>
      </p:grpSp>
      <p:pic>
        <p:nvPicPr>
          <p:cNvPr id="2" name="Picture 1" descr="LLNL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882" y="4449465"/>
            <a:ext cx="939718" cy="966030"/>
          </a:xfrm>
          <a:prstGeom prst="rect">
            <a:avLst/>
          </a:prstGeom>
        </p:spPr>
      </p:pic>
      <p:sp>
        <p:nvSpPr>
          <p:cNvPr id="8" name="Rectangle 7"/>
          <p:cNvSpPr/>
          <p:nvPr/>
        </p:nvSpPr>
        <p:spPr>
          <a:xfrm>
            <a:off x="5469466" y="1606867"/>
            <a:ext cx="1710267" cy="11701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426460" y="1515535"/>
            <a:ext cx="2043384" cy="1692771"/>
          </a:xfrm>
          <a:prstGeom prst="rect">
            <a:avLst/>
          </a:prstGeom>
          <a:noFill/>
        </p:spPr>
        <p:txBody>
          <a:bodyPr wrap="none" rtlCol="0">
            <a:spAutoFit/>
          </a:bodyPr>
          <a:lstStyle/>
          <a:p>
            <a:r>
              <a:rPr lang="en-US" sz="1600" b="1" dirty="0" smtClean="0"/>
              <a:t>Plasma:  </a:t>
            </a:r>
          </a:p>
          <a:p>
            <a:r>
              <a:rPr lang="en-US" sz="1600" i="1" dirty="0" smtClean="0"/>
              <a:t>n</a:t>
            </a:r>
            <a:r>
              <a:rPr lang="en-US" sz="1600" baseline="-25000" dirty="0" smtClean="0"/>
              <a:t>e</a:t>
            </a:r>
            <a:r>
              <a:rPr lang="en-US" sz="1600" dirty="0" smtClean="0"/>
              <a:t> = 3 x 10</a:t>
            </a:r>
            <a:r>
              <a:rPr lang="en-US" sz="1600" baseline="30000" dirty="0" smtClean="0"/>
              <a:t>17</a:t>
            </a:r>
            <a:r>
              <a:rPr lang="en-US" sz="1600" dirty="0" smtClean="0"/>
              <a:t>  cm</a:t>
            </a:r>
            <a:r>
              <a:rPr lang="en-US" sz="1600" baseline="30000" dirty="0" smtClean="0"/>
              <a:t>-3 </a:t>
            </a:r>
            <a:r>
              <a:rPr lang="en-US" sz="1600" dirty="0" smtClean="0"/>
              <a:t>(He)</a:t>
            </a:r>
          </a:p>
          <a:p>
            <a:r>
              <a:rPr lang="en-US" sz="1600" dirty="0"/>
              <a:t>w</a:t>
            </a:r>
            <a:r>
              <a:rPr lang="en-US" sz="1600" dirty="0" smtClean="0"/>
              <a:t>ith 1% N</a:t>
            </a:r>
            <a:r>
              <a:rPr lang="en-US" sz="1600" baseline="-25000" dirty="0" smtClean="0"/>
              <a:t>2</a:t>
            </a:r>
            <a:r>
              <a:rPr lang="en-US" sz="1600" dirty="0" smtClean="0"/>
              <a:t> dopant</a:t>
            </a:r>
          </a:p>
          <a:p>
            <a:endParaRPr lang="en-US" sz="800" dirty="0" smtClean="0"/>
          </a:p>
          <a:p>
            <a:r>
              <a:rPr lang="en-US" sz="1600" b="1" dirty="0" smtClean="0"/>
              <a:t>Laser:  </a:t>
            </a:r>
          </a:p>
          <a:p>
            <a:r>
              <a:rPr lang="en-US" sz="1600" dirty="0" smtClean="0"/>
              <a:t>90 J, 150 </a:t>
            </a:r>
            <a:r>
              <a:rPr lang="en-US" sz="1600" dirty="0" err="1" smtClean="0"/>
              <a:t>fs</a:t>
            </a:r>
            <a:r>
              <a:rPr lang="en-US" sz="1600" dirty="0" smtClean="0"/>
              <a:t>,</a:t>
            </a:r>
          </a:p>
          <a:p>
            <a:r>
              <a:rPr lang="en-US" sz="1600" dirty="0" smtClean="0"/>
              <a:t> f/40 focus</a:t>
            </a:r>
            <a:endParaRPr lang="en-US" sz="1600" dirty="0"/>
          </a:p>
        </p:txBody>
      </p:sp>
      <p:sp>
        <p:nvSpPr>
          <p:cNvPr id="9" name="TextBox 8"/>
          <p:cNvSpPr txBox="1"/>
          <p:nvPr/>
        </p:nvSpPr>
        <p:spPr>
          <a:xfrm>
            <a:off x="5681446" y="1098877"/>
            <a:ext cx="3121367" cy="369332"/>
          </a:xfrm>
          <a:prstGeom prst="rect">
            <a:avLst/>
          </a:prstGeom>
          <a:noFill/>
        </p:spPr>
        <p:txBody>
          <a:bodyPr wrap="none" rtlCol="0">
            <a:spAutoFit/>
          </a:bodyPr>
          <a:lstStyle/>
          <a:p>
            <a:r>
              <a:rPr lang="en-US" b="1" dirty="0" smtClean="0"/>
              <a:t>Result of test shot at Texas PW</a:t>
            </a:r>
            <a:endParaRPr lang="en-US" b="1" dirty="0"/>
          </a:p>
        </p:txBody>
      </p:sp>
      <p:sp>
        <p:nvSpPr>
          <p:cNvPr id="33" name="TextBox 32"/>
          <p:cNvSpPr txBox="1"/>
          <p:nvPr/>
        </p:nvSpPr>
        <p:spPr>
          <a:xfrm>
            <a:off x="1764178" y="11"/>
            <a:ext cx="5594892" cy="954107"/>
          </a:xfrm>
          <a:prstGeom prst="rect">
            <a:avLst/>
          </a:prstGeom>
          <a:noFill/>
        </p:spPr>
        <p:txBody>
          <a:bodyPr wrap="none" rtlCol="0">
            <a:spAutoFit/>
          </a:bodyPr>
          <a:lstStyle/>
          <a:p>
            <a:pPr algn="ctr"/>
            <a:r>
              <a:rPr lang="en-US" sz="2800" b="1" dirty="0" smtClean="0"/>
              <a:t>~1% N</a:t>
            </a:r>
            <a:r>
              <a:rPr lang="en-US" sz="2800" b="1" baseline="-25000" dirty="0" smtClean="0"/>
              <a:t>2 </a:t>
            </a:r>
            <a:r>
              <a:rPr lang="en-US" sz="2800" b="1" dirty="0" smtClean="0"/>
              <a:t>doping of He </a:t>
            </a:r>
            <a:r>
              <a:rPr lang="en-US" sz="2800" b="1" dirty="0"/>
              <a:t>plasma </a:t>
            </a:r>
            <a:r>
              <a:rPr lang="en-US" sz="2800" b="1" dirty="0" smtClean="0"/>
              <a:t>enables </a:t>
            </a:r>
          </a:p>
          <a:p>
            <a:pPr algn="ctr"/>
            <a:r>
              <a:rPr lang="en-US" sz="2800" b="1" dirty="0" smtClean="0"/>
              <a:t>Ionization-Induced </a:t>
            </a:r>
            <a:r>
              <a:rPr lang="en-US" sz="2800" b="1" dirty="0"/>
              <a:t>I</a:t>
            </a:r>
            <a:r>
              <a:rPr lang="en-US" sz="2800" b="1" dirty="0" smtClean="0"/>
              <a:t>njection (I</a:t>
            </a:r>
            <a:r>
              <a:rPr lang="en-US" sz="2800" b="1" baseline="30000" dirty="0" smtClean="0"/>
              <a:t>3</a:t>
            </a:r>
            <a:r>
              <a:rPr lang="en-US" sz="2800" b="1" dirty="0" smtClean="0"/>
              <a:t>)</a:t>
            </a:r>
          </a:p>
        </p:txBody>
      </p:sp>
      <p:sp>
        <p:nvSpPr>
          <p:cNvPr id="36" name="Rectangle 35"/>
          <p:cNvSpPr/>
          <p:nvPr/>
        </p:nvSpPr>
        <p:spPr>
          <a:xfrm>
            <a:off x="596985" y="4238607"/>
            <a:ext cx="266700" cy="1500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3902160" y="1562112"/>
            <a:ext cx="313808" cy="514349"/>
            <a:chOff x="8499475" y="1866901"/>
            <a:chExt cx="313808" cy="514349"/>
          </a:xfrm>
        </p:grpSpPr>
        <p:cxnSp>
          <p:nvCxnSpPr>
            <p:cNvPr id="40" name="Straight Connector 39"/>
            <p:cNvCxnSpPr/>
            <p:nvPr/>
          </p:nvCxnSpPr>
          <p:spPr>
            <a:xfrm rot="420000" flipH="1" flipV="1">
              <a:off x="8635095" y="2309443"/>
              <a:ext cx="19955" cy="71807"/>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8651875" y="2378075"/>
              <a:ext cx="161408" cy="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 flipH="1" flipV="1">
              <a:off x="8612870" y="2236418"/>
              <a:ext cx="19955" cy="71807"/>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flipV="1">
              <a:off x="8589174" y="2132814"/>
              <a:ext cx="19445" cy="106886"/>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8548544" y="2019258"/>
              <a:ext cx="19207" cy="113556"/>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flipV="1">
              <a:off x="8499475" y="1866901"/>
              <a:ext cx="25400" cy="139699"/>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1117685" y="1368436"/>
            <a:ext cx="2781300" cy="196851"/>
            <a:chOff x="5715000" y="1673225"/>
            <a:chExt cx="2781300" cy="196851"/>
          </a:xfrm>
        </p:grpSpPr>
        <p:cxnSp>
          <p:nvCxnSpPr>
            <p:cNvPr id="47" name="Straight Arrow Connector 46"/>
            <p:cNvCxnSpPr/>
            <p:nvPr/>
          </p:nvCxnSpPr>
          <p:spPr>
            <a:xfrm flipH="1">
              <a:off x="8239125" y="1866901"/>
              <a:ext cx="25717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H="1">
              <a:off x="8045450" y="1870076"/>
              <a:ext cx="20637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9" name="Freeform 48"/>
            <p:cNvSpPr/>
            <p:nvPr/>
          </p:nvSpPr>
          <p:spPr>
            <a:xfrm>
              <a:off x="5715000" y="1673225"/>
              <a:ext cx="2330450" cy="196850"/>
            </a:xfrm>
            <a:custGeom>
              <a:avLst/>
              <a:gdLst>
                <a:gd name="connsiteX0" fmla="*/ 2330450 w 2330450"/>
                <a:gd name="connsiteY0" fmla="*/ 196850 h 196850"/>
                <a:gd name="connsiteX1" fmla="*/ 2187575 w 2330450"/>
                <a:gd name="connsiteY1" fmla="*/ 85725 h 196850"/>
                <a:gd name="connsiteX2" fmla="*/ 2000250 w 2330450"/>
                <a:gd name="connsiteY2" fmla="*/ 22225 h 196850"/>
                <a:gd name="connsiteX3" fmla="*/ 1651000 w 2330450"/>
                <a:gd name="connsiteY3" fmla="*/ 6350 h 196850"/>
                <a:gd name="connsiteX4" fmla="*/ 0 w 2330450"/>
                <a:gd name="connsiteY4" fmla="*/ 0 h 196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0450" h="196850">
                  <a:moveTo>
                    <a:pt x="2330450" y="196850"/>
                  </a:moveTo>
                  <a:cubicBezTo>
                    <a:pt x="2286529" y="155839"/>
                    <a:pt x="2242608" y="114829"/>
                    <a:pt x="2187575" y="85725"/>
                  </a:cubicBezTo>
                  <a:cubicBezTo>
                    <a:pt x="2132542" y="56621"/>
                    <a:pt x="2089679" y="35454"/>
                    <a:pt x="2000250" y="22225"/>
                  </a:cubicBezTo>
                  <a:cubicBezTo>
                    <a:pt x="1910821" y="8996"/>
                    <a:pt x="1651000" y="6350"/>
                    <a:pt x="1651000" y="6350"/>
                  </a:cubicBezTo>
                  <a:lnTo>
                    <a:pt x="0"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grpSp>
        <p:nvGrpSpPr>
          <p:cNvPr id="51" name="Group 50"/>
          <p:cNvGrpSpPr/>
          <p:nvPr/>
        </p:nvGrpSpPr>
        <p:grpSpPr>
          <a:xfrm>
            <a:off x="2260685" y="3122095"/>
            <a:ext cx="952500" cy="99483"/>
            <a:chOff x="6578600" y="3680884"/>
            <a:chExt cx="952500" cy="99483"/>
          </a:xfrm>
        </p:grpSpPr>
        <p:sp>
          <p:nvSpPr>
            <p:cNvPr id="52" name="Oval 51"/>
            <p:cNvSpPr/>
            <p:nvPr/>
          </p:nvSpPr>
          <p:spPr>
            <a:xfrm>
              <a:off x="7442199" y="3680884"/>
              <a:ext cx="88901" cy="9525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Freeform 52"/>
            <p:cNvSpPr/>
            <p:nvPr/>
          </p:nvSpPr>
          <p:spPr>
            <a:xfrm>
              <a:off x="6976533" y="3708400"/>
              <a:ext cx="452967" cy="16934"/>
            </a:xfrm>
            <a:custGeom>
              <a:avLst/>
              <a:gdLst>
                <a:gd name="connsiteX0" fmla="*/ 452967 w 452967"/>
                <a:gd name="connsiteY0" fmla="*/ 16934 h 16934"/>
                <a:gd name="connsiteX1" fmla="*/ 249767 w 452967"/>
                <a:gd name="connsiteY1" fmla="*/ 12700 h 16934"/>
                <a:gd name="connsiteX2" fmla="*/ 0 w 452967"/>
                <a:gd name="connsiteY2" fmla="*/ 0 h 16934"/>
                <a:gd name="connsiteX3" fmla="*/ 0 w 452967"/>
                <a:gd name="connsiteY3" fmla="*/ 0 h 16934"/>
              </a:gdLst>
              <a:ahLst/>
              <a:cxnLst>
                <a:cxn ang="0">
                  <a:pos x="connsiteX0" y="connsiteY0"/>
                </a:cxn>
                <a:cxn ang="0">
                  <a:pos x="connsiteX1" y="connsiteY1"/>
                </a:cxn>
                <a:cxn ang="0">
                  <a:pos x="connsiteX2" y="connsiteY2"/>
                </a:cxn>
                <a:cxn ang="0">
                  <a:pos x="connsiteX3" y="connsiteY3"/>
                </a:cxn>
              </a:cxnLst>
              <a:rect l="l" t="t" r="r" b="b"/>
              <a:pathLst>
                <a:path w="452967" h="16934">
                  <a:moveTo>
                    <a:pt x="452967" y="16934"/>
                  </a:moveTo>
                  <a:lnTo>
                    <a:pt x="249767" y="12700"/>
                  </a:lnTo>
                  <a:cubicBezTo>
                    <a:pt x="174273" y="9878"/>
                    <a:pt x="0" y="0"/>
                    <a:pt x="0" y="0"/>
                  </a:cubicBezTo>
                  <a:lnTo>
                    <a:pt x="0" y="0"/>
                  </a:lnTo>
                </a:path>
              </a:pathLst>
            </a:cu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4" name="Freeform 53"/>
            <p:cNvSpPr/>
            <p:nvPr/>
          </p:nvSpPr>
          <p:spPr>
            <a:xfrm>
              <a:off x="6578600" y="3706771"/>
              <a:ext cx="389466" cy="73596"/>
            </a:xfrm>
            <a:custGeom>
              <a:avLst/>
              <a:gdLst>
                <a:gd name="connsiteX0" fmla="*/ 389466 w 389466"/>
                <a:gd name="connsiteY0" fmla="*/ 1629 h 73596"/>
                <a:gd name="connsiteX1" fmla="*/ 245533 w 389466"/>
                <a:gd name="connsiteY1" fmla="*/ 1629 h 73596"/>
                <a:gd name="connsiteX2" fmla="*/ 122766 w 389466"/>
                <a:gd name="connsiteY2" fmla="*/ 18563 h 73596"/>
                <a:gd name="connsiteX3" fmla="*/ 55033 w 389466"/>
                <a:gd name="connsiteY3" fmla="*/ 39729 h 73596"/>
                <a:gd name="connsiteX4" fmla="*/ 0 w 389466"/>
                <a:gd name="connsiteY4" fmla="*/ 73596 h 73596"/>
                <a:gd name="connsiteX5" fmla="*/ 0 w 389466"/>
                <a:gd name="connsiteY5" fmla="*/ 73596 h 73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66" h="73596">
                  <a:moveTo>
                    <a:pt x="389466" y="1629"/>
                  </a:moveTo>
                  <a:cubicBezTo>
                    <a:pt x="339724" y="218"/>
                    <a:pt x="289983" y="-1193"/>
                    <a:pt x="245533" y="1629"/>
                  </a:cubicBezTo>
                  <a:cubicBezTo>
                    <a:pt x="201083" y="4451"/>
                    <a:pt x="154516" y="12213"/>
                    <a:pt x="122766" y="18563"/>
                  </a:cubicBezTo>
                  <a:cubicBezTo>
                    <a:pt x="91016" y="24913"/>
                    <a:pt x="75494" y="30557"/>
                    <a:pt x="55033" y="39729"/>
                  </a:cubicBezTo>
                  <a:cubicBezTo>
                    <a:pt x="34572" y="48901"/>
                    <a:pt x="0" y="73596"/>
                    <a:pt x="0" y="73596"/>
                  </a:cubicBezTo>
                  <a:lnTo>
                    <a:pt x="0" y="73596"/>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22" name="TextBox 21"/>
          <p:cNvSpPr txBox="1"/>
          <p:nvPr/>
        </p:nvSpPr>
        <p:spPr>
          <a:xfrm>
            <a:off x="7138165" y="4136902"/>
            <a:ext cx="2012766" cy="276999"/>
          </a:xfrm>
          <a:prstGeom prst="rect">
            <a:avLst/>
          </a:prstGeom>
          <a:noFill/>
        </p:spPr>
        <p:txBody>
          <a:bodyPr wrap="none" rtlCol="0">
            <a:spAutoFit/>
          </a:bodyPr>
          <a:lstStyle/>
          <a:p>
            <a:r>
              <a:rPr lang="en-US" sz="1200" dirty="0">
                <a:solidFill>
                  <a:srgbClr val="FF0000"/>
                </a:solidFill>
                <a:latin typeface="Times New Roman"/>
                <a:cs typeface="Times New Roman"/>
              </a:rPr>
              <a:t>s</a:t>
            </a:r>
            <a:r>
              <a:rPr lang="en-US" sz="1200" dirty="0" smtClean="0">
                <a:solidFill>
                  <a:srgbClr val="FF0000"/>
                </a:solidFill>
                <a:latin typeface="Times New Roman"/>
                <a:cs typeface="Times New Roman"/>
              </a:rPr>
              <a:t>imulation courtesy Austin Yi</a:t>
            </a:r>
            <a:endParaRPr lang="en-US" sz="1200" dirty="0">
              <a:solidFill>
                <a:srgbClr val="FF0000"/>
              </a:solidFill>
              <a:latin typeface="Times New Roman"/>
              <a:cs typeface="Times New Roman"/>
            </a:endParaRPr>
          </a:p>
        </p:txBody>
      </p:sp>
    </p:spTree>
    <p:extLst>
      <p:ext uri="{BB962C8B-B14F-4D97-AF65-F5344CB8AC3E}">
        <p14:creationId xmlns:p14="http://schemas.microsoft.com/office/powerpoint/2010/main" val="3645707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right)">
                                      <p:cBhvr>
                                        <p:cTn id="12" dur="1000"/>
                                        <p:tgtEl>
                                          <p:spTgt spid="46"/>
                                        </p:tgtEl>
                                      </p:cBhvr>
                                    </p:animEffec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right)">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as accelerator chamb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649" y="4605069"/>
            <a:ext cx="3004272" cy="2174706"/>
          </a:xfrm>
          <a:prstGeom prst="rect">
            <a:avLst/>
          </a:prstGeom>
        </p:spPr>
      </p:pic>
      <p:sp>
        <p:nvSpPr>
          <p:cNvPr id="16385" name="Text Box 2"/>
          <p:cNvSpPr txBox="1">
            <a:spLocks noChangeArrowheads="1"/>
          </p:cNvSpPr>
          <p:nvPr/>
        </p:nvSpPr>
        <p:spPr bwMode="auto">
          <a:xfrm>
            <a:off x="5740" y="985655"/>
            <a:ext cx="9149034" cy="3847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latin typeface="Calibri" charset="0"/>
                <a:cs typeface="Calibri" charset="0"/>
              </a:rPr>
              <a:t>I would like to describe a field [that]</a:t>
            </a:r>
          </a:p>
          <a:p>
            <a:r>
              <a:rPr lang="en-US" dirty="0">
                <a:latin typeface="Calibri" charset="0"/>
                <a:cs typeface="Calibri" charset="0"/>
              </a:rPr>
              <a:t>… </a:t>
            </a:r>
            <a:r>
              <a:rPr lang="en-US" b="1" dirty="0">
                <a:solidFill>
                  <a:srgbClr val="FF0000"/>
                </a:solidFill>
                <a:latin typeface="Calibri" charset="0"/>
                <a:cs typeface="Calibri" charset="0"/>
              </a:rPr>
              <a:t>would have an enormous number</a:t>
            </a:r>
          </a:p>
          <a:p>
            <a:r>
              <a:rPr lang="en-US" b="1" dirty="0">
                <a:solidFill>
                  <a:srgbClr val="FF0000"/>
                </a:solidFill>
                <a:latin typeface="Calibri" charset="0"/>
                <a:cs typeface="Calibri" charset="0"/>
              </a:rPr>
              <a:t>of technical applications</a:t>
            </a:r>
            <a:r>
              <a:rPr lang="en-US" dirty="0">
                <a:latin typeface="Calibri" charset="0"/>
                <a:cs typeface="Calibri" charset="0"/>
              </a:rPr>
              <a:t>:  the problem</a:t>
            </a:r>
          </a:p>
          <a:p>
            <a:r>
              <a:rPr lang="en-US" dirty="0">
                <a:latin typeface="Calibri" charset="0"/>
                <a:cs typeface="Calibri" charset="0"/>
              </a:rPr>
              <a:t>of </a:t>
            </a:r>
            <a:r>
              <a:rPr lang="en-US" b="1" dirty="0">
                <a:solidFill>
                  <a:srgbClr val="FF0000"/>
                </a:solidFill>
                <a:latin typeface="Calibri" charset="0"/>
                <a:cs typeface="Calibri" charset="0"/>
              </a:rPr>
              <a:t>manipulating and controlling things on a small scale</a:t>
            </a:r>
            <a:r>
              <a:rPr lang="en-US" dirty="0">
                <a:latin typeface="Calibri" charset="0"/>
                <a:cs typeface="Calibri" charset="0"/>
              </a:rPr>
              <a:t>....</a:t>
            </a:r>
          </a:p>
          <a:p>
            <a:endParaRPr lang="en-US" sz="1400" dirty="0">
              <a:latin typeface="Calibri" charset="0"/>
              <a:cs typeface="Calibri" charset="0"/>
            </a:endParaRPr>
          </a:p>
          <a:p>
            <a:r>
              <a:rPr lang="en-US" i="1" dirty="0">
                <a:latin typeface="Calibri" charset="0"/>
                <a:cs typeface="Calibri" charset="0"/>
              </a:rPr>
              <a:t>Why cannot we write the entire 24 volumes of the Encyclopedia </a:t>
            </a:r>
          </a:p>
          <a:p>
            <a:r>
              <a:rPr lang="en-US" i="1" dirty="0" smtClean="0">
                <a:latin typeface="Calibri" charset="0"/>
                <a:cs typeface="Calibri" charset="0"/>
              </a:rPr>
              <a:t>Britannica </a:t>
            </a:r>
            <a:r>
              <a:rPr lang="en-US" i="1" dirty="0">
                <a:latin typeface="Calibri" charset="0"/>
                <a:cs typeface="Calibri" charset="0"/>
              </a:rPr>
              <a:t>on the head of a pin?</a:t>
            </a:r>
            <a:r>
              <a:rPr lang="en-US" dirty="0">
                <a:latin typeface="Calibri" charset="0"/>
                <a:cs typeface="Calibri" charset="0"/>
              </a:rPr>
              <a:t> </a:t>
            </a:r>
          </a:p>
          <a:p>
            <a:endParaRPr lang="en-US" sz="1400" dirty="0">
              <a:latin typeface="Calibri" charset="0"/>
              <a:cs typeface="Calibri" charset="0"/>
            </a:endParaRPr>
          </a:p>
          <a:p>
            <a:r>
              <a:rPr lang="en-US" dirty="0">
                <a:latin typeface="Calibri" charset="0"/>
                <a:cs typeface="Calibri" charset="0"/>
              </a:rPr>
              <a:t>... all it is necessary to do is to </a:t>
            </a:r>
            <a:r>
              <a:rPr lang="en-US" b="1" dirty="0">
                <a:solidFill>
                  <a:srgbClr val="FF0000"/>
                </a:solidFill>
                <a:latin typeface="Calibri" charset="0"/>
                <a:cs typeface="Calibri" charset="0"/>
              </a:rPr>
              <a:t>reduce in size all the writing in </a:t>
            </a:r>
            <a:r>
              <a:rPr lang="en-US" b="1" dirty="0" smtClean="0">
                <a:solidFill>
                  <a:srgbClr val="FF0000"/>
                </a:solidFill>
                <a:latin typeface="Calibri" charset="0"/>
                <a:cs typeface="Calibri" charset="0"/>
              </a:rPr>
              <a:t>the</a:t>
            </a:r>
            <a:endParaRPr lang="en-US" b="1" dirty="0">
              <a:solidFill>
                <a:srgbClr val="FF0000"/>
              </a:solidFill>
              <a:latin typeface="Calibri" charset="0"/>
              <a:cs typeface="Calibri" charset="0"/>
            </a:endParaRPr>
          </a:p>
          <a:p>
            <a:r>
              <a:rPr lang="en-US" b="1" dirty="0" smtClean="0">
                <a:solidFill>
                  <a:srgbClr val="FF0000"/>
                </a:solidFill>
                <a:latin typeface="Calibri" charset="0"/>
                <a:cs typeface="Calibri" charset="0"/>
              </a:rPr>
              <a:t>Encyclopedia </a:t>
            </a:r>
            <a:r>
              <a:rPr lang="en-US" b="1" dirty="0">
                <a:solidFill>
                  <a:srgbClr val="FF0000"/>
                </a:solidFill>
                <a:latin typeface="Calibri" charset="0"/>
                <a:cs typeface="Calibri" charset="0"/>
              </a:rPr>
              <a:t>by 25,000 times</a:t>
            </a:r>
            <a:r>
              <a:rPr lang="en-US" dirty="0">
                <a:latin typeface="Calibri" charset="0"/>
                <a:cs typeface="Calibri" charset="0"/>
              </a:rPr>
              <a:t>.... </a:t>
            </a:r>
            <a:r>
              <a:rPr lang="en-US" dirty="0" smtClean="0">
                <a:latin typeface="Calibri" charset="0"/>
                <a:cs typeface="Calibri" charset="0"/>
              </a:rPr>
              <a:t>A period </a:t>
            </a:r>
            <a:r>
              <a:rPr lang="en-US" dirty="0">
                <a:latin typeface="Calibri" charset="0"/>
                <a:cs typeface="Calibri" charset="0"/>
              </a:rPr>
              <a:t>would </a:t>
            </a:r>
            <a:r>
              <a:rPr lang="en-US" dirty="0" smtClean="0">
                <a:latin typeface="Calibri" charset="0"/>
                <a:cs typeface="Calibri" charset="0"/>
              </a:rPr>
              <a:t>contain </a:t>
            </a:r>
            <a:r>
              <a:rPr lang="en-US" dirty="0">
                <a:latin typeface="Calibri" charset="0"/>
                <a:cs typeface="Calibri" charset="0"/>
              </a:rPr>
              <a:t>1000 atoms.       </a:t>
            </a:r>
          </a:p>
          <a:p>
            <a:endParaRPr lang="en-US" dirty="0">
              <a:latin typeface="Calibri" charset="0"/>
              <a:cs typeface="Calibri" charset="0"/>
            </a:endParaRPr>
          </a:p>
        </p:txBody>
      </p:sp>
      <p:pic>
        <p:nvPicPr>
          <p:cNvPr id="16386" name="Picture 3" descr="richardfeynman"/>
          <p:cNvPicPr>
            <a:picLocks noChangeAspect="1" noChangeArrowheads="1"/>
          </p:cNvPicPr>
          <p:nvPr/>
        </p:nvPicPr>
        <p:blipFill>
          <a:blip r:embed="rId4">
            <a:extLst>
              <a:ext uri="{28A0092B-C50C-407E-A947-70E740481C1C}">
                <a14:useLocalDpi xmlns:a14="http://schemas.microsoft.com/office/drawing/2010/main" val="0"/>
              </a:ext>
            </a:extLst>
          </a:blip>
          <a:srcRect b="9143"/>
          <a:stretch>
            <a:fillRect/>
          </a:stretch>
        </p:blipFill>
        <p:spPr bwMode="auto">
          <a:xfrm>
            <a:off x="6711880" y="2"/>
            <a:ext cx="2432120" cy="1603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
          <p:cNvSpPr txBox="1">
            <a:spLocks noChangeArrowheads="1"/>
          </p:cNvSpPr>
          <p:nvPr/>
        </p:nvSpPr>
        <p:spPr bwMode="auto">
          <a:xfrm>
            <a:off x="-614" y="168275"/>
            <a:ext cx="657824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b="1" dirty="0">
                <a:latin typeface="Calibri" charset="0"/>
                <a:cs typeface="Calibri" charset="0"/>
              </a:rPr>
              <a:t>There’s Plenty of </a:t>
            </a:r>
            <a:r>
              <a:rPr lang="en-US" sz="3200" b="1" dirty="0" smtClean="0">
                <a:latin typeface="Calibri" charset="0"/>
                <a:cs typeface="Calibri" charset="0"/>
              </a:rPr>
              <a:t>Room at </a:t>
            </a:r>
            <a:r>
              <a:rPr lang="en-US" sz="3200" b="1" dirty="0">
                <a:latin typeface="Calibri" charset="0"/>
                <a:cs typeface="Calibri" charset="0"/>
              </a:rPr>
              <a:t>the </a:t>
            </a:r>
            <a:r>
              <a:rPr lang="en-US" sz="3200" b="1" dirty="0" smtClean="0">
                <a:latin typeface="Calibri" charset="0"/>
                <a:cs typeface="Calibri" charset="0"/>
              </a:rPr>
              <a:t>Bottom</a:t>
            </a:r>
            <a:endParaRPr lang="en-US" sz="3200" b="1" dirty="0">
              <a:latin typeface="Calibri" charset="0"/>
              <a:cs typeface="Calibri" charset="0"/>
            </a:endParaRPr>
          </a:p>
        </p:txBody>
      </p:sp>
      <p:cxnSp>
        <p:nvCxnSpPr>
          <p:cNvPr id="4" name="Straight Connector 3"/>
          <p:cNvCxnSpPr/>
          <p:nvPr/>
        </p:nvCxnSpPr>
        <p:spPr>
          <a:xfrm flipV="1">
            <a:off x="755650" y="878885"/>
            <a:ext cx="4970463" cy="127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365272" y="4604796"/>
            <a:ext cx="2659023" cy="2159321"/>
            <a:chOff x="365272" y="4604796"/>
            <a:chExt cx="2659023" cy="2159321"/>
          </a:xfrm>
        </p:grpSpPr>
        <p:pic>
          <p:nvPicPr>
            <p:cNvPr id="3" name="Picture 2" descr="733px-Jlab_aerial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272" y="4604796"/>
              <a:ext cx="2615035" cy="2140547"/>
            </a:xfrm>
            <a:prstGeom prst="rect">
              <a:avLst/>
            </a:prstGeom>
          </p:spPr>
        </p:pic>
        <p:sp>
          <p:nvSpPr>
            <p:cNvPr id="5" name="TextBox 4"/>
            <p:cNvSpPr txBox="1"/>
            <p:nvPr/>
          </p:nvSpPr>
          <p:spPr>
            <a:xfrm>
              <a:off x="413025" y="6456340"/>
              <a:ext cx="2611270" cy="307777"/>
            </a:xfrm>
            <a:prstGeom prst="rect">
              <a:avLst/>
            </a:prstGeom>
            <a:noFill/>
          </p:spPr>
          <p:txBody>
            <a:bodyPr wrap="none" rtlCol="0">
              <a:spAutoFit/>
            </a:bodyPr>
            <a:lstStyle/>
            <a:p>
              <a:r>
                <a:rPr lang="en-US" sz="1400" i="1" dirty="0" smtClean="0">
                  <a:solidFill>
                    <a:srgbClr val="FFFFFF"/>
                  </a:solidFill>
                  <a:latin typeface="Times New Roman"/>
                  <a:cs typeface="Times New Roman"/>
                </a:rPr>
                <a:t>Jefferson 6 </a:t>
              </a:r>
              <a:r>
                <a:rPr lang="en-US" sz="1400" i="1" dirty="0" err="1" smtClean="0">
                  <a:solidFill>
                    <a:srgbClr val="FFFFFF"/>
                  </a:solidFill>
                  <a:latin typeface="Times New Roman"/>
                  <a:cs typeface="Times New Roman"/>
                </a:rPr>
                <a:t>GeV</a:t>
              </a:r>
              <a:r>
                <a:rPr lang="en-US" sz="1400" i="1" dirty="0" smtClean="0">
                  <a:solidFill>
                    <a:srgbClr val="FFFFFF"/>
                  </a:solidFill>
                  <a:latin typeface="Times New Roman"/>
                  <a:cs typeface="Times New Roman"/>
                </a:rPr>
                <a:t> Accelerator Lab</a:t>
              </a:r>
              <a:endParaRPr lang="en-US" sz="1400" i="1" dirty="0">
                <a:solidFill>
                  <a:srgbClr val="FFFFFF"/>
                </a:solidFill>
                <a:latin typeface="Times New Roman"/>
                <a:cs typeface="Times New Roman"/>
              </a:endParaRPr>
            </a:p>
          </p:txBody>
        </p:sp>
      </p:grpSp>
      <p:sp>
        <p:nvSpPr>
          <p:cNvPr id="8" name="Right Arrow 7"/>
          <p:cNvSpPr/>
          <p:nvPr/>
        </p:nvSpPr>
        <p:spPr>
          <a:xfrm>
            <a:off x="4234690" y="5339526"/>
            <a:ext cx="581421" cy="673170"/>
          </a:xfrm>
          <a:prstGeom prst="rightArrow">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6735979" y="5737304"/>
            <a:ext cx="1172174" cy="951588"/>
            <a:chOff x="6735979" y="5737304"/>
            <a:chExt cx="1172174" cy="951588"/>
          </a:xfrm>
        </p:grpSpPr>
        <p:sp>
          <p:nvSpPr>
            <p:cNvPr id="6" name="Oval 5"/>
            <p:cNvSpPr/>
            <p:nvPr/>
          </p:nvSpPr>
          <p:spPr>
            <a:xfrm>
              <a:off x="6977103" y="5737304"/>
              <a:ext cx="459017" cy="305990"/>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735979" y="6165672"/>
              <a:ext cx="1172174" cy="523220"/>
            </a:xfrm>
            <a:prstGeom prst="rect">
              <a:avLst/>
            </a:prstGeom>
            <a:noFill/>
          </p:spPr>
          <p:txBody>
            <a:bodyPr wrap="none" rtlCol="0">
              <a:spAutoFit/>
            </a:bodyPr>
            <a:lstStyle/>
            <a:p>
              <a:r>
                <a:rPr lang="en-US" sz="1400" b="1" i="1" dirty="0" smtClean="0">
                  <a:latin typeface="Times New Roman"/>
                  <a:cs typeface="Times New Roman"/>
                </a:rPr>
                <a:t>Texas 2 </a:t>
              </a:r>
              <a:r>
                <a:rPr lang="en-US" sz="1400" b="1" i="1" dirty="0" err="1" smtClean="0">
                  <a:latin typeface="Times New Roman"/>
                  <a:cs typeface="Times New Roman"/>
                </a:rPr>
                <a:t>GeV</a:t>
              </a:r>
              <a:endParaRPr lang="en-US" sz="1400" b="1" i="1" dirty="0" smtClean="0">
                <a:latin typeface="Times New Roman"/>
                <a:cs typeface="Times New Roman"/>
              </a:endParaRPr>
            </a:p>
            <a:p>
              <a:r>
                <a:rPr lang="en-US" sz="1400" b="1" i="1" dirty="0" smtClean="0">
                  <a:latin typeface="Times New Roman"/>
                  <a:cs typeface="Times New Roman"/>
                </a:rPr>
                <a:t>accelerator</a:t>
              </a:r>
              <a:endParaRPr lang="en-US" sz="1400" b="1" i="1" dirty="0">
                <a:latin typeface="Times New Roman"/>
                <a:cs typeface="Times New Roman"/>
              </a:endParaRPr>
            </a:p>
          </p:txBody>
        </p:sp>
      </p:grpSp>
      <p:grpSp>
        <p:nvGrpSpPr>
          <p:cNvPr id="17" name="Group 16"/>
          <p:cNvGrpSpPr/>
          <p:nvPr/>
        </p:nvGrpSpPr>
        <p:grpSpPr>
          <a:xfrm>
            <a:off x="-13762" y="4605069"/>
            <a:ext cx="3038058" cy="2146935"/>
            <a:chOff x="138634" y="4390883"/>
            <a:chExt cx="3217869" cy="2146935"/>
          </a:xfrm>
        </p:grpSpPr>
        <p:pic>
          <p:nvPicPr>
            <p:cNvPr id="15" name="Picture 14" descr="SLAC klystron gallery 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869" y="4390883"/>
              <a:ext cx="3217634" cy="2143749"/>
            </a:xfrm>
            <a:prstGeom prst="rect">
              <a:avLst/>
            </a:prstGeom>
          </p:spPr>
        </p:pic>
        <p:sp>
          <p:nvSpPr>
            <p:cNvPr id="16" name="TextBox 15"/>
            <p:cNvSpPr txBox="1"/>
            <p:nvPr/>
          </p:nvSpPr>
          <p:spPr>
            <a:xfrm>
              <a:off x="138634" y="6168486"/>
              <a:ext cx="1466630" cy="369332"/>
            </a:xfrm>
            <a:prstGeom prst="rect">
              <a:avLst/>
            </a:prstGeom>
            <a:noFill/>
          </p:spPr>
          <p:txBody>
            <a:bodyPr wrap="none" rtlCol="0">
              <a:spAutoFit/>
            </a:bodyPr>
            <a:lstStyle/>
            <a:p>
              <a:r>
                <a:rPr lang="en-US" i="1" dirty="0" smtClean="0">
                  <a:solidFill>
                    <a:srgbClr val="FFFFFF"/>
                  </a:solidFill>
                  <a:latin typeface="Times New Roman"/>
                  <a:cs typeface="Times New Roman"/>
                </a:rPr>
                <a:t>Klystron hall</a:t>
              </a:r>
              <a:endParaRPr lang="en-US" i="1" dirty="0">
                <a:solidFill>
                  <a:srgbClr val="FFFFFF"/>
                </a:solidFill>
                <a:latin typeface="Times New Roman"/>
                <a:cs typeface="Times New Roman"/>
              </a:endParaRPr>
            </a:p>
          </p:txBody>
        </p:sp>
      </p:grpSp>
      <p:sp>
        <p:nvSpPr>
          <p:cNvPr id="2" name="TextBox 1"/>
          <p:cNvSpPr txBox="1"/>
          <p:nvPr/>
        </p:nvSpPr>
        <p:spPr>
          <a:xfrm>
            <a:off x="3149509" y="6126914"/>
            <a:ext cx="683751" cy="646331"/>
          </a:xfrm>
          <a:prstGeom prst="rect">
            <a:avLst/>
          </a:prstGeom>
          <a:noFill/>
        </p:spPr>
        <p:txBody>
          <a:bodyPr wrap="none" rtlCol="0">
            <a:spAutoFit/>
          </a:bodyPr>
          <a:lstStyle/>
          <a:p>
            <a:r>
              <a:rPr lang="en-US" dirty="0" smtClean="0"/>
              <a:t>WPE:</a:t>
            </a:r>
          </a:p>
          <a:p>
            <a:r>
              <a:rPr lang="en-US" dirty="0" smtClean="0"/>
              <a:t>~0.1</a:t>
            </a:r>
            <a:endParaRPr lang="en-US" dirty="0"/>
          </a:p>
        </p:txBody>
      </p:sp>
      <p:sp>
        <p:nvSpPr>
          <p:cNvPr id="18" name="TextBox 17"/>
          <p:cNvSpPr txBox="1"/>
          <p:nvPr/>
        </p:nvSpPr>
        <p:spPr>
          <a:xfrm>
            <a:off x="2991130" y="4622811"/>
            <a:ext cx="1111903" cy="830997"/>
          </a:xfrm>
          <a:prstGeom prst="rect">
            <a:avLst/>
          </a:prstGeom>
          <a:noFill/>
        </p:spPr>
        <p:txBody>
          <a:bodyPr wrap="none" rtlCol="0">
            <a:spAutoFit/>
          </a:bodyPr>
          <a:lstStyle/>
          <a:p>
            <a:pPr algn="ctr"/>
            <a:r>
              <a:rPr lang="en-US" sz="1600" dirty="0">
                <a:solidFill>
                  <a:srgbClr val="0000FF"/>
                </a:solidFill>
              </a:rPr>
              <a:t>c</a:t>
            </a:r>
            <a:r>
              <a:rPr lang="en-US" sz="1600" dirty="0" smtClean="0">
                <a:solidFill>
                  <a:srgbClr val="0000FF"/>
                </a:solidFill>
              </a:rPr>
              <a:t>ontinuous</a:t>
            </a:r>
          </a:p>
          <a:p>
            <a:pPr algn="ctr"/>
            <a:r>
              <a:rPr lang="en-US" sz="1600" dirty="0" smtClean="0">
                <a:solidFill>
                  <a:srgbClr val="0000FF"/>
                </a:solidFill>
              </a:rPr>
              <a:t>~ 10</a:t>
            </a:r>
            <a:r>
              <a:rPr lang="en-US" sz="1600" baseline="30000" dirty="0" smtClean="0">
                <a:solidFill>
                  <a:srgbClr val="0000FF"/>
                </a:solidFill>
              </a:rPr>
              <a:t>-4 </a:t>
            </a:r>
            <a:r>
              <a:rPr lang="en-US" sz="1600" dirty="0" smtClean="0">
                <a:solidFill>
                  <a:srgbClr val="0000FF"/>
                </a:solidFill>
              </a:rPr>
              <a:t>A</a:t>
            </a:r>
          </a:p>
          <a:p>
            <a:pPr algn="ctr"/>
            <a:r>
              <a:rPr lang="en-US" sz="1600" dirty="0">
                <a:solidFill>
                  <a:srgbClr val="0000FF"/>
                </a:solidFill>
              </a:rPr>
              <a:t>e</a:t>
            </a:r>
            <a:r>
              <a:rPr lang="en-US" sz="1600" dirty="0" smtClean="0">
                <a:solidFill>
                  <a:srgbClr val="0000FF"/>
                </a:solidFill>
              </a:rPr>
              <a:t>-beam</a:t>
            </a:r>
            <a:endParaRPr lang="en-US" sz="1600" dirty="0">
              <a:solidFill>
                <a:srgbClr val="0000FF"/>
              </a:solidFill>
            </a:endParaRPr>
          </a:p>
        </p:txBody>
      </p:sp>
      <p:sp>
        <p:nvSpPr>
          <p:cNvPr id="19" name="TextBox 18"/>
          <p:cNvSpPr txBox="1"/>
          <p:nvPr/>
        </p:nvSpPr>
        <p:spPr>
          <a:xfrm>
            <a:off x="4978633" y="4460336"/>
            <a:ext cx="1112771" cy="1569660"/>
          </a:xfrm>
          <a:prstGeom prst="rect">
            <a:avLst/>
          </a:prstGeom>
          <a:noFill/>
        </p:spPr>
        <p:txBody>
          <a:bodyPr wrap="none" rtlCol="0">
            <a:spAutoFit/>
          </a:bodyPr>
          <a:lstStyle/>
          <a:p>
            <a:pPr algn="ctr"/>
            <a:r>
              <a:rPr lang="en-US" sz="1600" dirty="0">
                <a:solidFill>
                  <a:srgbClr val="0000FF"/>
                </a:solidFill>
              </a:rPr>
              <a:t>o</a:t>
            </a:r>
            <a:r>
              <a:rPr lang="en-US" sz="1600" dirty="0" smtClean="0">
                <a:solidFill>
                  <a:srgbClr val="0000FF"/>
                </a:solidFill>
              </a:rPr>
              <a:t>ne</a:t>
            </a:r>
          </a:p>
          <a:p>
            <a:pPr algn="ctr"/>
            <a:r>
              <a:rPr lang="en-US" sz="1600" dirty="0" smtClean="0">
                <a:solidFill>
                  <a:srgbClr val="0000FF"/>
                </a:solidFill>
              </a:rPr>
              <a:t>&lt; 10 </a:t>
            </a:r>
            <a:r>
              <a:rPr lang="en-US" sz="1600" dirty="0" err="1" smtClean="0">
                <a:solidFill>
                  <a:srgbClr val="0000FF"/>
                </a:solidFill>
              </a:rPr>
              <a:t>fs</a:t>
            </a:r>
            <a:r>
              <a:rPr lang="en-US" sz="1600" dirty="0" smtClean="0">
                <a:solidFill>
                  <a:srgbClr val="0000FF"/>
                </a:solidFill>
              </a:rPr>
              <a:t>,</a:t>
            </a:r>
          </a:p>
          <a:p>
            <a:pPr algn="ctr"/>
            <a:r>
              <a:rPr lang="en-US" sz="1600" dirty="0" smtClean="0">
                <a:solidFill>
                  <a:srgbClr val="0000FF"/>
                </a:solidFill>
              </a:rPr>
              <a:t>0.1 </a:t>
            </a:r>
            <a:r>
              <a:rPr lang="en-US" sz="1600" dirty="0" err="1" smtClean="0">
                <a:solidFill>
                  <a:srgbClr val="0000FF"/>
                </a:solidFill>
              </a:rPr>
              <a:t>nC</a:t>
            </a:r>
            <a:endParaRPr lang="en-US" sz="1600" dirty="0" smtClean="0">
              <a:solidFill>
                <a:srgbClr val="0000FF"/>
              </a:solidFill>
            </a:endParaRPr>
          </a:p>
          <a:p>
            <a:pPr algn="ctr"/>
            <a:r>
              <a:rPr lang="en-US" sz="1600" dirty="0">
                <a:solidFill>
                  <a:srgbClr val="0000FF"/>
                </a:solidFill>
              </a:rPr>
              <a:t>b</a:t>
            </a:r>
            <a:r>
              <a:rPr lang="en-US" sz="1600" dirty="0" smtClean="0">
                <a:solidFill>
                  <a:srgbClr val="0000FF"/>
                </a:solidFill>
              </a:rPr>
              <a:t>unch/</a:t>
            </a:r>
            <a:r>
              <a:rPr lang="en-US" sz="1600" dirty="0" err="1" smtClean="0">
                <a:solidFill>
                  <a:srgbClr val="0000FF"/>
                </a:solidFill>
              </a:rPr>
              <a:t>hr</a:t>
            </a:r>
            <a:endParaRPr lang="en-US" sz="1600" dirty="0" smtClean="0">
              <a:solidFill>
                <a:srgbClr val="0000FF"/>
              </a:solidFill>
            </a:endParaRPr>
          </a:p>
          <a:p>
            <a:pPr algn="ctr"/>
            <a:r>
              <a:rPr lang="en-US" sz="1600" dirty="0" smtClean="0">
                <a:solidFill>
                  <a:srgbClr val="0000FF"/>
                </a:solidFill>
              </a:rPr>
              <a:t>(</a:t>
            </a:r>
            <a:r>
              <a:rPr lang="en-US" sz="1400" dirty="0" smtClean="0">
                <a:solidFill>
                  <a:srgbClr val="0000FF"/>
                </a:solidFill>
              </a:rPr>
              <a:t>10</a:t>
            </a:r>
            <a:r>
              <a:rPr lang="en-US" sz="1400" baseline="30000" dirty="0" smtClean="0">
                <a:solidFill>
                  <a:srgbClr val="0000FF"/>
                </a:solidFill>
              </a:rPr>
              <a:t>4</a:t>
            </a:r>
            <a:r>
              <a:rPr lang="en-US" sz="1400" dirty="0" smtClean="0">
                <a:solidFill>
                  <a:srgbClr val="0000FF"/>
                </a:solidFill>
              </a:rPr>
              <a:t> A peak</a:t>
            </a:r>
            <a:r>
              <a:rPr lang="en-US" sz="1600" dirty="0" smtClean="0">
                <a:solidFill>
                  <a:srgbClr val="0000FF"/>
                </a:solidFill>
              </a:rPr>
              <a:t>;</a:t>
            </a:r>
          </a:p>
          <a:p>
            <a:pPr algn="ctr"/>
            <a:r>
              <a:rPr lang="en-US" sz="1400" dirty="0" smtClean="0">
                <a:solidFill>
                  <a:srgbClr val="0000FF"/>
                </a:solidFill>
              </a:rPr>
              <a:t>10</a:t>
            </a:r>
            <a:r>
              <a:rPr lang="en-US" sz="1400" baseline="30000" dirty="0" smtClean="0">
                <a:solidFill>
                  <a:srgbClr val="0000FF"/>
                </a:solidFill>
              </a:rPr>
              <a:t>-13 </a:t>
            </a:r>
            <a:r>
              <a:rPr lang="en-US" sz="1400" dirty="0" smtClean="0">
                <a:solidFill>
                  <a:srgbClr val="0000FF"/>
                </a:solidFill>
              </a:rPr>
              <a:t>A </a:t>
            </a:r>
            <a:r>
              <a:rPr lang="en-US" sz="1400" dirty="0" err="1" smtClean="0">
                <a:solidFill>
                  <a:srgbClr val="0000FF"/>
                </a:solidFill>
              </a:rPr>
              <a:t>avg</a:t>
            </a:r>
            <a:r>
              <a:rPr lang="en-US" sz="1600" dirty="0" smtClean="0">
                <a:solidFill>
                  <a:srgbClr val="0000FF"/>
                </a:solidFill>
              </a:rPr>
              <a:t>)</a:t>
            </a:r>
            <a:endParaRPr lang="en-US" sz="1600" dirty="0">
              <a:solidFill>
                <a:srgbClr val="0000FF"/>
              </a:solidFill>
            </a:endParaRPr>
          </a:p>
        </p:txBody>
      </p:sp>
      <p:sp>
        <p:nvSpPr>
          <p:cNvPr id="24" name="TextBox 23"/>
          <p:cNvSpPr txBox="1"/>
          <p:nvPr/>
        </p:nvSpPr>
        <p:spPr>
          <a:xfrm>
            <a:off x="5198405" y="6160783"/>
            <a:ext cx="710914" cy="646331"/>
          </a:xfrm>
          <a:prstGeom prst="rect">
            <a:avLst/>
          </a:prstGeom>
          <a:noFill/>
        </p:spPr>
        <p:txBody>
          <a:bodyPr wrap="none" rtlCol="0">
            <a:spAutoFit/>
          </a:bodyPr>
          <a:lstStyle/>
          <a:p>
            <a:r>
              <a:rPr lang="en-US" dirty="0" smtClean="0"/>
              <a:t>WPE:</a:t>
            </a:r>
          </a:p>
          <a:p>
            <a:r>
              <a:rPr lang="en-US" dirty="0" smtClean="0"/>
              <a:t>&lt; 10</a:t>
            </a:r>
            <a:r>
              <a:rPr lang="en-US" baseline="30000" dirty="0" smtClean="0"/>
              <a:t>-7</a:t>
            </a:r>
            <a:endParaRPr lang="en-US" baseline="30000" dirty="0"/>
          </a:p>
        </p:txBody>
      </p:sp>
      <p:cxnSp>
        <p:nvCxnSpPr>
          <p:cNvPr id="22" name="Straight Connector 21"/>
          <p:cNvCxnSpPr/>
          <p:nvPr/>
        </p:nvCxnSpPr>
        <p:spPr>
          <a:xfrm>
            <a:off x="8371703" y="5082636"/>
            <a:ext cx="53099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280400" y="5029200"/>
            <a:ext cx="740219" cy="369332"/>
          </a:xfrm>
          <a:prstGeom prst="rect">
            <a:avLst/>
          </a:prstGeom>
          <a:noFill/>
        </p:spPr>
        <p:txBody>
          <a:bodyPr wrap="none" rtlCol="0">
            <a:spAutoFit/>
          </a:bodyPr>
          <a:lstStyle/>
          <a:p>
            <a:r>
              <a:rPr lang="en-US" dirty="0" smtClean="0">
                <a:solidFill>
                  <a:schemeClr val="bg1"/>
                </a:solidFill>
              </a:rPr>
              <a:t>1 foot</a:t>
            </a:r>
            <a:endParaRPr lang="en-US" dirty="0">
              <a:solidFill>
                <a:schemeClr val="bg1"/>
              </a:solidFill>
            </a:endParaRPr>
          </a:p>
        </p:txBody>
      </p:sp>
      <p:grpSp>
        <p:nvGrpSpPr>
          <p:cNvPr id="12" name="Group 11"/>
          <p:cNvGrpSpPr/>
          <p:nvPr/>
        </p:nvGrpSpPr>
        <p:grpSpPr>
          <a:xfrm>
            <a:off x="6018879" y="4617551"/>
            <a:ext cx="3004042" cy="2174979"/>
            <a:chOff x="5241792" y="4604796"/>
            <a:chExt cx="2882784" cy="2174979"/>
          </a:xfrm>
        </p:grpSpPr>
        <p:pic>
          <p:nvPicPr>
            <p:cNvPr id="10" name="Picture 9"/>
            <p:cNvPicPr>
              <a:picLocks noChangeAspect="1"/>
            </p:cNvPicPr>
            <p:nvPr/>
          </p:nvPicPr>
          <p:blipFill>
            <a:blip r:embed="rId7"/>
            <a:stretch>
              <a:fillRect/>
            </a:stretch>
          </p:blipFill>
          <p:spPr>
            <a:xfrm>
              <a:off x="5241792" y="4604796"/>
              <a:ext cx="2882784" cy="2155600"/>
            </a:xfrm>
            <a:prstGeom prst="rect">
              <a:avLst/>
            </a:prstGeom>
          </p:spPr>
        </p:pic>
        <p:sp>
          <p:nvSpPr>
            <p:cNvPr id="11" name="TextBox 10"/>
            <p:cNvSpPr txBox="1"/>
            <p:nvPr/>
          </p:nvSpPr>
          <p:spPr>
            <a:xfrm>
              <a:off x="5278734" y="6410443"/>
              <a:ext cx="1755170" cy="369332"/>
            </a:xfrm>
            <a:prstGeom prst="rect">
              <a:avLst/>
            </a:prstGeom>
            <a:noFill/>
          </p:spPr>
          <p:txBody>
            <a:bodyPr wrap="none" rtlCol="0">
              <a:spAutoFit/>
            </a:bodyPr>
            <a:lstStyle/>
            <a:p>
              <a:r>
                <a:rPr lang="en-US" i="1" dirty="0" smtClean="0">
                  <a:solidFill>
                    <a:srgbClr val="FFFFFF"/>
                  </a:solidFill>
                  <a:latin typeface="Times New Roman"/>
                  <a:cs typeface="Times New Roman"/>
                </a:rPr>
                <a:t>Texas PW Laser</a:t>
              </a:r>
              <a:endParaRPr lang="en-US" i="1" dirty="0">
                <a:solidFill>
                  <a:srgbClr val="FFFFFF"/>
                </a:solidFill>
                <a:latin typeface="Times New Roman"/>
                <a:cs typeface="Times New Roman"/>
              </a:endParaRPr>
            </a:p>
          </p:txBody>
        </p:sp>
      </p:grpSp>
    </p:spTree>
    <p:extLst>
      <p:ext uri="{BB962C8B-B14F-4D97-AF65-F5344CB8AC3E}">
        <p14:creationId xmlns:p14="http://schemas.microsoft.com/office/powerpoint/2010/main" val="27088600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par>
                          <p:cTn id="28" fill="hold">
                            <p:stCondLst>
                              <p:cond delay="500"/>
                            </p:stCondLst>
                            <p:childTnLst>
                              <p:par>
                                <p:cTn id="29" presetID="22" presetClass="entr" presetSubtype="1"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1000"/>
                            </p:stCondLst>
                            <p:childTnLst>
                              <p:par>
                                <p:cTn id="33" presetID="22" presetClass="entr" presetSubtype="1"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up)">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right)">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18" grpId="0"/>
      <p:bldP spid="19"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43"/>
          <p:cNvSpPr>
            <a:spLocks noChangeArrowheads="1"/>
          </p:cNvSpPr>
          <p:nvPr/>
        </p:nvSpPr>
        <p:spPr bwMode="auto">
          <a:xfrm rot="5400000" flipH="1">
            <a:off x="5913122" y="3346716"/>
            <a:ext cx="838200" cy="1143000"/>
          </a:xfrm>
          <a:custGeom>
            <a:avLst/>
            <a:gdLst>
              <a:gd name="G0" fmla="+- 10063 0 0"/>
              <a:gd name="G1" fmla="+- 21600 0 10063"/>
              <a:gd name="G2" fmla="*/ 10063 1 2"/>
              <a:gd name="G3" fmla="+- 21600 0 G2"/>
              <a:gd name="G4" fmla="+/ 10063 21600 2"/>
              <a:gd name="G5" fmla="+/ G1 0 2"/>
              <a:gd name="G6" fmla="*/ 21600 21600 10063"/>
              <a:gd name="G7" fmla="*/ G6 1 2"/>
              <a:gd name="G8" fmla="+- 21600 0 G7"/>
              <a:gd name="G9" fmla="*/ 21600 1 2"/>
              <a:gd name="G10" fmla="+- 10063 0 G9"/>
              <a:gd name="G11" fmla="?: G10 G8 0"/>
              <a:gd name="G12" fmla="?: G10 G7 21600"/>
              <a:gd name="T0" fmla="*/ 16568 w 21600"/>
              <a:gd name="T1" fmla="*/ 10800 h 21600"/>
              <a:gd name="T2" fmla="*/ 10800 w 21600"/>
              <a:gd name="T3" fmla="*/ 21600 h 21600"/>
              <a:gd name="T4" fmla="*/ 5032 w 21600"/>
              <a:gd name="T5" fmla="*/ 10800 h 21600"/>
              <a:gd name="T6" fmla="*/ 10800 w 21600"/>
              <a:gd name="T7" fmla="*/ 0 h 21600"/>
              <a:gd name="T8" fmla="*/ 6832 w 21600"/>
              <a:gd name="T9" fmla="*/ 6832 h 21600"/>
              <a:gd name="T10" fmla="*/ 14768 w 21600"/>
              <a:gd name="T11" fmla="*/ 14768 h 21600"/>
            </a:gdLst>
            <a:ahLst/>
            <a:cxnLst>
              <a:cxn ang="0">
                <a:pos x="T0" y="T1"/>
              </a:cxn>
              <a:cxn ang="0">
                <a:pos x="T2" y="T3"/>
              </a:cxn>
              <a:cxn ang="0">
                <a:pos x="T4" y="T5"/>
              </a:cxn>
              <a:cxn ang="0">
                <a:pos x="T6" y="T7"/>
              </a:cxn>
            </a:cxnLst>
            <a:rect l="T8" t="T9" r="T10" b="T11"/>
            <a:pathLst>
              <a:path w="21600" h="21600">
                <a:moveTo>
                  <a:pt x="0" y="0"/>
                </a:moveTo>
                <a:lnTo>
                  <a:pt x="10063" y="21600"/>
                </a:lnTo>
                <a:lnTo>
                  <a:pt x="11537" y="21600"/>
                </a:lnTo>
                <a:lnTo>
                  <a:pt x="21600" y="0"/>
                </a:lnTo>
                <a:close/>
              </a:path>
            </a:pathLst>
          </a:custGeom>
          <a:gradFill rotWithShape="0">
            <a:gsLst>
              <a:gs pos="0">
                <a:srgbClr val="FD0000">
                  <a:gamma/>
                  <a:shade val="46275"/>
                  <a:invGamma/>
                </a:srgbClr>
              </a:gs>
              <a:gs pos="50000">
                <a:srgbClr val="FD0000"/>
              </a:gs>
              <a:gs pos="100000">
                <a:srgbClr val="FD0000">
                  <a:gamma/>
                  <a:shade val="46275"/>
                  <a:invGamma/>
                </a:srgb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7" name="AutoShape 8"/>
          <p:cNvSpPr>
            <a:spLocks noChangeAspect="1" noChangeArrowheads="1"/>
          </p:cNvSpPr>
          <p:nvPr/>
        </p:nvSpPr>
        <p:spPr bwMode="auto">
          <a:xfrm flipH="1">
            <a:off x="3354072" y="3232416"/>
            <a:ext cx="2590800" cy="1412875"/>
          </a:xfrm>
          <a:prstGeom prst="cube">
            <a:avLst>
              <a:gd name="adj" fmla="val 17750"/>
            </a:avLst>
          </a:prstGeom>
          <a:solidFill>
            <a:schemeClr val="tx2">
              <a:lumMod val="20000"/>
              <a:lumOff val="80000"/>
            </a:schemeClr>
          </a:solidFill>
          <a:ln w="9525">
            <a:solidFill>
              <a:schemeClr val="tx1"/>
            </a:solidFill>
            <a:miter lim="800000"/>
            <a:headEnd/>
            <a:tailEnd/>
          </a:ln>
          <a:effectLst/>
        </p:spPr>
        <p:txBody>
          <a:bodyPr wrap="none" anchor="ctr"/>
          <a:lstStyle/>
          <a:p>
            <a:endParaRPr lang="en-US"/>
          </a:p>
        </p:txBody>
      </p:sp>
      <p:sp>
        <p:nvSpPr>
          <p:cNvPr id="28" name="Oval 10"/>
          <p:cNvSpPr>
            <a:spLocks noChangeAspect="1" noChangeArrowheads="1"/>
          </p:cNvSpPr>
          <p:nvPr/>
        </p:nvSpPr>
        <p:spPr bwMode="auto">
          <a:xfrm>
            <a:off x="3442972" y="3568966"/>
            <a:ext cx="157163" cy="687388"/>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Text Box 15"/>
          <p:cNvSpPr txBox="1">
            <a:spLocks noChangeArrowheads="1"/>
          </p:cNvSpPr>
          <p:nvPr/>
        </p:nvSpPr>
        <p:spPr bwMode="auto">
          <a:xfrm>
            <a:off x="3627122" y="4623066"/>
            <a:ext cx="23352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b="1">
                <a:latin typeface="Times New Roman" charset="0"/>
              </a:rPr>
              <a:t>differentially pumped He gas cell</a:t>
            </a:r>
          </a:p>
        </p:txBody>
      </p:sp>
      <p:sp>
        <p:nvSpPr>
          <p:cNvPr id="30" name="Rectangle 16"/>
          <p:cNvSpPr>
            <a:spLocks noChangeAspect="1" noChangeArrowheads="1"/>
          </p:cNvSpPr>
          <p:nvPr/>
        </p:nvSpPr>
        <p:spPr bwMode="auto">
          <a:xfrm>
            <a:off x="3779522" y="3619766"/>
            <a:ext cx="2133600" cy="609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1" name="Group 36"/>
          <p:cNvGrpSpPr>
            <a:grpSpLocks/>
          </p:cNvGrpSpPr>
          <p:nvPr/>
        </p:nvGrpSpPr>
        <p:grpSpPr bwMode="auto">
          <a:xfrm>
            <a:off x="2058672" y="3492766"/>
            <a:ext cx="1517650" cy="838200"/>
            <a:chOff x="20" y="48"/>
            <a:chExt cx="956" cy="528"/>
          </a:xfrm>
        </p:grpSpPr>
        <p:sp>
          <p:nvSpPr>
            <p:cNvPr id="32" name="Oval 35"/>
            <p:cNvSpPr>
              <a:spLocks noChangeArrowheads="1"/>
            </p:cNvSpPr>
            <p:nvPr/>
          </p:nvSpPr>
          <p:spPr bwMode="auto">
            <a:xfrm>
              <a:off x="880" y="136"/>
              <a:ext cx="96" cy="351"/>
            </a:xfrm>
            <a:prstGeom prst="ellipse">
              <a:avLst/>
            </a:prstGeom>
            <a:gradFill rotWithShape="0">
              <a:gsLst>
                <a:gs pos="0">
                  <a:srgbClr val="FD0000">
                    <a:gamma/>
                    <a:shade val="75294"/>
                    <a:invGamma/>
                  </a:srgbClr>
                </a:gs>
                <a:gs pos="50000">
                  <a:srgbClr val="FD0000"/>
                </a:gs>
                <a:gs pos="100000">
                  <a:srgbClr val="FD0000">
                    <a:gamma/>
                    <a:shade val="75294"/>
                    <a:invGamma/>
                  </a:srgbClr>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33" name="AutoShape 34"/>
            <p:cNvSpPr>
              <a:spLocks noChangeArrowheads="1"/>
            </p:cNvSpPr>
            <p:nvPr/>
          </p:nvSpPr>
          <p:spPr bwMode="auto">
            <a:xfrm rot="-5400000">
              <a:off x="212" y="-144"/>
              <a:ext cx="528" cy="912"/>
            </a:xfrm>
            <a:custGeom>
              <a:avLst/>
              <a:gdLst>
                <a:gd name="G0" fmla="+- 3600 0 0"/>
                <a:gd name="G1" fmla="+- 21600 0 3600"/>
                <a:gd name="G2" fmla="*/ 3600 1 2"/>
                <a:gd name="G3" fmla="+- 21600 0 G2"/>
                <a:gd name="G4" fmla="+/ 3600 21600 2"/>
                <a:gd name="G5" fmla="+/ G1 0 2"/>
                <a:gd name="G6" fmla="*/ 21600 21600 3600"/>
                <a:gd name="G7" fmla="*/ G6 1 2"/>
                <a:gd name="G8" fmla="+- 21600 0 G7"/>
                <a:gd name="G9" fmla="*/ 21600 1 2"/>
                <a:gd name="G10" fmla="+- 3600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600" y="21600"/>
                  </a:lnTo>
                  <a:lnTo>
                    <a:pt x="18000" y="21600"/>
                  </a:lnTo>
                  <a:lnTo>
                    <a:pt x="21600" y="0"/>
                  </a:lnTo>
                  <a:close/>
                </a:path>
              </a:pathLst>
            </a:custGeom>
            <a:gradFill rotWithShape="0">
              <a:gsLst>
                <a:gs pos="0">
                  <a:srgbClr val="FD0000">
                    <a:gamma/>
                    <a:shade val="46275"/>
                    <a:invGamma/>
                  </a:srgbClr>
                </a:gs>
                <a:gs pos="50000">
                  <a:srgbClr val="FD0000"/>
                </a:gs>
                <a:gs pos="100000">
                  <a:srgbClr val="FD0000">
                    <a:gamma/>
                    <a:shade val="46275"/>
                    <a:invGamma/>
                  </a:srgb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grpSp>
        <p:nvGrpSpPr>
          <p:cNvPr id="34" name="Group 20"/>
          <p:cNvGrpSpPr>
            <a:grpSpLocks/>
          </p:cNvGrpSpPr>
          <p:nvPr/>
        </p:nvGrpSpPr>
        <p:grpSpPr bwMode="auto">
          <a:xfrm>
            <a:off x="2103122" y="3556266"/>
            <a:ext cx="1192213" cy="685800"/>
            <a:chOff x="48" y="720"/>
            <a:chExt cx="815" cy="531"/>
          </a:xfrm>
        </p:grpSpPr>
        <p:sp>
          <p:nvSpPr>
            <p:cNvPr id="35" name="Line 11"/>
            <p:cNvSpPr>
              <a:spLocks noChangeAspect="1" noChangeShapeType="1"/>
            </p:cNvSpPr>
            <p:nvPr/>
          </p:nvSpPr>
          <p:spPr bwMode="auto">
            <a:xfrm>
              <a:off x="576" y="992"/>
              <a:ext cx="287" cy="1"/>
            </a:xfrm>
            <a:prstGeom prst="line">
              <a:avLst/>
            </a:prstGeom>
            <a:noFill/>
            <a:ln w="127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36" name="Group 12"/>
            <p:cNvGrpSpPr>
              <a:grpSpLocks noChangeAspect="1"/>
            </p:cNvGrpSpPr>
            <p:nvPr/>
          </p:nvGrpSpPr>
          <p:grpSpPr bwMode="auto">
            <a:xfrm>
              <a:off x="48" y="720"/>
              <a:ext cx="547" cy="531"/>
              <a:chOff x="2423" y="1427"/>
              <a:chExt cx="1174" cy="1366"/>
            </a:xfrm>
          </p:grpSpPr>
          <p:sp>
            <p:nvSpPr>
              <p:cNvPr id="37" name="Freeform 13"/>
              <p:cNvSpPr>
                <a:spLocks noChangeAspect="1"/>
              </p:cNvSpPr>
              <p:nvPr/>
            </p:nvSpPr>
            <p:spPr bwMode="auto">
              <a:xfrm>
                <a:off x="2423" y="1427"/>
                <a:ext cx="766" cy="1366"/>
              </a:xfrm>
              <a:custGeom>
                <a:avLst/>
                <a:gdLst>
                  <a:gd name="T0" fmla="*/ 51 w 766"/>
                  <a:gd name="T1" fmla="*/ 703 h 1366"/>
                  <a:gd name="T2" fmla="*/ 125 w 766"/>
                  <a:gd name="T3" fmla="*/ 703 h 1366"/>
                  <a:gd name="T4" fmla="*/ 198 w 766"/>
                  <a:gd name="T5" fmla="*/ 703 h 1366"/>
                  <a:gd name="T6" fmla="*/ 244 w 766"/>
                  <a:gd name="T7" fmla="*/ 703 h 1366"/>
                  <a:gd name="T8" fmla="*/ 261 w 766"/>
                  <a:gd name="T9" fmla="*/ 714 h 1366"/>
                  <a:gd name="T10" fmla="*/ 272 w 766"/>
                  <a:gd name="T11" fmla="*/ 697 h 1366"/>
                  <a:gd name="T12" fmla="*/ 284 w 766"/>
                  <a:gd name="T13" fmla="*/ 674 h 1366"/>
                  <a:gd name="T14" fmla="*/ 301 w 766"/>
                  <a:gd name="T15" fmla="*/ 680 h 1366"/>
                  <a:gd name="T16" fmla="*/ 312 w 766"/>
                  <a:gd name="T17" fmla="*/ 720 h 1366"/>
                  <a:gd name="T18" fmla="*/ 323 w 766"/>
                  <a:gd name="T19" fmla="*/ 759 h 1366"/>
                  <a:gd name="T20" fmla="*/ 335 w 766"/>
                  <a:gd name="T21" fmla="*/ 754 h 1366"/>
                  <a:gd name="T22" fmla="*/ 346 w 766"/>
                  <a:gd name="T23" fmla="*/ 686 h 1366"/>
                  <a:gd name="T24" fmla="*/ 357 w 766"/>
                  <a:gd name="T25" fmla="*/ 606 h 1366"/>
                  <a:gd name="T26" fmla="*/ 369 w 766"/>
                  <a:gd name="T27" fmla="*/ 584 h 1366"/>
                  <a:gd name="T28" fmla="*/ 380 w 766"/>
                  <a:gd name="T29" fmla="*/ 686 h 1366"/>
                  <a:gd name="T30" fmla="*/ 391 w 766"/>
                  <a:gd name="T31" fmla="*/ 833 h 1366"/>
                  <a:gd name="T32" fmla="*/ 403 w 766"/>
                  <a:gd name="T33" fmla="*/ 907 h 1366"/>
                  <a:gd name="T34" fmla="*/ 414 w 766"/>
                  <a:gd name="T35" fmla="*/ 776 h 1366"/>
                  <a:gd name="T36" fmla="*/ 425 w 766"/>
                  <a:gd name="T37" fmla="*/ 550 h 1366"/>
                  <a:gd name="T38" fmla="*/ 437 w 766"/>
                  <a:gd name="T39" fmla="*/ 380 h 1366"/>
                  <a:gd name="T40" fmla="*/ 448 w 766"/>
                  <a:gd name="T41" fmla="*/ 482 h 1366"/>
                  <a:gd name="T42" fmla="*/ 459 w 766"/>
                  <a:gd name="T43" fmla="*/ 827 h 1366"/>
                  <a:gd name="T44" fmla="*/ 471 w 766"/>
                  <a:gd name="T45" fmla="*/ 1128 h 1366"/>
                  <a:gd name="T46" fmla="*/ 482 w 766"/>
                  <a:gd name="T47" fmla="*/ 1133 h 1366"/>
                  <a:gd name="T48" fmla="*/ 493 w 766"/>
                  <a:gd name="T49" fmla="*/ 850 h 1366"/>
                  <a:gd name="T50" fmla="*/ 505 w 766"/>
                  <a:gd name="T51" fmla="*/ 351 h 1366"/>
                  <a:gd name="T52" fmla="*/ 516 w 766"/>
                  <a:gd name="T53" fmla="*/ 124 h 1366"/>
                  <a:gd name="T54" fmla="*/ 527 w 766"/>
                  <a:gd name="T55" fmla="*/ 385 h 1366"/>
                  <a:gd name="T56" fmla="*/ 539 w 766"/>
                  <a:gd name="T57" fmla="*/ 980 h 1366"/>
                  <a:gd name="T58" fmla="*/ 550 w 766"/>
                  <a:gd name="T59" fmla="*/ 1349 h 1366"/>
                  <a:gd name="T60" fmla="*/ 556 w 766"/>
                  <a:gd name="T61" fmla="*/ 1224 h 1366"/>
                  <a:gd name="T62" fmla="*/ 567 w 766"/>
                  <a:gd name="T63" fmla="*/ 618 h 1366"/>
                  <a:gd name="T64" fmla="*/ 578 w 766"/>
                  <a:gd name="T65" fmla="*/ 102 h 1366"/>
                  <a:gd name="T66" fmla="*/ 590 w 766"/>
                  <a:gd name="T67" fmla="*/ 68 h 1366"/>
                  <a:gd name="T68" fmla="*/ 601 w 766"/>
                  <a:gd name="T69" fmla="*/ 550 h 1366"/>
                  <a:gd name="T70" fmla="*/ 612 w 766"/>
                  <a:gd name="T71" fmla="*/ 1179 h 1366"/>
                  <a:gd name="T72" fmla="*/ 624 w 766"/>
                  <a:gd name="T73" fmla="*/ 1366 h 1366"/>
                  <a:gd name="T74" fmla="*/ 635 w 766"/>
                  <a:gd name="T75" fmla="*/ 1145 h 1366"/>
                  <a:gd name="T76" fmla="*/ 646 w 766"/>
                  <a:gd name="T77" fmla="*/ 612 h 1366"/>
                  <a:gd name="T78" fmla="*/ 658 w 766"/>
                  <a:gd name="T79" fmla="*/ 164 h 1366"/>
                  <a:gd name="T80" fmla="*/ 669 w 766"/>
                  <a:gd name="T81" fmla="*/ 204 h 1366"/>
                  <a:gd name="T82" fmla="*/ 680 w 766"/>
                  <a:gd name="T83" fmla="*/ 652 h 1366"/>
                  <a:gd name="T84" fmla="*/ 692 w 766"/>
                  <a:gd name="T85" fmla="*/ 1077 h 1366"/>
                  <a:gd name="T86" fmla="*/ 698 w 766"/>
                  <a:gd name="T87" fmla="*/ 1139 h 1366"/>
                  <a:gd name="T88" fmla="*/ 709 w 766"/>
                  <a:gd name="T89" fmla="*/ 867 h 1366"/>
                  <a:gd name="T90" fmla="*/ 720 w 766"/>
                  <a:gd name="T91" fmla="*/ 510 h 1366"/>
                  <a:gd name="T92" fmla="*/ 732 w 766"/>
                  <a:gd name="T93" fmla="*/ 380 h 1366"/>
                  <a:gd name="T94" fmla="*/ 743 w 766"/>
                  <a:gd name="T95" fmla="*/ 521 h 1366"/>
                  <a:gd name="T96" fmla="*/ 754 w 766"/>
                  <a:gd name="T97" fmla="*/ 754 h 1366"/>
                  <a:gd name="T98" fmla="*/ 766 w 766"/>
                  <a:gd name="T99" fmla="*/ 901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6" h="1366">
                    <a:moveTo>
                      <a:pt x="0" y="697"/>
                    </a:moveTo>
                    <a:lnTo>
                      <a:pt x="11" y="697"/>
                    </a:lnTo>
                    <a:lnTo>
                      <a:pt x="17" y="703"/>
                    </a:lnTo>
                    <a:lnTo>
                      <a:pt x="51" y="703"/>
                    </a:lnTo>
                    <a:lnTo>
                      <a:pt x="51" y="697"/>
                    </a:lnTo>
                    <a:lnTo>
                      <a:pt x="85" y="697"/>
                    </a:lnTo>
                    <a:lnTo>
                      <a:pt x="91" y="703"/>
                    </a:lnTo>
                    <a:lnTo>
                      <a:pt x="125" y="703"/>
                    </a:lnTo>
                    <a:lnTo>
                      <a:pt x="125" y="697"/>
                    </a:lnTo>
                    <a:lnTo>
                      <a:pt x="159" y="697"/>
                    </a:lnTo>
                    <a:lnTo>
                      <a:pt x="164" y="703"/>
                    </a:lnTo>
                    <a:lnTo>
                      <a:pt x="198" y="703"/>
                    </a:lnTo>
                    <a:lnTo>
                      <a:pt x="198" y="697"/>
                    </a:lnTo>
                    <a:lnTo>
                      <a:pt x="233" y="697"/>
                    </a:lnTo>
                    <a:lnTo>
                      <a:pt x="238" y="703"/>
                    </a:lnTo>
                    <a:lnTo>
                      <a:pt x="244" y="703"/>
                    </a:lnTo>
                    <a:lnTo>
                      <a:pt x="244" y="708"/>
                    </a:lnTo>
                    <a:lnTo>
                      <a:pt x="250" y="708"/>
                    </a:lnTo>
                    <a:lnTo>
                      <a:pt x="250" y="714"/>
                    </a:lnTo>
                    <a:lnTo>
                      <a:pt x="261" y="714"/>
                    </a:lnTo>
                    <a:lnTo>
                      <a:pt x="261" y="708"/>
                    </a:lnTo>
                    <a:lnTo>
                      <a:pt x="267" y="708"/>
                    </a:lnTo>
                    <a:lnTo>
                      <a:pt x="272" y="703"/>
                    </a:lnTo>
                    <a:lnTo>
                      <a:pt x="272" y="697"/>
                    </a:lnTo>
                    <a:lnTo>
                      <a:pt x="278" y="697"/>
                    </a:lnTo>
                    <a:lnTo>
                      <a:pt x="278" y="686"/>
                    </a:lnTo>
                    <a:lnTo>
                      <a:pt x="284" y="686"/>
                    </a:lnTo>
                    <a:lnTo>
                      <a:pt x="284" y="674"/>
                    </a:lnTo>
                    <a:lnTo>
                      <a:pt x="289" y="674"/>
                    </a:lnTo>
                    <a:lnTo>
                      <a:pt x="289" y="669"/>
                    </a:lnTo>
                    <a:lnTo>
                      <a:pt x="301" y="669"/>
                    </a:lnTo>
                    <a:lnTo>
                      <a:pt x="301" y="680"/>
                    </a:lnTo>
                    <a:lnTo>
                      <a:pt x="306" y="680"/>
                    </a:lnTo>
                    <a:lnTo>
                      <a:pt x="306" y="697"/>
                    </a:lnTo>
                    <a:lnTo>
                      <a:pt x="312" y="697"/>
                    </a:lnTo>
                    <a:lnTo>
                      <a:pt x="312" y="720"/>
                    </a:lnTo>
                    <a:lnTo>
                      <a:pt x="318" y="725"/>
                    </a:lnTo>
                    <a:lnTo>
                      <a:pt x="318" y="742"/>
                    </a:lnTo>
                    <a:lnTo>
                      <a:pt x="323" y="748"/>
                    </a:lnTo>
                    <a:lnTo>
                      <a:pt x="323" y="759"/>
                    </a:lnTo>
                    <a:lnTo>
                      <a:pt x="329" y="759"/>
                    </a:lnTo>
                    <a:lnTo>
                      <a:pt x="329" y="765"/>
                    </a:lnTo>
                    <a:lnTo>
                      <a:pt x="335" y="765"/>
                    </a:lnTo>
                    <a:lnTo>
                      <a:pt x="335" y="754"/>
                    </a:lnTo>
                    <a:lnTo>
                      <a:pt x="340" y="748"/>
                    </a:lnTo>
                    <a:lnTo>
                      <a:pt x="340" y="725"/>
                    </a:lnTo>
                    <a:lnTo>
                      <a:pt x="346" y="720"/>
                    </a:lnTo>
                    <a:lnTo>
                      <a:pt x="346" y="686"/>
                    </a:lnTo>
                    <a:lnTo>
                      <a:pt x="352" y="680"/>
                    </a:lnTo>
                    <a:lnTo>
                      <a:pt x="352" y="640"/>
                    </a:lnTo>
                    <a:lnTo>
                      <a:pt x="357" y="629"/>
                    </a:lnTo>
                    <a:lnTo>
                      <a:pt x="357" y="606"/>
                    </a:lnTo>
                    <a:lnTo>
                      <a:pt x="363" y="601"/>
                    </a:lnTo>
                    <a:lnTo>
                      <a:pt x="363" y="584"/>
                    </a:lnTo>
                    <a:lnTo>
                      <a:pt x="369" y="578"/>
                    </a:lnTo>
                    <a:lnTo>
                      <a:pt x="369" y="584"/>
                    </a:lnTo>
                    <a:lnTo>
                      <a:pt x="374" y="589"/>
                    </a:lnTo>
                    <a:lnTo>
                      <a:pt x="374" y="623"/>
                    </a:lnTo>
                    <a:lnTo>
                      <a:pt x="380" y="635"/>
                    </a:lnTo>
                    <a:lnTo>
                      <a:pt x="380" y="686"/>
                    </a:lnTo>
                    <a:lnTo>
                      <a:pt x="386" y="703"/>
                    </a:lnTo>
                    <a:lnTo>
                      <a:pt x="386" y="748"/>
                    </a:lnTo>
                    <a:lnTo>
                      <a:pt x="391" y="765"/>
                    </a:lnTo>
                    <a:lnTo>
                      <a:pt x="391" y="833"/>
                    </a:lnTo>
                    <a:lnTo>
                      <a:pt x="397" y="844"/>
                    </a:lnTo>
                    <a:lnTo>
                      <a:pt x="397" y="890"/>
                    </a:lnTo>
                    <a:lnTo>
                      <a:pt x="403" y="895"/>
                    </a:lnTo>
                    <a:lnTo>
                      <a:pt x="403" y="907"/>
                    </a:lnTo>
                    <a:lnTo>
                      <a:pt x="408" y="901"/>
                    </a:lnTo>
                    <a:lnTo>
                      <a:pt x="408" y="867"/>
                    </a:lnTo>
                    <a:lnTo>
                      <a:pt x="414" y="856"/>
                    </a:lnTo>
                    <a:lnTo>
                      <a:pt x="414" y="776"/>
                    </a:lnTo>
                    <a:lnTo>
                      <a:pt x="420" y="754"/>
                    </a:lnTo>
                    <a:lnTo>
                      <a:pt x="420" y="680"/>
                    </a:lnTo>
                    <a:lnTo>
                      <a:pt x="425" y="652"/>
                    </a:lnTo>
                    <a:lnTo>
                      <a:pt x="425" y="550"/>
                    </a:lnTo>
                    <a:lnTo>
                      <a:pt x="431" y="521"/>
                    </a:lnTo>
                    <a:lnTo>
                      <a:pt x="431" y="436"/>
                    </a:lnTo>
                    <a:lnTo>
                      <a:pt x="437" y="419"/>
                    </a:lnTo>
                    <a:lnTo>
                      <a:pt x="437" y="380"/>
                    </a:lnTo>
                    <a:lnTo>
                      <a:pt x="442" y="380"/>
                    </a:lnTo>
                    <a:lnTo>
                      <a:pt x="442" y="402"/>
                    </a:lnTo>
                    <a:lnTo>
                      <a:pt x="448" y="419"/>
                    </a:lnTo>
                    <a:lnTo>
                      <a:pt x="448" y="482"/>
                    </a:lnTo>
                    <a:lnTo>
                      <a:pt x="454" y="510"/>
                    </a:lnTo>
                    <a:lnTo>
                      <a:pt x="454" y="640"/>
                    </a:lnTo>
                    <a:lnTo>
                      <a:pt x="459" y="674"/>
                    </a:lnTo>
                    <a:lnTo>
                      <a:pt x="459" y="827"/>
                    </a:lnTo>
                    <a:lnTo>
                      <a:pt x="465" y="867"/>
                    </a:lnTo>
                    <a:lnTo>
                      <a:pt x="465" y="1009"/>
                    </a:lnTo>
                    <a:lnTo>
                      <a:pt x="471" y="1037"/>
                    </a:lnTo>
                    <a:lnTo>
                      <a:pt x="471" y="1128"/>
                    </a:lnTo>
                    <a:lnTo>
                      <a:pt x="476" y="1139"/>
                    </a:lnTo>
                    <a:lnTo>
                      <a:pt x="476" y="1150"/>
                    </a:lnTo>
                    <a:lnTo>
                      <a:pt x="476" y="1145"/>
                    </a:lnTo>
                    <a:lnTo>
                      <a:pt x="482" y="1133"/>
                    </a:lnTo>
                    <a:lnTo>
                      <a:pt x="482" y="1077"/>
                    </a:lnTo>
                    <a:lnTo>
                      <a:pt x="488" y="1048"/>
                    </a:lnTo>
                    <a:lnTo>
                      <a:pt x="488" y="895"/>
                    </a:lnTo>
                    <a:lnTo>
                      <a:pt x="493" y="850"/>
                    </a:lnTo>
                    <a:lnTo>
                      <a:pt x="493" y="652"/>
                    </a:lnTo>
                    <a:lnTo>
                      <a:pt x="499" y="601"/>
                    </a:lnTo>
                    <a:lnTo>
                      <a:pt x="499" y="397"/>
                    </a:lnTo>
                    <a:lnTo>
                      <a:pt x="505" y="351"/>
                    </a:lnTo>
                    <a:lnTo>
                      <a:pt x="505" y="204"/>
                    </a:lnTo>
                    <a:lnTo>
                      <a:pt x="510" y="175"/>
                    </a:lnTo>
                    <a:lnTo>
                      <a:pt x="510" y="130"/>
                    </a:lnTo>
                    <a:lnTo>
                      <a:pt x="516" y="124"/>
                    </a:lnTo>
                    <a:lnTo>
                      <a:pt x="516" y="164"/>
                    </a:lnTo>
                    <a:lnTo>
                      <a:pt x="522" y="187"/>
                    </a:lnTo>
                    <a:lnTo>
                      <a:pt x="522" y="334"/>
                    </a:lnTo>
                    <a:lnTo>
                      <a:pt x="527" y="385"/>
                    </a:lnTo>
                    <a:lnTo>
                      <a:pt x="527" y="612"/>
                    </a:lnTo>
                    <a:lnTo>
                      <a:pt x="533" y="674"/>
                    </a:lnTo>
                    <a:lnTo>
                      <a:pt x="533" y="924"/>
                    </a:lnTo>
                    <a:lnTo>
                      <a:pt x="539" y="980"/>
                    </a:lnTo>
                    <a:lnTo>
                      <a:pt x="539" y="1145"/>
                    </a:lnTo>
                    <a:lnTo>
                      <a:pt x="544" y="1190"/>
                    </a:lnTo>
                    <a:lnTo>
                      <a:pt x="544" y="1326"/>
                    </a:lnTo>
                    <a:lnTo>
                      <a:pt x="550" y="1349"/>
                    </a:lnTo>
                    <a:lnTo>
                      <a:pt x="550" y="1366"/>
                    </a:lnTo>
                    <a:lnTo>
                      <a:pt x="550" y="1360"/>
                    </a:lnTo>
                    <a:lnTo>
                      <a:pt x="556" y="1343"/>
                    </a:lnTo>
                    <a:lnTo>
                      <a:pt x="556" y="1224"/>
                    </a:lnTo>
                    <a:lnTo>
                      <a:pt x="561" y="1179"/>
                    </a:lnTo>
                    <a:lnTo>
                      <a:pt x="561" y="958"/>
                    </a:lnTo>
                    <a:lnTo>
                      <a:pt x="567" y="890"/>
                    </a:lnTo>
                    <a:lnTo>
                      <a:pt x="567" y="618"/>
                    </a:lnTo>
                    <a:lnTo>
                      <a:pt x="573" y="550"/>
                    </a:lnTo>
                    <a:lnTo>
                      <a:pt x="573" y="357"/>
                    </a:lnTo>
                    <a:lnTo>
                      <a:pt x="578" y="295"/>
                    </a:lnTo>
                    <a:lnTo>
                      <a:pt x="578" y="102"/>
                    </a:lnTo>
                    <a:lnTo>
                      <a:pt x="584" y="68"/>
                    </a:lnTo>
                    <a:lnTo>
                      <a:pt x="584" y="0"/>
                    </a:lnTo>
                    <a:lnTo>
                      <a:pt x="590" y="0"/>
                    </a:lnTo>
                    <a:lnTo>
                      <a:pt x="590" y="68"/>
                    </a:lnTo>
                    <a:lnTo>
                      <a:pt x="595" y="102"/>
                    </a:lnTo>
                    <a:lnTo>
                      <a:pt x="595" y="295"/>
                    </a:lnTo>
                    <a:lnTo>
                      <a:pt x="601" y="357"/>
                    </a:lnTo>
                    <a:lnTo>
                      <a:pt x="601" y="550"/>
                    </a:lnTo>
                    <a:lnTo>
                      <a:pt x="607" y="618"/>
                    </a:lnTo>
                    <a:lnTo>
                      <a:pt x="607" y="890"/>
                    </a:lnTo>
                    <a:lnTo>
                      <a:pt x="612" y="958"/>
                    </a:lnTo>
                    <a:lnTo>
                      <a:pt x="612" y="1179"/>
                    </a:lnTo>
                    <a:lnTo>
                      <a:pt x="618" y="1224"/>
                    </a:lnTo>
                    <a:lnTo>
                      <a:pt x="618" y="1343"/>
                    </a:lnTo>
                    <a:lnTo>
                      <a:pt x="624" y="1360"/>
                    </a:lnTo>
                    <a:lnTo>
                      <a:pt x="624" y="1366"/>
                    </a:lnTo>
                    <a:lnTo>
                      <a:pt x="624" y="1349"/>
                    </a:lnTo>
                    <a:lnTo>
                      <a:pt x="629" y="1326"/>
                    </a:lnTo>
                    <a:lnTo>
                      <a:pt x="629" y="1190"/>
                    </a:lnTo>
                    <a:lnTo>
                      <a:pt x="635" y="1145"/>
                    </a:lnTo>
                    <a:lnTo>
                      <a:pt x="635" y="980"/>
                    </a:lnTo>
                    <a:lnTo>
                      <a:pt x="641" y="924"/>
                    </a:lnTo>
                    <a:lnTo>
                      <a:pt x="641" y="674"/>
                    </a:lnTo>
                    <a:lnTo>
                      <a:pt x="646" y="612"/>
                    </a:lnTo>
                    <a:lnTo>
                      <a:pt x="646" y="385"/>
                    </a:lnTo>
                    <a:lnTo>
                      <a:pt x="652" y="334"/>
                    </a:lnTo>
                    <a:lnTo>
                      <a:pt x="652" y="187"/>
                    </a:lnTo>
                    <a:lnTo>
                      <a:pt x="658" y="164"/>
                    </a:lnTo>
                    <a:lnTo>
                      <a:pt x="658" y="124"/>
                    </a:lnTo>
                    <a:lnTo>
                      <a:pt x="663" y="130"/>
                    </a:lnTo>
                    <a:lnTo>
                      <a:pt x="663" y="175"/>
                    </a:lnTo>
                    <a:lnTo>
                      <a:pt x="669" y="204"/>
                    </a:lnTo>
                    <a:lnTo>
                      <a:pt x="669" y="351"/>
                    </a:lnTo>
                    <a:lnTo>
                      <a:pt x="675" y="397"/>
                    </a:lnTo>
                    <a:lnTo>
                      <a:pt x="675" y="601"/>
                    </a:lnTo>
                    <a:lnTo>
                      <a:pt x="680" y="652"/>
                    </a:lnTo>
                    <a:lnTo>
                      <a:pt x="680" y="850"/>
                    </a:lnTo>
                    <a:lnTo>
                      <a:pt x="686" y="895"/>
                    </a:lnTo>
                    <a:lnTo>
                      <a:pt x="686" y="1048"/>
                    </a:lnTo>
                    <a:lnTo>
                      <a:pt x="692" y="1077"/>
                    </a:lnTo>
                    <a:lnTo>
                      <a:pt x="692" y="1133"/>
                    </a:lnTo>
                    <a:lnTo>
                      <a:pt x="698" y="1145"/>
                    </a:lnTo>
                    <a:lnTo>
                      <a:pt x="698" y="1150"/>
                    </a:lnTo>
                    <a:lnTo>
                      <a:pt x="698" y="1139"/>
                    </a:lnTo>
                    <a:lnTo>
                      <a:pt x="703" y="1128"/>
                    </a:lnTo>
                    <a:lnTo>
                      <a:pt x="703" y="1037"/>
                    </a:lnTo>
                    <a:lnTo>
                      <a:pt x="709" y="1009"/>
                    </a:lnTo>
                    <a:lnTo>
                      <a:pt x="709" y="867"/>
                    </a:lnTo>
                    <a:lnTo>
                      <a:pt x="715" y="827"/>
                    </a:lnTo>
                    <a:lnTo>
                      <a:pt x="715" y="674"/>
                    </a:lnTo>
                    <a:lnTo>
                      <a:pt x="720" y="640"/>
                    </a:lnTo>
                    <a:lnTo>
                      <a:pt x="720" y="510"/>
                    </a:lnTo>
                    <a:lnTo>
                      <a:pt x="726" y="482"/>
                    </a:lnTo>
                    <a:lnTo>
                      <a:pt x="726" y="419"/>
                    </a:lnTo>
                    <a:lnTo>
                      <a:pt x="732" y="402"/>
                    </a:lnTo>
                    <a:lnTo>
                      <a:pt x="732" y="380"/>
                    </a:lnTo>
                    <a:lnTo>
                      <a:pt x="737" y="380"/>
                    </a:lnTo>
                    <a:lnTo>
                      <a:pt x="737" y="419"/>
                    </a:lnTo>
                    <a:lnTo>
                      <a:pt x="743" y="436"/>
                    </a:lnTo>
                    <a:lnTo>
                      <a:pt x="743" y="521"/>
                    </a:lnTo>
                    <a:lnTo>
                      <a:pt x="749" y="550"/>
                    </a:lnTo>
                    <a:lnTo>
                      <a:pt x="749" y="652"/>
                    </a:lnTo>
                    <a:lnTo>
                      <a:pt x="754" y="680"/>
                    </a:lnTo>
                    <a:lnTo>
                      <a:pt x="754" y="754"/>
                    </a:lnTo>
                    <a:lnTo>
                      <a:pt x="760" y="776"/>
                    </a:lnTo>
                    <a:lnTo>
                      <a:pt x="760" y="856"/>
                    </a:lnTo>
                    <a:lnTo>
                      <a:pt x="766" y="867"/>
                    </a:lnTo>
                    <a:lnTo>
                      <a:pt x="766" y="901"/>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14"/>
              <p:cNvSpPr>
                <a:spLocks noChangeAspect="1"/>
              </p:cNvSpPr>
              <p:nvPr/>
            </p:nvSpPr>
            <p:spPr bwMode="auto">
              <a:xfrm>
                <a:off x="3189" y="2005"/>
                <a:ext cx="408" cy="329"/>
              </a:xfrm>
              <a:custGeom>
                <a:avLst/>
                <a:gdLst>
                  <a:gd name="T0" fmla="*/ 5 w 408"/>
                  <a:gd name="T1" fmla="*/ 329 h 329"/>
                  <a:gd name="T2" fmla="*/ 11 w 408"/>
                  <a:gd name="T3" fmla="*/ 312 h 329"/>
                  <a:gd name="T4" fmla="*/ 17 w 408"/>
                  <a:gd name="T5" fmla="*/ 255 h 329"/>
                  <a:gd name="T6" fmla="*/ 22 w 408"/>
                  <a:gd name="T7" fmla="*/ 170 h 329"/>
                  <a:gd name="T8" fmla="*/ 28 w 408"/>
                  <a:gd name="T9" fmla="*/ 108 h 329"/>
                  <a:gd name="T10" fmla="*/ 34 w 408"/>
                  <a:gd name="T11" fmla="*/ 45 h 329"/>
                  <a:gd name="T12" fmla="*/ 39 w 408"/>
                  <a:gd name="T13" fmla="*/ 6 h 329"/>
                  <a:gd name="T14" fmla="*/ 45 w 408"/>
                  <a:gd name="T15" fmla="*/ 6 h 329"/>
                  <a:gd name="T16" fmla="*/ 51 w 408"/>
                  <a:gd name="T17" fmla="*/ 28 h 329"/>
                  <a:gd name="T18" fmla="*/ 56 w 408"/>
                  <a:gd name="T19" fmla="*/ 62 h 329"/>
                  <a:gd name="T20" fmla="*/ 62 w 408"/>
                  <a:gd name="T21" fmla="*/ 108 h 329"/>
                  <a:gd name="T22" fmla="*/ 68 w 408"/>
                  <a:gd name="T23" fmla="*/ 147 h 329"/>
                  <a:gd name="T24" fmla="*/ 73 w 408"/>
                  <a:gd name="T25" fmla="*/ 176 h 329"/>
                  <a:gd name="T26" fmla="*/ 79 w 408"/>
                  <a:gd name="T27" fmla="*/ 187 h 329"/>
                  <a:gd name="T28" fmla="*/ 85 w 408"/>
                  <a:gd name="T29" fmla="*/ 181 h 329"/>
                  <a:gd name="T30" fmla="*/ 90 w 408"/>
                  <a:gd name="T31" fmla="*/ 164 h 329"/>
                  <a:gd name="T32" fmla="*/ 96 w 408"/>
                  <a:gd name="T33" fmla="*/ 142 h 329"/>
                  <a:gd name="T34" fmla="*/ 102 w 408"/>
                  <a:gd name="T35" fmla="*/ 119 h 329"/>
                  <a:gd name="T36" fmla="*/ 107 w 408"/>
                  <a:gd name="T37" fmla="*/ 102 h 329"/>
                  <a:gd name="T38" fmla="*/ 119 w 408"/>
                  <a:gd name="T39" fmla="*/ 91 h 329"/>
                  <a:gd name="T40" fmla="*/ 124 w 408"/>
                  <a:gd name="T41" fmla="*/ 96 h 329"/>
                  <a:gd name="T42" fmla="*/ 130 w 408"/>
                  <a:gd name="T43" fmla="*/ 108 h 329"/>
                  <a:gd name="T44" fmla="*/ 136 w 408"/>
                  <a:gd name="T45" fmla="*/ 119 h 329"/>
                  <a:gd name="T46" fmla="*/ 141 w 408"/>
                  <a:gd name="T47" fmla="*/ 130 h 329"/>
                  <a:gd name="T48" fmla="*/ 147 w 408"/>
                  <a:gd name="T49" fmla="*/ 136 h 329"/>
                  <a:gd name="T50" fmla="*/ 158 w 408"/>
                  <a:gd name="T51" fmla="*/ 130 h 329"/>
                  <a:gd name="T52" fmla="*/ 164 w 408"/>
                  <a:gd name="T53" fmla="*/ 125 h 329"/>
                  <a:gd name="T54" fmla="*/ 175 w 408"/>
                  <a:gd name="T55" fmla="*/ 119 h 329"/>
                  <a:gd name="T56" fmla="*/ 209 w 408"/>
                  <a:gd name="T57" fmla="*/ 125 h 329"/>
                  <a:gd name="T58" fmla="*/ 249 w 408"/>
                  <a:gd name="T59" fmla="*/ 119 h 329"/>
                  <a:gd name="T60" fmla="*/ 283 w 408"/>
                  <a:gd name="T61" fmla="*/ 125 h 329"/>
                  <a:gd name="T62" fmla="*/ 323 w 408"/>
                  <a:gd name="T63" fmla="*/ 119 h 329"/>
                  <a:gd name="T64" fmla="*/ 357 w 408"/>
                  <a:gd name="T65" fmla="*/ 125 h 329"/>
                  <a:gd name="T66" fmla="*/ 397 w 408"/>
                  <a:gd name="T67" fmla="*/ 119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8" h="329">
                    <a:moveTo>
                      <a:pt x="0" y="323"/>
                    </a:moveTo>
                    <a:lnTo>
                      <a:pt x="5" y="329"/>
                    </a:lnTo>
                    <a:lnTo>
                      <a:pt x="5" y="317"/>
                    </a:lnTo>
                    <a:lnTo>
                      <a:pt x="11" y="312"/>
                    </a:lnTo>
                    <a:lnTo>
                      <a:pt x="11" y="266"/>
                    </a:lnTo>
                    <a:lnTo>
                      <a:pt x="17" y="255"/>
                    </a:lnTo>
                    <a:lnTo>
                      <a:pt x="17" y="187"/>
                    </a:lnTo>
                    <a:lnTo>
                      <a:pt x="22" y="170"/>
                    </a:lnTo>
                    <a:lnTo>
                      <a:pt x="22" y="125"/>
                    </a:lnTo>
                    <a:lnTo>
                      <a:pt x="28" y="108"/>
                    </a:lnTo>
                    <a:lnTo>
                      <a:pt x="28" y="57"/>
                    </a:lnTo>
                    <a:lnTo>
                      <a:pt x="34" y="45"/>
                    </a:lnTo>
                    <a:lnTo>
                      <a:pt x="34" y="11"/>
                    </a:lnTo>
                    <a:lnTo>
                      <a:pt x="39" y="6"/>
                    </a:lnTo>
                    <a:lnTo>
                      <a:pt x="39" y="0"/>
                    </a:lnTo>
                    <a:lnTo>
                      <a:pt x="45" y="6"/>
                    </a:lnTo>
                    <a:lnTo>
                      <a:pt x="45" y="23"/>
                    </a:lnTo>
                    <a:lnTo>
                      <a:pt x="51" y="28"/>
                    </a:lnTo>
                    <a:lnTo>
                      <a:pt x="51" y="51"/>
                    </a:lnTo>
                    <a:lnTo>
                      <a:pt x="56" y="62"/>
                    </a:lnTo>
                    <a:lnTo>
                      <a:pt x="56" y="102"/>
                    </a:lnTo>
                    <a:lnTo>
                      <a:pt x="62" y="108"/>
                    </a:lnTo>
                    <a:lnTo>
                      <a:pt x="62" y="142"/>
                    </a:lnTo>
                    <a:lnTo>
                      <a:pt x="68" y="147"/>
                    </a:lnTo>
                    <a:lnTo>
                      <a:pt x="68" y="170"/>
                    </a:lnTo>
                    <a:lnTo>
                      <a:pt x="73" y="176"/>
                    </a:lnTo>
                    <a:lnTo>
                      <a:pt x="73" y="187"/>
                    </a:lnTo>
                    <a:lnTo>
                      <a:pt x="79" y="187"/>
                    </a:lnTo>
                    <a:lnTo>
                      <a:pt x="79" y="181"/>
                    </a:lnTo>
                    <a:lnTo>
                      <a:pt x="85" y="181"/>
                    </a:lnTo>
                    <a:lnTo>
                      <a:pt x="85" y="170"/>
                    </a:lnTo>
                    <a:lnTo>
                      <a:pt x="90" y="164"/>
                    </a:lnTo>
                    <a:lnTo>
                      <a:pt x="90" y="147"/>
                    </a:lnTo>
                    <a:lnTo>
                      <a:pt x="96" y="142"/>
                    </a:lnTo>
                    <a:lnTo>
                      <a:pt x="96" y="119"/>
                    </a:lnTo>
                    <a:lnTo>
                      <a:pt x="102" y="119"/>
                    </a:lnTo>
                    <a:lnTo>
                      <a:pt x="102" y="102"/>
                    </a:lnTo>
                    <a:lnTo>
                      <a:pt x="107" y="102"/>
                    </a:lnTo>
                    <a:lnTo>
                      <a:pt x="107" y="91"/>
                    </a:lnTo>
                    <a:lnTo>
                      <a:pt x="119" y="91"/>
                    </a:lnTo>
                    <a:lnTo>
                      <a:pt x="119" y="96"/>
                    </a:lnTo>
                    <a:lnTo>
                      <a:pt x="124" y="96"/>
                    </a:lnTo>
                    <a:lnTo>
                      <a:pt x="124" y="108"/>
                    </a:lnTo>
                    <a:lnTo>
                      <a:pt x="130" y="108"/>
                    </a:lnTo>
                    <a:lnTo>
                      <a:pt x="130" y="119"/>
                    </a:lnTo>
                    <a:lnTo>
                      <a:pt x="136" y="119"/>
                    </a:lnTo>
                    <a:lnTo>
                      <a:pt x="136" y="125"/>
                    </a:lnTo>
                    <a:lnTo>
                      <a:pt x="141" y="130"/>
                    </a:lnTo>
                    <a:lnTo>
                      <a:pt x="147" y="130"/>
                    </a:lnTo>
                    <a:lnTo>
                      <a:pt x="147" y="136"/>
                    </a:lnTo>
                    <a:lnTo>
                      <a:pt x="158" y="136"/>
                    </a:lnTo>
                    <a:lnTo>
                      <a:pt x="158" y="130"/>
                    </a:lnTo>
                    <a:lnTo>
                      <a:pt x="164" y="130"/>
                    </a:lnTo>
                    <a:lnTo>
                      <a:pt x="164" y="125"/>
                    </a:lnTo>
                    <a:lnTo>
                      <a:pt x="170" y="125"/>
                    </a:lnTo>
                    <a:lnTo>
                      <a:pt x="175" y="119"/>
                    </a:lnTo>
                    <a:lnTo>
                      <a:pt x="209" y="119"/>
                    </a:lnTo>
                    <a:lnTo>
                      <a:pt x="209" y="125"/>
                    </a:lnTo>
                    <a:lnTo>
                      <a:pt x="243" y="125"/>
                    </a:lnTo>
                    <a:lnTo>
                      <a:pt x="249" y="119"/>
                    </a:lnTo>
                    <a:lnTo>
                      <a:pt x="283" y="119"/>
                    </a:lnTo>
                    <a:lnTo>
                      <a:pt x="283" y="125"/>
                    </a:lnTo>
                    <a:lnTo>
                      <a:pt x="317" y="125"/>
                    </a:lnTo>
                    <a:lnTo>
                      <a:pt x="323" y="119"/>
                    </a:lnTo>
                    <a:lnTo>
                      <a:pt x="357" y="119"/>
                    </a:lnTo>
                    <a:lnTo>
                      <a:pt x="357" y="125"/>
                    </a:lnTo>
                    <a:lnTo>
                      <a:pt x="391" y="125"/>
                    </a:lnTo>
                    <a:lnTo>
                      <a:pt x="397" y="119"/>
                    </a:lnTo>
                    <a:lnTo>
                      <a:pt x="408" y="119"/>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39" name="Text Box 37"/>
          <p:cNvSpPr txBox="1">
            <a:spLocks noChangeArrowheads="1"/>
          </p:cNvSpPr>
          <p:nvPr/>
        </p:nvSpPr>
        <p:spPr bwMode="auto">
          <a:xfrm>
            <a:off x="1550672" y="4507179"/>
            <a:ext cx="1936750" cy="30777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r>
              <a:rPr lang="en-US" sz="1400" b="1" dirty="0" smtClean="0">
                <a:solidFill>
                  <a:srgbClr val="FF0724"/>
                </a:solidFill>
                <a:latin typeface="Times New Roman" charset="0"/>
              </a:rPr>
              <a:t>150 </a:t>
            </a:r>
            <a:r>
              <a:rPr lang="en-US" sz="1400" b="1" dirty="0">
                <a:solidFill>
                  <a:srgbClr val="FF0724"/>
                </a:solidFill>
                <a:latin typeface="Times New Roman" charset="0"/>
              </a:rPr>
              <a:t>J, 150 </a:t>
            </a:r>
            <a:r>
              <a:rPr lang="en-US" sz="1400" b="1" dirty="0" err="1">
                <a:solidFill>
                  <a:srgbClr val="FF0724"/>
                </a:solidFill>
                <a:latin typeface="Times New Roman" charset="0"/>
              </a:rPr>
              <a:t>fs</a:t>
            </a:r>
            <a:r>
              <a:rPr lang="en-US" sz="1400" b="1" dirty="0">
                <a:solidFill>
                  <a:srgbClr val="FF0724"/>
                </a:solidFill>
                <a:latin typeface="Times New Roman" charset="0"/>
              </a:rPr>
              <a:t>, f/# ~ 40</a:t>
            </a:r>
            <a:endParaRPr lang="en-US" sz="1400" b="1" dirty="0">
              <a:latin typeface="Times New Roman" charset="0"/>
            </a:endParaRPr>
          </a:p>
        </p:txBody>
      </p:sp>
      <p:sp>
        <p:nvSpPr>
          <p:cNvPr id="40" name="Text Box 38"/>
          <p:cNvSpPr txBox="1">
            <a:spLocks noChangeArrowheads="1"/>
          </p:cNvSpPr>
          <p:nvPr/>
        </p:nvSpPr>
        <p:spPr bwMode="auto">
          <a:xfrm>
            <a:off x="1652272" y="4278579"/>
            <a:ext cx="1747719" cy="307777"/>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400" dirty="0">
                <a:solidFill>
                  <a:srgbClr val="FF0724"/>
                </a:solidFill>
                <a:latin typeface="Times New Roman" charset="0"/>
              </a:rPr>
              <a:t>Texas </a:t>
            </a:r>
            <a:r>
              <a:rPr lang="en-US" sz="1400" dirty="0" err="1">
                <a:solidFill>
                  <a:srgbClr val="FF0724"/>
                </a:solidFill>
                <a:latin typeface="Times New Roman" charset="0"/>
              </a:rPr>
              <a:t>Petawatt</a:t>
            </a:r>
            <a:r>
              <a:rPr lang="en-US" sz="1400" dirty="0">
                <a:solidFill>
                  <a:srgbClr val="FF0724"/>
                </a:solidFill>
                <a:latin typeface="Times New Roman" charset="0"/>
              </a:rPr>
              <a:t> Pulse:</a:t>
            </a:r>
            <a:endParaRPr lang="en-US" sz="1400" dirty="0">
              <a:latin typeface="Times New Roman" charset="0"/>
            </a:endParaRPr>
          </a:p>
        </p:txBody>
      </p:sp>
      <p:sp>
        <p:nvSpPr>
          <p:cNvPr id="41" name="Oval 40"/>
          <p:cNvSpPr>
            <a:spLocks noChangeArrowheads="1"/>
          </p:cNvSpPr>
          <p:nvPr/>
        </p:nvSpPr>
        <p:spPr bwMode="auto">
          <a:xfrm>
            <a:off x="5794060" y="3851541"/>
            <a:ext cx="88900" cy="152400"/>
          </a:xfrm>
          <a:prstGeom prst="ellipse">
            <a:avLst/>
          </a:prstGeom>
          <a:gradFill rotWithShape="0">
            <a:gsLst>
              <a:gs pos="0">
                <a:srgbClr val="FD0000">
                  <a:gamma/>
                  <a:shade val="59216"/>
                  <a:invGamma/>
                </a:srgbClr>
              </a:gs>
              <a:gs pos="50000">
                <a:srgbClr val="FD0000"/>
              </a:gs>
              <a:gs pos="100000">
                <a:srgbClr val="FD0000">
                  <a:gamma/>
                  <a:shade val="59216"/>
                  <a:invGamma/>
                </a:srgbClr>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nvGrpSpPr>
          <p:cNvPr id="42" name="Group 47"/>
          <p:cNvGrpSpPr>
            <a:grpSpLocks/>
          </p:cNvGrpSpPr>
          <p:nvPr/>
        </p:nvGrpSpPr>
        <p:grpSpPr bwMode="auto">
          <a:xfrm>
            <a:off x="6643372" y="3794391"/>
            <a:ext cx="717550" cy="227013"/>
            <a:chOff x="2544" y="906"/>
            <a:chExt cx="452" cy="143"/>
          </a:xfrm>
        </p:grpSpPr>
        <p:sp>
          <p:nvSpPr>
            <p:cNvPr id="43" name="Oval 21"/>
            <p:cNvSpPr>
              <a:spLocks noChangeAspect="1" noChangeArrowheads="1"/>
            </p:cNvSpPr>
            <p:nvPr/>
          </p:nvSpPr>
          <p:spPr bwMode="auto">
            <a:xfrm>
              <a:off x="2596" y="906"/>
              <a:ext cx="23" cy="2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Oval 22"/>
            <p:cNvSpPr>
              <a:spLocks noChangeAspect="1" noChangeArrowheads="1"/>
            </p:cNvSpPr>
            <p:nvPr/>
          </p:nvSpPr>
          <p:spPr bwMode="auto">
            <a:xfrm>
              <a:off x="2606" y="976"/>
              <a:ext cx="23" cy="2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Oval 23"/>
            <p:cNvSpPr>
              <a:spLocks noChangeAspect="1" noChangeArrowheads="1"/>
            </p:cNvSpPr>
            <p:nvPr/>
          </p:nvSpPr>
          <p:spPr bwMode="auto">
            <a:xfrm>
              <a:off x="2624" y="1026"/>
              <a:ext cx="23" cy="2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Oval 24"/>
            <p:cNvSpPr>
              <a:spLocks noChangeAspect="1" noChangeArrowheads="1"/>
            </p:cNvSpPr>
            <p:nvPr/>
          </p:nvSpPr>
          <p:spPr bwMode="auto">
            <a:xfrm>
              <a:off x="2642" y="934"/>
              <a:ext cx="23" cy="2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Oval 25"/>
            <p:cNvSpPr>
              <a:spLocks noChangeAspect="1" noChangeArrowheads="1"/>
            </p:cNvSpPr>
            <p:nvPr/>
          </p:nvSpPr>
          <p:spPr bwMode="auto">
            <a:xfrm>
              <a:off x="2544" y="997"/>
              <a:ext cx="23" cy="2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8" name="Oval 26"/>
            <p:cNvSpPr>
              <a:spLocks noChangeAspect="1" noChangeArrowheads="1"/>
            </p:cNvSpPr>
            <p:nvPr/>
          </p:nvSpPr>
          <p:spPr bwMode="auto">
            <a:xfrm>
              <a:off x="2552" y="952"/>
              <a:ext cx="23" cy="2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Oval 27"/>
            <p:cNvSpPr>
              <a:spLocks noChangeAspect="1" noChangeArrowheads="1"/>
            </p:cNvSpPr>
            <p:nvPr/>
          </p:nvSpPr>
          <p:spPr bwMode="auto">
            <a:xfrm>
              <a:off x="2573" y="985"/>
              <a:ext cx="23" cy="2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Line 28"/>
            <p:cNvSpPr>
              <a:spLocks noChangeShapeType="1"/>
            </p:cNvSpPr>
            <p:nvPr/>
          </p:nvSpPr>
          <p:spPr bwMode="auto">
            <a:xfrm>
              <a:off x="2640" y="912"/>
              <a:ext cx="288"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1" name="Line 29"/>
            <p:cNvSpPr>
              <a:spLocks noChangeShapeType="1"/>
            </p:cNvSpPr>
            <p:nvPr/>
          </p:nvSpPr>
          <p:spPr bwMode="auto">
            <a:xfrm flipV="1">
              <a:off x="2680" y="956"/>
              <a:ext cx="288"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2" name="Line 30"/>
            <p:cNvSpPr>
              <a:spLocks noChangeShapeType="1"/>
            </p:cNvSpPr>
            <p:nvPr/>
          </p:nvSpPr>
          <p:spPr bwMode="auto">
            <a:xfrm>
              <a:off x="2708" y="996"/>
              <a:ext cx="288"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3" name="Line 31"/>
            <p:cNvSpPr>
              <a:spLocks noChangeShapeType="1"/>
            </p:cNvSpPr>
            <p:nvPr/>
          </p:nvSpPr>
          <p:spPr bwMode="auto">
            <a:xfrm>
              <a:off x="2688" y="1040"/>
              <a:ext cx="288" cy="0"/>
            </a:xfrm>
            <a:prstGeom prst="line">
              <a:avLst/>
            </a:prstGeom>
            <a:noFill/>
            <a:ln w="9525">
              <a:solidFill>
                <a:schemeClr val="tx1"/>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54" name="Oval 44"/>
            <p:cNvSpPr>
              <a:spLocks noChangeAspect="1" noChangeArrowheads="1"/>
            </p:cNvSpPr>
            <p:nvPr/>
          </p:nvSpPr>
          <p:spPr bwMode="auto">
            <a:xfrm>
              <a:off x="2584" y="1016"/>
              <a:ext cx="23" cy="2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5" name="Oval 45"/>
            <p:cNvSpPr>
              <a:spLocks noChangeAspect="1" noChangeArrowheads="1"/>
            </p:cNvSpPr>
            <p:nvPr/>
          </p:nvSpPr>
          <p:spPr bwMode="auto">
            <a:xfrm>
              <a:off x="2640" y="992"/>
              <a:ext cx="23" cy="2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6" name="Oval 46"/>
            <p:cNvSpPr>
              <a:spLocks noChangeAspect="1" noChangeArrowheads="1"/>
            </p:cNvSpPr>
            <p:nvPr/>
          </p:nvSpPr>
          <p:spPr bwMode="auto">
            <a:xfrm>
              <a:off x="2592" y="945"/>
              <a:ext cx="23" cy="23"/>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0" name="Line 97"/>
          <p:cNvSpPr>
            <a:spLocks noChangeShapeType="1"/>
          </p:cNvSpPr>
          <p:nvPr/>
        </p:nvSpPr>
        <p:spPr bwMode="auto">
          <a:xfrm>
            <a:off x="3779522" y="4203966"/>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 name="Line 99"/>
          <p:cNvSpPr>
            <a:spLocks noChangeShapeType="1"/>
          </p:cNvSpPr>
          <p:nvPr/>
        </p:nvSpPr>
        <p:spPr bwMode="auto">
          <a:xfrm>
            <a:off x="4846322" y="4203966"/>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 name="Text Box 100"/>
          <p:cNvSpPr txBox="1">
            <a:spLocks noChangeArrowheads="1"/>
          </p:cNvSpPr>
          <p:nvPr/>
        </p:nvSpPr>
        <p:spPr bwMode="auto">
          <a:xfrm>
            <a:off x="3658872" y="4242066"/>
            <a:ext cx="2413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900">
                <a:latin typeface="Times New Roman" charset="0"/>
              </a:rPr>
              <a:t>0</a:t>
            </a:r>
          </a:p>
        </p:txBody>
      </p:sp>
      <p:sp>
        <p:nvSpPr>
          <p:cNvPr id="63" name="Text Box 101"/>
          <p:cNvSpPr txBox="1">
            <a:spLocks noChangeArrowheads="1"/>
          </p:cNvSpPr>
          <p:nvPr/>
        </p:nvSpPr>
        <p:spPr bwMode="auto">
          <a:xfrm>
            <a:off x="4725672" y="4242066"/>
            <a:ext cx="2413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900">
                <a:latin typeface="Times New Roman" charset="0"/>
              </a:rPr>
              <a:t>5</a:t>
            </a:r>
          </a:p>
        </p:txBody>
      </p:sp>
      <p:sp>
        <p:nvSpPr>
          <p:cNvPr id="64" name="Text Box 102"/>
          <p:cNvSpPr txBox="1">
            <a:spLocks noChangeArrowheads="1"/>
          </p:cNvSpPr>
          <p:nvPr/>
        </p:nvSpPr>
        <p:spPr bwMode="auto">
          <a:xfrm>
            <a:off x="5721035" y="4242066"/>
            <a:ext cx="29845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900">
                <a:latin typeface="Times New Roman" charset="0"/>
              </a:rPr>
              <a:t>10</a:t>
            </a:r>
          </a:p>
        </p:txBody>
      </p:sp>
      <p:sp>
        <p:nvSpPr>
          <p:cNvPr id="65" name="Text Box 103"/>
          <p:cNvSpPr txBox="1">
            <a:spLocks noChangeArrowheads="1"/>
          </p:cNvSpPr>
          <p:nvPr/>
        </p:nvSpPr>
        <p:spPr bwMode="auto">
          <a:xfrm>
            <a:off x="4625660" y="4378591"/>
            <a:ext cx="512762"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a:latin typeface="Times New Roman" charset="0"/>
              </a:rPr>
              <a:t>z [cm]</a:t>
            </a:r>
          </a:p>
        </p:txBody>
      </p:sp>
      <p:sp>
        <p:nvSpPr>
          <p:cNvPr id="68" name="Text Box 152"/>
          <p:cNvSpPr txBox="1">
            <a:spLocks noChangeArrowheads="1"/>
          </p:cNvSpPr>
          <p:nvPr/>
        </p:nvSpPr>
        <p:spPr bwMode="auto">
          <a:xfrm>
            <a:off x="6173472" y="4400816"/>
            <a:ext cx="16605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200">
                <a:latin typeface="Times New Roman" charset="0"/>
              </a:rPr>
              <a:t>Self-injected multi-GeV</a:t>
            </a:r>
          </a:p>
          <a:p>
            <a:pPr algn="ctr"/>
            <a:r>
              <a:rPr lang="en-US" sz="1200">
                <a:latin typeface="Times New Roman" charset="0"/>
              </a:rPr>
              <a:t>accelerated electrons</a:t>
            </a:r>
          </a:p>
        </p:txBody>
      </p:sp>
      <p:sp>
        <p:nvSpPr>
          <p:cNvPr id="69" name="Text Box 153"/>
          <p:cNvSpPr txBox="1">
            <a:spLocks noChangeArrowheads="1"/>
          </p:cNvSpPr>
          <p:nvPr/>
        </p:nvSpPr>
        <p:spPr bwMode="auto">
          <a:xfrm>
            <a:off x="7297801" y="3613416"/>
            <a:ext cx="832680"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400" dirty="0">
                <a:latin typeface="Times New Roman" charset="0"/>
              </a:rPr>
              <a:t>to</a:t>
            </a:r>
          </a:p>
          <a:p>
            <a:pPr algn="ctr"/>
            <a:r>
              <a:rPr lang="en-US" sz="1400" dirty="0">
                <a:latin typeface="Times New Roman" charset="0"/>
              </a:rPr>
              <a:t>detectors</a:t>
            </a:r>
          </a:p>
        </p:txBody>
      </p:sp>
      <p:sp>
        <p:nvSpPr>
          <p:cNvPr id="70" name="Line 164"/>
          <p:cNvSpPr>
            <a:spLocks noChangeShapeType="1"/>
          </p:cNvSpPr>
          <p:nvPr/>
        </p:nvSpPr>
        <p:spPr bwMode="auto">
          <a:xfrm flipV="1">
            <a:off x="3957322" y="2914916"/>
            <a:ext cx="57150" cy="190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1" name="AutoShape 166"/>
          <p:cNvSpPr>
            <a:spLocks noChangeArrowheads="1"/>
          </p:cNvSpPr>
          <p:nvPr/>
        </p:nvSpPr>
        <p:spPr bwMode="auto">
          <a:xfrm rot="5400000" flipH="1">
            <a:off x="4006535" y="3865829"/>
            <a:ext cx="261937" cy="109537"/>
          </a:xfrm>
          <a:custGeom>
            <a:avLst/>
            <a:gdLst>
              <a:gd name="G0" fmla="+- 8247 0 0"/>
              <a:gd name="G1" fmla="+- 21600 0 8247"/>
              <a:gd name="G2" fmla="*/ 8247 1 2"/>
              <a:gd name="G3" fmla="+- 21600 0 G2"/>
              <a:gd name="G4" fmla="+/ 8247 21600 2"/>
              <a:gd name="G5" fmla="+/ G1 0 2"/>
              <a:gd name="G6" fmla="*/ 21600 21600 8247"/>
              <a:gd name="G7" fmla="*/ G6 1 2"/>
              <a:gd name="G8" fmla="+- 21600 0 G7"/>
              <a:gd name="G9" fmla="*/ 21600 1 2"/>
              <a:gd name="G10" fmla="+- 8247 0 G9"/>
              <a:gd name="G11" fmla="?: G10 G8 0"/>
              <a:gd name="G12" fmla="?: G10 G7 21600"/>
              <a:gd name="T0" fmla="*/ 17476 w 21600"/>
              <a:gd name="T1" fmla="*/ 10800 h 21600"/>
              <a:gd name="T2" fmla="*/ 10800 w 21600"/>
              <a:gd name="T3" fmla="*/ 21600 h 21600"/>
              <a:gd name="T4" fmla="*/ 4124 w 21600"/>
              <a:gd name="T5" fmla="*/ 10800 h 21600"/>
              <a:gd name="T6" fmla="*/ 10800 w 21600"/>
              <a:gd name="T7" fmla="*/ 0 h 21600"/>
              <a:gd name="T8" fmla="*/ 5924 w 21600"/>
              <a:gd name="T9" fmla="*/ 5924 h 21600"/>
              <a:gd name="T10" fmla="*/ 15676 w 21600"/>
              <a:gd name="T11" fmla="*/ 15676 h 21600"/>
            </a:gdLst>
            <a:ahLst/>
            <a:cxnLst>
              <a:cxn ang="0">
                <a:pos x="T0" y="T1"/>
              </a:cxn>
              <a:cxn ang="0">
                <a:pos x="T2" y="T3"/>
              </a:cxn>
              <a:cxn ang="0">
                <a:pos x="T4" y="T5"/>
              </a:cxn>
              <a:cxn ang="0">
                <a:pos x="T6" y="T7"/>
              </a:cxn>
            </a:cxnLst>
            <a:rect l="T8" t="T9" r="T10" b="T11"/>
            <a:pathLst>
              <a:path w="21600" h="21600">
                <a:moveTo>
                  <a:pt x="0" y="0"/>
                </a:moveTo>
                <a:lnTo>
                  <a:pt x="8247" y="21600"/>
                </a:lnTo>
                <a:lnTo>
                  <a:pt x="13353" y="21600"/>
                </a:lnTo>
                <a:lnTo>
                  <a:pt x="21600" y="0"/>
                </a:lnTo>
                <a:close/>
              </a:path>
            </a:pathLst>
          </a:custGeom>
          <a:gradFill rotWithShape="0">
            <a:gsLst>
              <a:gs pos="0">
                <a:srgbClr val="FD0000">
                  <a:gamma/>
                  <a:shade val="0"/>
                  <a:invGamma/>
                </a:srgbClr>
              </a:gs>
              <a:gs pos="50000">
                <a:srgbClr val="FD0000"/>
              </a:gs>
              <a:gs pos="100000">
                <a:srgbClr val="FD0000">
                  <a:gamma/>
                  <a:shade val="0"/>
                  <a:invGamma/>
                </a:srgb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72" name="AutoShape 33"/>
          <p:cNvSpPr>
            <a:spLocks noChangeArrowheads="1"/>
          </p:cNvSpPr>
          <p:nvPr/>
        </p:nvSpPr>
        <p:spPr bwMode="auto">
          <a:xfrm rot="16200000">
            <a:off x="3665222" y="3765816"/>
            <a:ext cx="533400" cy="304800"/>
          </a:xfrm>
          <a:custGeom>
            <a:avLst/>
            <a:gdLst>
              <a:gd name="G0" fmla="+- 9257 0 0"/>
              <a:gd name="G1" fmla="+- 21600 0 9257"/>
              <a:gd name="G2" fmla="*/ 9257 1 2"/>
              <a:gd name="G3" fmla="+- 21600 0 G2"/>
              <a:gd name="G4" fmla="+/ 9257 21600 2"/>
              <a:gd name="G5" fmla="+/ G1 0 2"/>
              <a:gd name="G6" fmla="*/ 21600 21600 9257"/>
              <a:gd name="G7" fmla="*/ G6 1 2"/>
              <a:gd name="G8" fmla="+- 21600 0 G7"/>
              <a:gd name="G9" fmla="*/ 21600 1 2"/>
              <a:gd name="G10" fmla="+- 9257 0 G9"/>
              <a:gd name="G11" fmla="?: G10 G8 0"/>
              <a:gd name="G12" fmla="?: G10 G7 21600"/>
              <a:gd name="T0" fmla="*/ 16971 w 21600"/>
              <a:gd name="T1" fmla="*/ 10800 h 21600"/>
              <a:gd name="T2" fmla="*/ 10800 w 21600"/>
              <a:gd name="T3" fmla="*/ 21600 h 21600"/>
              <a:gd name="T4" fmla="*/ 4629 w 21600"/>
              <a:gd name="T5" fmla="*/ 10800 h 21600"/>
              <a:gd name="T6" fmla="*/ 10800 w 21600"/>
              <a:gd name="T7" fmla="*/ 0 h 21600"/>
              <a:gd name="T8" fmla="*/ 6429 w 21600"/>
              <a:gd name="T9" fmla="*/ 6429 h 21600"/>
              <a:gd name="T10" fmla="*/ 15171 w 21600"/>
              <a:gd name="T11" fmla="*/ 15171 h 21600"/>
            </a:gdLst>
            <a:ahLst/>
            <a:cxnLst>
              <a:cxn ang="0">
                <a:pos x="T0" y="T1"/>
              </a:cxn>
              <a:cxn ang="0">
                <a:pos x="T2" y="T3"/>
              </a:cxn>
              <a:cxn ang="0">
                <a:pos x="T4" y="T5"/>
              </a:cxn>
              <a:cxn ang="0">
                <a:pos x="T6" y="T7"/>
              </a:cxn>
            </a:cxnLst>
            <a:rect l="T8" t="T9" r="T10" b="T11"/>
            <a:pathLst>
              <a:path w="21600" h="21600">
                <a:moveTo>
                  <a:pt x="0" y="0"/>
                </a:moveTo>
                <a:lnTo>
                  <a:pt x="9257" y="21600"/>
                </a:lnTo>
                <a:lnTo>
                  <a:pt x="12343" y="21600"/>
                </a:lnTo>
                <a:lnTo>
                  <a:pt x="21600" y="0"/>
                </a:lnTo>
                <a:close/>
              </a:path>
            </a:pathLst>
          </a:custGeom>
          <a:gradFill rotWithShape="0">
            <a:gsLst>
              <a:gs pos="0">
                <a:schemeClr val="tx1">
                  <a:lumMod val="75000"/>
                  <a:lumOff val="25000"/>
                </a:schemeClr>
              </a:gs>
              <a:gs pos="48000">
                <a:srgbClr val="FD0000"/>
              </a:gs>
              <a:gs pos="100000">
                <a:schemeClr val="tx1">
                  <a:lumMod val="75000"/>
                  <a:lumOff val="25000"/>
                </a:schemeClr>
              </a:gs>
            </a:gsLst>
            <a:lin ang="5400000" scaled="1"/>
          </a:gradFill>
          <a:ln>
            <a:noFill/>
          </a:ln>
        </p:spPr>
        <p:txBody>
          <a:bodyPr wrap="none" anchor="ctr"/>
          <a:lstStyle/>
          <a:p>
            <a:endParaRPr lang="en-US"/>
          </a:p>
        </p:txBody>
      </p:sp>
      <p:sp>
        <p:nvSpPr>
          <p:cNvPr id="73" name="Oval 165"/>
          <p:cNvSpPr>
            <a:spLocks noChangeArrowheads="1"/>
          </p:cNvSpPr>
          <p:nvPr/>
        </p:nvSpPr>
        <p:spPr bwMode="auto">
          <a:xfrm>
            <a:off x="4130360" y="3789629"/>
            <a:ext cx="238125" cy="266700"/>
          </a:xfrm>
          <a:prstGeom prst="ellipse">
            <a:avLst/>
          </a:prstGeom>
          <a:gradFill rotWithShape="0">
            <a:gsLst>
              <a:gs pos="0">
                <a:schemeClr val="tx1">
                  <a:lumMod val="65000"/>
                  <a:lumOff val="35000"/>
                </a:schemeClr>
              </a:gs>
              <a:gs pos="50000">
                <a:srgbClr val="FC0000"/>
              </a:gs>
              <a:gs pos="100000">
                <a:schemeClr val="tx1">
                  <a:lumMod val="65000"/>
                  <a:lumOff val="35000"/>
                </a:schemeClr>
              </a:gs>
            </a:gsLst>
            <a:lin ang="5400000" scaled="1"/>
          </a:gradFill>
          <a:ln>
            <a:noFill/>
          </a:ln>
        </p:spPr>
        <p:txBody>
          <a:bodyPr wrap="none" anchor="ctr"/>
          <a:lstStyle/>
          <a:p>
            <a:endParaRPr lang="en-US"/>
          </a:p>
        </p:txBody>
      </p:sp>
      <p:sp>
        <p:nvSpPr>
          <p:cNvPr id="77" name="AutoShape 167"/>
          <p:cNvSpPr>
            <a:spLocks noChangeArrowheads="1"/>
          </p:cNvSpPr>
          <p:nvPr/>
        </p:nvSpPr>
        <p:spPr bwMode="auto">
          <a:xfrm rot="16200000">
            <a:off x="4220847" y="3870591"/>
            <a:ext cx="261938" cy="109538"/>
          </a:xfrm>
          <a:custGeom>
            <a:avLst/>
            <a:gdLst>
              <a:gd name="G0" fmla="+- 8247 0 0"/>
              <a:gd name="G1" fmla="+- 21600 0 8247"/>
              <a:gd name="G2" fmla="*/ 8247 1 2"/>
              <a:gd name="G3" fmla="+- 21600 0 G2"/>
              <a:gd name="G4" fmla="+/ 8247 21600 2"/>
              <a:gd name="G5" fmla="+/ G1 0 2"/>
              <a:gd name="G6" fmla="*/ 21600 21600 8247"/>
              <a:gd name="G7" fmla="*/ G6 1 2"/>
              <a:gd name="G8" fmla="+- 21600 0 G7"/>
              <a:gd name="G9" fmla="*/ 21600 1 2"/>
              <a:gd name="G10" fmla="+- 8247 0 G9"/>
              <a:gd name="G11" fmla="?: G10 G8 0"/>
              <a:gd name="G12" fmla="?: G10 G7 21600"/>
              <a:gd name="T0" fmla="*/ 17476 w 21600"/>
              <a:gd name="T1" fmla="*/ 10800 h 21600"/>
              <a:gd name="T2" fmla="*/ 10800 w 21600"/>
              <a:gd name="T3" fmla="*/ 21600 h 21600"/>
              <a:gd name="T4" fmla="*/ 4124 w 21600"/>
              <a:gd name="T5" fmla="*/ 10800 h 21600"/>
              <a:gd name="T6" fmla="*/ 10800 w 21600"/>
              <a:gd name="T7" fmla="*/ 0 h 21600"/>
              <a:gd name="T8" fmla="*/ 5924 w 21600"/>
              <a:gd name="T9" fmla="*/ 5924 h 21600"/>
              <a:gd name="T10" fmla="*/ 15676 w 21600"/>
              <a:gd name="T11" fmla="*/ 15676 h 21600"/>
            </a:gdLst>
            <a:ahLst/>
            <a:cxnLst>
              <a:cxn ang="0">
                <a:pos x="T0" y="T1"/>
              </a:cxn>
              <a:cxn ang="0">
                <a:pos x="T2" y="T3"/>
              </a:cxn>
              <a:cxn ang="0">
                <a:pos x="T4" y="T5"/>
              </a:cxn>
              <a:cxn ang="0">
                <a:pos x="T6" y="T7"/>
              </a:cxn>
            </a:cxnLst>
            <a:rect l="T8" t="T9" r="T10" b="T11"/>
            <a:pathLst>
              <a:path w="21600" h="21600">
                <a:moveTo>
                  <a:pt x="0" y="0"/>
                </a:moveTo>
                <a:lnTo>
                  <a:pt x="8247" y="21600"/>
                </a:lnTo>
                <a:lnTo>
                  <a:pt x="13353" y="21600"/>
                </a:lnTo>
                <a:lnTo>
                  <a:pt x="21600" y="0"/>
                </a:lnTo>
                <a:close/>
              </a:path>
            </a:pathLst>
          </a:custGeom>
          <a:gradFill rotWithShape="0">
            <a:gsLst>
              <a:gs pos="0">
                <a:schemeClr val="tx1">
                  <a:lumMod val="65000"/>
                  <a:lumOff val="35000"/>
                </a:schemeClr>
              </a:gs>
              <a:gs pos="50000">
                <a:srgbClr val="FD0000"/>
              </a:gs>
              <a:gs pos="100000">
                <a:schemeClr val="tx1">
                  <a:lumMod val="65000"/>
                  <a:lumOff val="35000"/>
                </a:schemeClr>
              </a:gs>
            </a:gsLst>
            <a:lin ang="5400000" scaled="1"/>
          </a:gradFill>
          <a:ln>
            <a:noFill/>
          </a:ln>
        </p:spPr>
        <p:txBody>
          <a:bodyPr wrap="none" anchor="ctr"/>
          <a:lstStyle/>
          <a:p>
            <a:endParaRPr lang="en-US"/>
          </a:p>
        </p:txBody>
      </p:sp>
      <p:sp>
        <p:nvSpPr>
          <p:cNvPr id="78" name="Oval 168"/>
          <p:cNvSpPr>
            <a:spLocks noChangeArrowheads="1"/>
          </p:cNvSpPr>
          <p:nvPr/>
        </p:nvSpPr>
        <p:spPr bwMode="auto">
          <a:xfrm>
            <a:off x="4439922" y="3846779"/>
            <a:ext cx="238125" cy="152400"/>
          </a:xfrm>
          <a:prstGeom prst="ellipse">
            <a:avLst/>
          </a:prstGeom>
          <a:gradFill rotWithShape="0">
            <a:gsLst>
              <a:gs pos="0">
                <a:srgbClr val="FC0000">
                  <a:gamma/>
                  <a:shade val="33725"/>
                  <a:invGamma/>
                </a:srgbClr>
              </a:gs>
              <a:gs pos="50000">
                <a:srgbClr val="FC0000"/>
              </a:gs>
              <a:gs pos="100000">
                <a:srgbClr val="FC0000">
                  <a:gamma/>
                  <a:shade val="33725"/>
                  <a:invGamma/>
                </a:srgbClr>
              </a:gs>
            </a:gsLst>
            <a:lin ang="5400000" scaled="1"/>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79" name="AutoShape 169"/>
          <p:cNvSpPr>
            <a:spLocks noChangeArrowheads="1"/>
          </p:cNvSpPr>
          <p:nvPr/>
        </p:nvSpPr>
        <p:spPr bwMode="auto">
          <a:xfrm rot="16200000">
            <a:off x="4585179" y="3868210"/>
            <a:ext cx="152400" cy="109537"/>
          </a:xfrm>
          <a:custGeom>
            <a:avLst/>
            <a:gdLst>
              <a:gd name="G0" fmla="+- 5625 0 0"/>
              <a:gd name="G1" fmla="+- 21600 0 5625"/>
              <a:gd name="G2" fmla="*/ 5625 1 2"/>
              <a:gd name="G3" fmla="+- 21600 0 G2"/>
              <a:gd name="G4" fmla="+/ 5625 21600 2"/>
              <a:gd name="G5" fmla="+/ G1 0 2"/>
              <a:gd name="G6" fmla="*/ 21600 21600 5625"/>
              <a:gd name="G7" fmla="*/ G6 1 2"/>
              <a:gd name="G8" fmla="+- 21600 0 G7"/>
              <a:gd name="G9" fmla="*/ 21600 1 2"/>
              <a:gd name="G10" fmla="+- 5625 0 G9"/>
              <a:gd name="G11" fmla="?: G10 G8 0"/>
              <a:gd name="G12" fmla="?: G10 G7 21600"/>
              <a:gd name="T0" fmla="*/ 18787 w 21600"/>
              <a:gd name="T1" fmla="*/ 10800 h 21600"/>
              <a:gd name="T2" fmla="*/ 10800 w 21600"/>
              <a:gd name="T3" fmla="*/ 21600 h 21600"/>
              <a:gd name="T4" fmla="*/ 2813 w 21600"/>
              <a:gd name="T5" fmla="*/ 10800 h 21600"/>
              <a:gd name="T6" fmla="*/ 10800 w 21600"/>
              <a:gd name="T7" fmla="*/ 0 h 21600"/>
              <a:gd name="T8" fmla="*/ 4613 w 21600"/>
              <a:gd name="T9" fmla="*/ 4613 h 21600"/>
              <a:gd name="T10" fmla="*/ 16987 w 21600"/>
              <a:gd name="T11" fmla="*/ 16987 h 21600"/>
            </a:gdLst>
            <a:ahLst/>
            <a:cxnLst>
              <a:cxn ang="0">
                <a:pos x="T0" y="T1"/>
              </a:cxn>
              <a:cxn ang="0">
                <a:pos x="T2" y="T3"/>
              </a:cxn>
              <a:cxn ang="0">
                <a:pos x="T4" y="T5"/>
              </a:cxn>
              <a:cxn ang="0">
                <a:pos x="T6" y="T7"/>
              </a:cxn>
            </a:cxnLst>
            <a:rect l="T8" t="T9" r="T10" b="T11"/>
            <a:pathLst>
              <a:path w="21600" h="21600">
                <a:moveTo>
                  <a:pt x="0" y="0"/>
                </a:moveTo>
                <a:lnTo>
                  <a:pt x="5625" y="21600"/>
                </a:lnTo>
                <a:lnTo>
                  <a:pt x="15975" y="21600"/>
                </a:lnTo>
                <a:lnTo>
                  <a:pt x="21600" y="0"/>
                </a:lnTo>
                <a:close/>
              </a:path>
            </a:pathLst>
          </a:custGeom>
          <a:gradFill rotWithShape="0">
            <a:gsLst>
              <a:gs pos="0">
                <a:schemeClr val="tx1">
                  <a:lumMod val="75000"/>
                  <a:lumOff val="25000"/>
                </a:schemeClr>
              </a:gs>
              <a:gs pos="50000">
                <a:srgbClr val="FD0000"/>
              </a:gs>
              <a:gs pos="100000">
                <a:schemeClr val="tx1">
                  <a:lumMod val="75000"/>
                  <a:lumOff val="25000"/>
                </a:schemeClr>
              </a:gs>
            </a:gsLst>
            <a:lin ang="5400000" scaled="1"/>
          </a:gradFill>
          <a:ln>
            <a:noFill/>
          </a:ln>
        </p:spPr>
        <p:txBody>
          <a:bodyPr wrap="none" anchor="ctr"/>
          <a:lstStyle/>
          <a:p>
            <a:endParaRPr lang="en-US"/>
          </a:p>
        </p:txBody>
      </p:sp>
      <p:sp>
        <p:nvSpPr>
          <p:cNvPr id="80" name="AutoShape 170"/>
          <p:cNvSpPr>
            <a:spLocks noChangeArrowheads="1"/>
          </p:cNvSpPr>
          <p:nvPr/>
        </p:nvSpPr>
        <p:spPr bwMode="auto">
          <a:xfrm rot="5400000" flipH="1">
            <a:off x="4380391" y="3868210"/>
            <a:ext cx="152400" cy="109538"/>
          </a:xfrm>
          <a:custGeom>
            <a:avLst/>
            <a:gdLst>
              <a:gd name="G0" fmla="+- 5625 0 0"/>
              <a:gd name="G1" fmla="+- 21600 0 5625"/>
              <a:gd name="G2" fmla="*/ 5625 1 2"/>
              <a:gd name="G3" fmla="+- 21600 0 G2"/>
              <a:gd name="G4" fmla="+/ 5625 21600 2"/>
              <a:gd name="G5" fmla="+/ G1 0 2"/>
              <a:gd name="G6" fmla="*/ 21600 21600 5625"/>
              <a:gd name="G7" fmla="*/ G6 1 2"/>
              <a:gd name="G8" fmla="+- 21600 0 G7"/>
              <a:gd name="G9" fmla="*/ 21600 1 2"/>
              <a:gd name="G10" fmla="+- 5625 0 G9"/>
              <a:gd name="G11" fmla="?: G10 G8 0"/>
              <a:gd name="G12" fmla="?: G10 G7 21600"/>
              <a:gd name="T0" fmla="*/ 18787 w 21600"/>
              <a:gd name="T1" fmla="*/ 10800 h 21600"/>
              <a:gd name="T2" fmla="*/ 10800 w 21600"/>
              <a:gd name="T3" fmla="*/ 21600 h 21600"/>
              <a:gd name="T4" fmla="*/ 2813 w 21600"/>
              <a:gd name="T5" fmla="*/ 10800 h 21600"/>
              <a:gd name="T6" fmla="*/ 10800 w 21600"/>
              <a:gd name="T7" fmla="*/ 0 h 21600"/>
              <a:gd name="T8" fmla="*/ 4613 w 21600"/>
              <a:gd name="T9" fmla="*/ 4613 h 21600"/>
              <a:gd name="T10" fmla="*/ 16987 w 21600"/>
              <a:gd name="T11" fmla="*/ 16987 h 21600"/>
            </a:gdLst>
            <a:ahLst/>
            <a:cxnLst>
              <a:cxn ang="0">
                <a:pos x="T0" y="T1"/>
              </a:cxn>
              <a:cxn ang="0">
                <a:pos x="T2" y="T3"/>
              </a:cxn>
              <a:cxn ang="0">
                <a:pos x="T4" y="T5"/>
              </a:cxn>
              <a:cxn ang="0">
                <a:pos x="T6" y="T7"/>
              </a:cxn>
            </a:cxnLst>
            <a:rect l="T8" t="T9" r="T10" b="T11"/>
            <a:pathLst>
              <a:path w="21600" h="21600">
                <a:moveTo>
                  <a:pt x="0" y="0"/>
                </a:moveTo>
                <a:lnTo>
                  <a:pt x="5625" y="21600"/>
                </a:lnTo>
                <a:lnTo>
                  <a:pt x="15975" y="21600"/>
                </a:lnTo>
                <a:lnTo>
                  <a:pt x="21600" y="0"/>
                </a:lnTo>
                <a:close/>
              </a:path>
            </a:pathLst>
          </a:custGeom>
          <a:gradFill rotWithShape="0">
            <a:gsLst>
              <a:gs pos="0">
                <a:schemeClr val="tx1">
                  <a:lumMod val="75000"/>
                  <a:lumOff val="25000"/>
                </a:schemeClr>
              </a:gs>
              <a:gs pos="50000">
                <a:srgbClr val="FD0000"/>
              </a:gs>
              <a:gs pos="100000">
                <a:schemeClr val="tx1">
                  <a:lumMod val="75000"/>
                  <a:lumOff val="25000"/>
                </a:schemeClr>
              </a:gs>
            </a:gsLst>
            <a:lin ang="5400000" scaled="1"/>
          </a:gradFill>
          <a:ln>
            <a:noFill/>
          </a:ln>
        </p:spPr>
        <p:txBody>
          <a:bodyPr wrap="none" anchor="ctr"/>
          <a:lstStyle/>
          <a:p>
            <a:endParaRPr lang="en-US"/>
          </a:p>
        </p:txBody>
      </p:sp>
      <p:sp>
        <p:nvSpPr>
          <p:cNvPr id="81" name="AutoShape 171"/>
          <p:cNvSpPr>
            <a:spLocks noChangeArrowheads="1"/>
          </p:cNvSpPr>
          <p:nvPr/>
        </p:nvSpPr>
        <p:spPr bwMode="auto">
          <a:xfrm rot="5400000">
            <a:off x="5204304" y="3344335"/>
            <a:ext cx="114300" cy="1157287"/>
          </a:xfrm>
          <a:custGeom>
            <a:avLst/>
            <a:gdLst>
              <a:gd name="G0" fmla="+- 3599 0 0"/>
              <a:gd name="G1" fmla="+- 21600 0 3599"/>
              <a:gd name="G2" fmla="*/ 3599 1 2"/>
              <a:gd name="G3" fmla="+- 21600 0 G2"/>
              <a:gd name="G4" fmla="+/ 3599 21600 2"/>
              <a:gd name="G5" fmla="+/ G1 0 2"/>
              <a:gd name="G6" fmla="*/ 21600 21600 3599"/>
              <a:gd name="G7" fmla="*/ G6 1 2"/>
              <a:gd name="G8" fmla="+- 21600 0 G7"/>
              <a:gd name="G9" fmla="*/ 21600 1 2"/>
              <a:gd name="G10" fmla="+- 3599 0 G9"/>
              <a:gd name="G11" fmla="?: G10 G8 0"/>
              <a:gd name="G12" fmla="?: G10 G7 21600"/>
              <a:gd name="T0" fmla="*/ 19800 w 21600"/>
              <a:gd name="T1" fmla="*/ 10800 h 21600"/>
              <a:gd name="T2" fmla="*/ 10800 w 21600"/>
              <a:gd name="T3" fmla="*/ 21600 h 21600"/>
              <a:gd name="T4" fmla="*/ 1800 w 21600"/>
              <a:gd name="T5" fmla="*/ 10800 h 21600"/>
              <a:gd name="T6" fmla="*/ 10800 w 21600"/>
              <a:gd name="T7" fmla="*/ 0 h 21600"/>
              <a:gd name="T8" fmla="*/ 3600 w 21600"/>
              <a:gd name="T9" fmla="*/ 3600 h 21600"/>
              <a:gd name="T10" fmla="*/ 18000 w 21600"/>
              <a:gd name="T11" fmla="*/ 18000 h 21600"/>
            </a:gdLst>
            <a:ahLst/>
            <a:cxnLst>
              <a:cxn ang="0">
                <a:pos x="T0" y="T1"/>
              </a:cxn>
              <a:cxn ang="0">
                <a:pos x="T2" y="T3"/>
              </a:cxn>
              <a:cxn ang="0">
                <a:pos x="T4" y="T5"/>
              </a:cxn>
              <a:cxn ang="0">
                <a:pos x="T6" y="T7"/>
              </a:cxn>
            </a:cxnLst>
            <a:rect l="T8" t="T9" r="T10" b="T11"/>
            <a:pathLst>
              <a:path w="21600" h="21600">
                <a:moveTo>
                  <a:pt x="0" y="0"/>
                </a:moveTo>
                <a:lnTo>
                  <a:pt x="3599" y="21600"/>
                </a:lnTo>
                <a:lnTo>
                  <a:pt x="18001" y="21600"/>
                </a:lnTo>
                <a:lnTo>
                  <a:pt x="21600" y="0"/>
                </a:lnTo>
                <a:close/>
              </a:path>
            </a:pathLst>
          </a:custGeom>
          <a:gradFill rotWithShape="0">
            <a:gsLst>
              <a:gs pos="0">
                <a:srgbClr val="FB0000">
                  <a:gamma/>
                  <a:shade val="46275"/>
                  <a:invGamma/>
                </a:srgbClr>
              </a:gs>
              <a:gs pos="50000">
                <a:srgbClr val="FB0000"/>
              </a:gs>
              <a:gs pos="100000">
                <a:srgbClr val="FB0000">
                  <a:gamma/>
                  <a:shade val="46275"/>
                  <a:invGamma/>
                </a:srgbClr>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84" name="Line 98"/>
          <p:cNvSpPr>
            <a:spLocks noChangeShapeType="1"/>
          </p:cNvSpPr>
          <p:nvPr/>
        </p:nvSpPr>
        <p:spPr bwMode="auto">
          <a:xfrm>
            <a:off x="5868672" y="4223016"/>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9" name="Straight Connector 8"/>
          <p:cNvCxnSpPr/>
          <p:nvPr/>
        </p:nvCxnSpPr>
        <p:spPr>
          <a:xfrm>
            <a:off x="1306961" y="1006794"/>
            <a:ext cx="7694380"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823573" y="5812181"/>
            <a:ext cx="7455887" cy="1077218"/>
          </a:xfrm>
          <a:prstGeom prst="rect">
            <a:avLst/>
          </a:prstGeom>
          <a:noFill/>
        </p:spPr>
        <p:txBody>
          <a:bodyPr wrap="none" rtlCol="0">
            <a:spAutoFit/>
          </a:bodyPr>
          <a:lstStyle/>
          <a:p>
            <a:pPr algn="ctr"/>
            <a:r>
              <a:rPr lang="en-US" sz="3200" b="1" dirty="0" smtClean="0"/>
              <a:t>Its structure &amp; dynamics are too important </a:t>
            </a:r>
          </a:p>
          <a:p>
            <a:pPr algn="ctr"/>
            <a:r>
              <a:rPr lang="en-US" sz="3200" b="1" dirty="0" smtClean="0"/>
              <a:t>to leave entirely to theoreticians!</a:t>
            </a:r>
            <a:endParaRPr lang="en-US" sz="3200" b="1" dirty="0"/>
          </a:p>
        </p:txBody>
      </p:sp>
      <p:cxnSp>
        <p:nvCxnSpPr>
          <p:cNvPr id="11" name="Straight Connector 10"/>
          <p:cNvCxnSpPr/>
          <p:nvPr/>
        </p:nvCxnSpPr>
        <p:spPr>
          <a:xfrm>
            <a:off x="118618" y="5833853"/>
            <a:ext cx="8853444"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13" name="Text Box 4"/>
          <p:cNvSpPr txBox="1">
            <a:spLocks noChangeArrowheads="1"/>
          </p:cNvSpPr>
          <p:nvPr/>
        </p:nvSpPr>
        <p:spPr bwMode="auto">
          <a:xfrm>
            <a:off x="1186649" y="1034712"/>
            <a:ext cx="78370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1" hangingPunct="1">
              <a:defRPr/>
            </a:pPr>
            <a:r>
              <a:rPr lang="en-US" sz="1200" dirty="0" err="1" smtClean="0">
                <a:solidFill>
                  <a:srgbClr val="FF0000"/>
                </a:solidFill>
                <a:latin typeface="Times New Roman"/>
                <a:cs typeface="Times New Roman"/>
              </a:rPr>
              <a:t>Kalmykov</a:t>
            </a:r>
            <a:r>
              <a:rPr lang="en-US" sz="1200" dirty="0" smtClean="0">
                <a:solidFill>
                  <a:srgbClr val="FF0000"/>
                </a:solidFill>
                <a:latin typeface="Times New Roman"/>
                <a:cs typeface="Times New Roman"/>
              </a:rPr>
              <a:t> </a:t>
            </a:r>
            <a:r>
              <a:rPr lang="en-US" sz="1200" i="1" dirty="0">
                <a:solidFill>
                  <a:srgbClr val="FF0000"/>
                </a:solidFill>
                <a:latin typeface="Times New Roman"/>
                <a:cs typeface="Times New Roman"/>
              </a:rPr>
              <a:t>et al</a:t>
            </a:r>
            <a:r>
              <a:rPr lang="en-US" sz="1200" dirty="0">
                <a:solidFill>
                  <a:srgbClr val="FF0000"/>
                </a:solidFill>
                <a:latin typeface="Times New Roman"/>
                <a:cs typeface="Times New Roman"/>
              </a:rPr>
              <a:t>., </a:t>
            </a:r>
            <a:r>
              <a:rPr lang="ja-JP" altLang="en-US" sz="1200" dirty="0" smtClean="0">
                <a:solidFill>
                  <a:srgbClr val="FF0000"/>
                </a:solidFill>
                <a:latin typeface="Times New Roman"/>
                <a:cs typeface="Times New Roman"/>
              </a:rPr>
              <a:t>“</a:t>
            </a:r>
            <a:r>
              <a:rPr lang="en-US" sz="1200" dirty="0" smtClean="0">
                <a:solidFill>
                  <a:srgbClr val="FF0000"/>
                </a:solidFill>
                <a:latin typeface="Times New Roman"/>
                <a:cs typeface="Times New Roman"/>
              </a:rPr>
              <a:t>Electron self-injection and trapping into an evolving plasma bubble,</a:t>
            </a:r>
            <a:r>
              <a:rPr lang="ja-JP" altLang="en-US" sz="1200" dirty="0">
                <a:solidFill>
                  <a:srgbClr val="FF0000"/>
                </a:solidFill>
                <a:latin typeface="Times New Roman"/>
                <a:cs typeface="Times New Roman"/>
              </a:rPr>
              <a:t>”</a:t>
            </a:r>
            <a:r>
              <a:rPr lang="en-US" sz="1200" dirty="0">
                <a:solidFill>
                  <a:srgbClr val="FF0000"/>
                </a:solidFill>
                <a:latin typeface="Times New Roman"/>
                <a:cs typeface="Times New Roman"/>
              </a:rPr>
              <a:t> </a:t>
            </a:r>
            <a:endParaRPr lang="en-US" sz="1200" dirty="0" smtClean="0">
              <a:solidFill>
                <a:srgbClr val="FF0000"/>
              </a:solidFill>
              <a:latin typeface="Times New Roman"/>
              <a:cs typeface="Times New Roman"/>
            </a:endParaRPr>
          </a:p>
          <a:p>
            <a:pPr algn="ctr" eaLnBrk="1" hangingPunct="1">
              <a:defRPr/>
            </a:pPr>
            <a:r>
              <a:rPr lang="en-US" sz="1200" i="1" dirty="0" smtClean="0">
                <a:solidFill>
                  <a:srgbClr val="FF0000"/>
                </a:solidFill>
                <a:latin typeface="Times New Roman"/>
                <a:cs typeface="Times New Roman"/>
              </a:rPr>
              <a:t>Phys. Rev. </a:t>
            </a:r>
            <a:r>
              <a:rPr lang="en-US" sz="1200" i="1" dirty="0" err="1" smtClean="0">
                <a:solidFill>
                  <a:srgbClr val="FF0000"/>
                </a:solidFill>
                <a:latin typeface="Times New Roman"/>
                <a:cs typeface="Times New Roman"/>
              </a:rPr>
              <a:t>Lett</a:t>
            </a:r>
            <a:r>
              <a:rPr lang="en-US" sz="1200" i="1" dirty="0" smtClean="0">
                <a:solidFill>
                  <a:srgbClr val="FF0000"/>
                </a:solidFill>
                <a:latin typeface="Times New Roman"/>
                <a:cs typeface="Times New Roman"/>
              </a:rPr>
              <a:t>. </a:t>
            </a:r>
            <a:r>
              <a:rPr lang="en-US" sz="1200" b="1" dirty="0" smtClean="0">
                <a:solidFill>
                  <a:srgbClr val="FF0000"/>
                </a:solidFill>
                <a:latin typeface="Times New Roman"/>
                <a:cs typeface="Times New Roman"/>
              </a:rPr>
              <a:t>103</a:t>
            </a:r>
            <a:r>
              <a:rPr lang="en-US" sz="1200" dirty="0" smtClean="0">
                <a:solidFill>
                  <a:srgbClr val="FF0000"/>
                </a:solidFill>
                <a:latin typeface="Times New Roman"/>
                <a:cs typeface="Times New Roman"/>
              </a:rPr>
              <a:t>, 135004 </a:t>
            </a:r>
            <a:r>
              <a:rPr lang="en-US" sz="1200" dirty="0">
                <a:solidFill>
                  <a:srgbClr val="FF0000"/>
                </a:solidFill>
                <a:latin typeface="Times New Roman"/>
                <a:cs typeface="Times New Roman"/>
              </a:rPr>
              <a:t>(</a:t>
            </a:r>
            <a:r>
              <a:rPr lang="en-US" sz="1200" dirty="0" smtClean="0">
                <a:solidFill>
                  <a:srgbClr val="FF0000"/>
                </a:solidFill>
                <a:latin typeface="Times New Roman"/>
                <a:cs typeface="Times New Roman"/>
              </a:rPr>
              <a:t>2009)</a:t>
            </a:r>
            <a:endParaRPr lang="en-US" sz="1200" dirty="0">
              <a:solidFill>
                <a:srgbClr val="FF0000"/>
              </a:solidFill>
              <a:latin typeface="Times New Roman"/>
              <a:cs typeface="Times New Roman"/>
            </a:endParaRPr>
          </a:p>
        </p:txBody>
      </p:sp>
      <p:pic>
        <p:nvPicPr>
          <p:cNvPr id="1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 t="5" r="48229" b="50536"/>
          <a:stretch/>
        </p:blipFill>
        <p:spPr bwMode="auto">
          <a:xfrm>
            <a:off x="1761406" y="1916030"/>
            <a:ext cx="1664208" cy="121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5335" t="2" r="1431" b="50539"/>
          <a:stretch/>
        </p:blipFill>
        <p:spPr bwMode="auto">
          <a:xfrm>
            <a:off x="3676735" y="1916030"/>
            <a:ext cx="1389888" cy="121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827" t="48493" r="48661" b="-183"/>
          <a:stretch/>
        </p:blipFill>
        <p:spPr bwMode="auto">
          <a:xfrm>
            <a:off x="5354564" y="1861166"/>
            <a:ext cx="1463040" cy="127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079022" y="1521998"/>
            <a:ext cx="1419379" cy="461665"/>
          </a:xfrm>
          <a:prstGeom prst="rect">
            <a:avLst/>
          </a:prstGeom>
          <a:noFill/>
        </p:spPr>
        <p:txBody>
          <a:bodyPr wrap="none" rtlCol="0">
            <a:spAutoFit/>
          </a:bodyPr>
          <a:lstStyle/>
          <a:p>
            <a:pPr algn="ctr"/>
            <a:r>
              <a:rPr lang="en-US" sz="1200" b="1" dirty="0"/>
              <a:t>l</a:t>
            </a:r>
            <a:r>
              <a:rPr lang="en-US" sz="1200" b="1" dirty="0" smtClean="0"/>
              <a:t>aser pulse focuses,</a:t>
            </a:r>
          </a:p>
          <a:p>
            <a:pPr algn="ctr"/>
            <a:r>
              <a:rPr lang="en-US" sz="1200" b="1" dirty="0" smtClean="0"/>
              <a:t>bubble created</a:t>
            </a:r>
            <a:endParaRPr lang="en-US" sz="1200" b="1" dirty="0"/>
          </a:p>
        </p:txBody>
      </p:sp>
      <p:sp>
        <p:nvSpPr>
          <p:cNvPr id="23" name="TextBox 22"/>
          <p:cNvSpPr txBox="1"/>
          <p:nvPr/>
        </p:nvSpPr>
        <p:spPr>
          <a:xfrm>
            <a:off x="3693204" y="1523626"/>
            <a:ext cx="1582484" cy="461665"/>
          </a:xfrm>
          <a:prstGeom prst="rect">
            <a:avLst/>
          </a:prstGeom>
          <a:noFill/>
        </p:spPr>
        <p:txBody>
          <a:bodyPr wrap="none" rtlCol="0">
            <a:spAutoFit/>
          </a:bodyPr>
          <a:lstStyle/>
          <a:p>
            <a:pPr algn="ctr"/>
            <a:r>
              <a:rPr lang="en-US" sz="1200" b="1" dirty="0"/>
              <a:t>l</a:t>
            </a:r>
            <a:r>
              <a:rPr lang="en-US" sz="1200" b="1" dirty="0" smtClean="0"/>
              <a:t>aser pulse defocuses,</a:t>
            </a:r>
          </a:p>
          <a:p>
            <a:pPr algn="ctr"/>
            <a:r>
              <a:rPr lang="en-US" sz="1200" b="1" dirty="0" smtClean="0"/>
              <a:t>bubble expands</a:t>
            </a:r>
            <a:endParaRPr lang="en-US" sz="1200" b="1" dirty="0"/>
          </a:p>
        </p:txBody>
      </p:sp>
      <p:sp>
        <p:nvSpPr>
          <p:cNvPr id="24" name="TextBox 23"/>
          <p:cNvSpPr txBox="1"/>
          <p:nvPr/>
        </p:nvSpPr>
        <p:spPr>
          <a:xfrm>
            <a:off x="5688319" y="1510571"/>
            <a:ext cx="1018428" cy="461665"/>
          </a:xfrm>
          <a:prstGeom prst="rect">
            <a:avLst/>
          </a:prstGeom>
          <a:noFill/>
        </p:spPr>
        <p:txBody>
          <a:bodyPr wrap="none" rtlCol="0">
            <a:spAutoFit/>
          </a:bodyPr>
          <a:lstStyle/>
          <a:p>
            <a:pPr algn="ctr"/>
            <a:r>
              <a:rPr lang="en-US" sz="1200" b="1" dirty="0"/>
              <a:t>l</a:t>
            </a:r>
            <a:r>
              <a:rPr lang="en-US" sz="1200" b="1" dirty="0" smtClean="0"/>
              <a:t>aser pulse &amp;</a:t>
            </a:r>
          </a:p>
          <a:p>
            <a:pPr algn="ctr"/>
            <a:r>
              <a:rPr lang="en-US" sz="1200" b="1" dirty="0" smtClean="0"/>
              <a:t>bubble guide</a:t>
            </a:r>
            <a:endParaRPr lang="en-US" sz="1200" b="1" dirty="0"/>
          </a:p>
        </p:txBody>
      </p:sp>
      <p:grpSp>
        <p:nvGrpSpPr>
          <p:cNvPr id="92" name="Group 91"/>
          <p:cNvGrpSpPr/>
          <p:nvPr/>
        </p:nvGrpSpPr>
        <p:grpSpPr>
          <a:xfrm>
            <a:off x="2158999" y="2879518"/>
            <a:ext cx="1971361" cy="1232372"/>
            <a:chOff x="2158999" y="2879518"/>
            <a:chExt cx="1971361" cy="1232372"/>
          </a:xfrm>
        </p:grpSpPr>
        <p:sp>
          <p:nvSpPr>
            <p:cNvPr id="74" name="Rectangle 56"/>
            <p:cNvSpPr>
              <a:spLocks noChangeArrowheads="1"/>
            </p:cNvSpPr>
            <p:nvPr/>
          </p:nvSpPr>
          <p:spPr bwMode="auto">
            <a:xfrm>
              <a:off x="4011297" y="3715016"/>
              <a:ext cx="119063" cy="396874"/>
            </a:xfrm>
            <a:prstGeom prst="rect">
              <a:avLst/>
            </a:prstGeom>
            <a:noFill/>
            <a:ln w="9525">
              <a:solidFill>
                <a:schemeClr val="bg2"/>
              </a:solidFill>
              <a:prstDash val="dash"/>
              <a:miter lim="800000"/>
              <a:headEnd/>
              <a:tailEnd/>
            </a:ln>
          </p:spPr>
          <p:txBody>
            <a:bodyPr wrap="none" anchor="ctr"/>
            <a:lstStyle/>
            <a:p>
              <a:endParaRPr lang="en-US"/>
            </a:p>
          </p:txBody>
        </p:sp>
        <p:sp>
          <p:nvSpPr>
            <p:cNvPr id="75" name="Line 95"/>
            <p:cNvSpPr>
              <a:spLocks noChangeShapeType="1"/>
            </p:cNvSpPr>
            <p:nvPr/>
          </p:nvSpPr>
          <p:spPr bwMode="auto">
            <a:xfrm flipH="1" flipV="1">
              <a:off x="3354072" y="2879519"/>
              <a:ext cx="771384" cy="8255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 name="Line 104"/>
            <p:cNvSpPr>
              <a:spLocks noChangeShapeType="1"/>
            </p:cNvSpPr>
            <p:nvPr/>
          </p:nvSpPr>
          <p:spPr bwMode="auto">
            <a:xfrm flipH="1" flipV="1">
              <a:off x="2158999" y="2879518"/>
              <a:ext cx="1842631" cy="83185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5" name="Line 172"/>
            <p:cNvSpPr>
              <a:spLocks noChangeShapeType="1"/>
            </p:cNvSpPr>
            <p:nvPr/>
          </p:nvSpPr>
          <p:spPr bwMode="auto">
            <a:xfrm rot="21300000" flipH="1" flipV="1">
              <a:off x="3790121" y="3601154"/>
              <a:ext cx="215328" cy="125988"/>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6" name="Line 173"/>
            <p:cNvSpPr>
              <a:spLocks noChangeShapeType="1"/>
            </p:cNvSpPr>
            <p:nvPr/>
          </p:nvSpPr>
          <p:spPr bwMode="auto">
            <a:xfrm rot="240000" flipH="1" flipV="1">
              <a:off x="4026649" y="3602191"/>
              <a:ext cx="102586" cy="107696"/>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93" name="Group 155"/>
          <p:cNvGrpSpPr>
            <a:grpSpLocks/>
          </p:cNvGrpSpPr>
          <p:nvPr/>
        </p:nvGrpSpPr>
        <p:grpSpPr bwMode="auto">
          <a:xfrm>
            <a:off x="6958013" y="1866900"/>
            <a:ext cx="2147887" cy="1778266"/>
            <a:chOff x="2543" y="0"/>
            <a:chExt cx="1237" cy="942"/>
          </a:xfrm>
        </p:grpSpPr>
        <p:grpSp>
          <p:nvGrpSpPr>
            <p:cNvPr id="94" name="Group 154"/>
            <p:cNvGrpSpPr>
              <a:grpSpLocks/>
            </p:cNvGrpSpPr>
            <p:nvPr/>
          </p:nvGrpSpPr>
          <p:grpSpPr bwMode="auto">
            <a:xfrm>
              <a:off x="2543" y="0"/>
              <a:ext cx="1237" cy="852"/>
              <a:chOff x="2543" y="0"/>
              <a:chExt cx="1237" cy="852"/>
            </a:xfrm>
          </p:grpSpPr>
          <p:pic>
            <p:nvPicPr>
              <p:cNvPr id="96" name="Picture 51" descr="spectrum"/>
              <p:cNvPicPr>
                <a:picLocks noChangeAspect="1" noChangeArrowheads="1"/>
              </p:cNvPicPr>
              <p:nvPr/>
            </p:nvPicPr>
            <p:blipFill>
              <a:blip r:embed="rId3">
                <a:lum bright="-2000" contrast="10000"/>
                <a:extLst>
                  <a:ext uri="{28A0092B-C50C-407E-A947-70E740481C1C}">
                    <a14:useLocalDpi xmlns:a14="http://schemas.microsoft.com/office/drawing/2010/main" val="0"/>
                  </a:ext>
                </a:extLst>
              </a:blip>
              <a:srcRect t="5000"/>
              <a:stretch>
                <a:fillRect/>
              </a:stretch>
            </p:blipFill>
            <p:spPr bwMode="auto">
              <a:xfrm>
                <a:off x="2592" y="0"/>
                <a:ext cx="1152" cy="829"/>
              </a:xfrm>
              <a:prstGeom prst="rect">
                <a:avLst/>
              </a:prstGeom>
              <a:noFill/>
              <a:extLst>
                <a:ext uri="{909E8E84-426E-40dd-AFC4-6F175D3DCCD1}">
                  <a14:hiddenFill xmlns:a14="http://schemas.microsoft.com/office/drawing/2010/main">
                    <a:solidFill>
                      <a:srgbClr val="FFFFFF"/>
                    </a:solidFill>
                  </a14:hiddenFill>
                </a:ext>
              </a:extLst>
            </p:spPr>
          </p:pic>
          <p:sp>
            <p:nvSpPr>
              <p:cNvPr id="97" name="Line 122"/>
              <p:cNvSpPr>
                <a:spLocks noChangeShapeType="1"/>
              </p:cNvSpPr>
              <p:nvPr/>
            </p:nvSpPr>
            <p:spPr bwMode="auto">
              <a:xfrm>
                <a:off x="2760" y="16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8" name="Line 123"/>
              <p:cNvSpPr>
                <a:spLocks noChangeShapeType="1"/>
              </p:cNvSpPr>
              <p:nvPr/>
            </p:nvSpPr>
            <p:spPr bwMode="auto">
              <a:xfrm>
                <a:off x="2760" y="29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 name="Line 124"/>
              <p:cNvSpPr>
                <a:spLocks noChangeShapeType="1"/>
              </p:cNvSpPr>
              <p:nvPr/>
            </p:nvSpPr>
            <p:spPr bwMode="auto">
              <a:xfrm>
                <a:off x="2760" y="43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 name="Line 125"/>
              <p:cNvSpPr>
                <a:spLocks noChangeShapeType="1"/>
              </p:cNvSpPr>
              <p:nvPr/>
            </p:nvSpPr>
            <p:spPr bwMode="auto">
              <a:xfrm>
                <a:off x="2760" y="56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 name="Line 127"/>
              <p:cNvSpPr>
                <a:spLocks noChangeShapeType="1"/>
              </p:cNvSpPr>
              <p:nvPr/>
            </p:nvSpPr>
            <p:spPr bwMode="auto">
              <a:xfrm>
                <a:off x="2940" y="2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 name="Line 128"/>
              <p:cNvSpPr>
                <a:spLocks noChangeShapeType="1"/>
              </p:cNvSpPr>
              <p:nvPr/>
            </p:nvSpPr>
            <p:spPr bwMode="auto">
              <a:xfrm>
                <a:off x="3132" y="2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 name="Line 129"/>
              <p:cNvSpPr>
                <a:spLocks noChangeShapeType="1"/>
              </p:cNvSpPr>
              <p:nvPr/>
            </p:nvSpPr>
            <p:spPr bwMode="auto">
              <a:xfrm>
                <a:off x="3312" y="2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 name="Line 130"/>
              <p:cNvSpPr>
                <a:spLocks noChangeShapeType="1"/>
              </p:cNvSpPr>
              <p:nvPr/>
            </p:nvSpPr>
            <p:spPr bwMode="auto">
              <a:xfrm>
                <a:off x="3312" y="64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 name="Line 133"/>
              <p:cNvSpPr>
                <a:spLocks noChangeShapeType="1"/>
              </p:cNvSpPr>
              <p:nvPr/>
            </p:nvSpPr>
            <p:spPr bwMode="auto">
              <a:xfrm>
                <a:off x="2940" y="64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 name="Rectangle 134"/>
              <p:cNvSpPr>
                <a:spLocks noChangeArrowheads="1"/>
              </p:cNvSpPr>
              <p:nvPr/>
            </p:nvSpPr>
            <p:spPr bwMode="auto">
              <a:xfrm>
                <a:off x="2688" y="716"/>
                <a:ext cx="1056" cy="136"/>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07" name="Text Box 136"/>
              <p:cNvSpPr txBox="1">
                <a:spLocks noChangeArrowheads="1"/>
              </p:cNvSpPr>
              <p:nvPr/>
            </p:nvSpPr>
            <p:spPr bwMode="auto">
              <a:xfrm>
                <a:off x="2860" y="668"/>
                <a:ext cx="156"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b="1">
                    <a:latin typeface="Times New Roman" charset="0"/>
                  </a:rPr>
                  <a:t>2</a:t>
                </a:r>
              </a:p>
            </p:txBody>
          </p:sp>
          <p:sp>
            <p:nvSpPr>
              <p:cNvPr id="108" name="Text Box 137"/>
              <p:cNvSpPr txBox="1">
                <a:spLocks noChangeArrowheads="1"/>
              </p:cNvSpPr>
              <p:nvPr/>
            </p:nvSpPr>
            <p:spPr bwMode="auto">
              <a:xfrm>
                <a:off x="3048" y="668"/>
                <a:ext cx="156"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b="1">
                    <a:latin typeface="Times New Roman" charset="0"/>
                  </a:rPr>
                  <a:t>4</a:t>
                </a:r>
              </a:p>
            </p:txBody>
          </p:sp>
          <p:sp>
            <p:nvSpPr>
              <p:cNvPr id="109" name="Text Box 138"/>
              <p:cNvSpPr txBox="1">
                <a:spLocks noChangeArrowheads="1"/>
              </p:cNvSpPr>
              <p:nvPr/>
            </p:nvSpPr>
            <p:spPr bwMode="auto">
              <a:xfrm>
                <a:off x="3232" y="668"/>
                <a:ext cx="156"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b="1">
                    <a:latin typeface="Times New Roman" charset="0"/>
                  </a:rPr>
                  <a:t>6</a:t>
                </a:r>
              </a:p>
            </p:txBody>
          </p:sp>
          <p:sp>
            <p:nvSpPr>
              <p:cNvPr id="110" name="Text Box 139"/>
              <p:cNvSpPr txBox="1">
                <a:spLocks noChangeArrowheads="1"/>
              </p:cNvSpPr>
              <p:nvPr/>
            </p:nvSpPr>
            <p:spPr bwMode="auto">
              <a:xfrm>
                <a:off x="3416" y="668"/>
                <a:ext cx="156"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b="1">
                    <a:latin typeface="Times New Roman" charset="0"/>
                  </a:rPr>
                  <a:t>8</a:t>
                </a:r>
              </a:p>
            </p:txBody>
          </p:sp>
          <p:sp>
            <p:nvSpPr>
              <p:cNvPr id="111" name="Text Box 140"/>
              <p:cNvSpPr txBox="1">
                <a:spLocks noChangeArrowheads="1"/>
              </p:cNvSpPr>
              <p:nvPr/>
            </p:nvSpPr>
            <p:spPr bwMode="auto">
              <a:xfrm>
                <a:off x="3584" y="672"/>
                <a:ext cx="196"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b="1">
                    <a:latin typeface="Times New Roman" charset="0"/>
                  </a:rPr>
                  <a:t>10</a:t>
                </a:r>
              </a:p>
            </p:txBody>
          </p:sp>
          <p:sp>
            <p:nvSpPr>
              <p:cNvPr id="112" name="Rectangle 141"/>
              <p:cNvSpPr>
                <a:spLocks noChangeArrowheads="1"/>
              </p:cNvSpPr>
              <p:nvPr/>
            </p:nvSpPr>
            <p:spPr bwMode="auto">
              <a:xfrm>
                <a:off x="2556" y="0"/>
                <a:ext cx="192" cy="72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113" name="Text Box 135"/>
              <p:cNvSpPr txBox="1">
                <a:spLocks noChangeArrowheads="1"/>
              </p:cNvSpPr>
              <p:nvPr/>
            </p:nvSpPr>
            <p:spPr bwMode="auto">
              <a:xfrm>
                <a:off x="2688" y="668"/>
                <a:ext cx="156"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b="1">
                    <a:latin typeface="Times New Roman" charset="0"/>
                  </a:rPr>
                  <a:t>0</a:t>
                </a:r>
              </a:p>
            </p:txBody>
          </p:sp>
          <p:sp>
            <p:nvSpPr>
              <p:cNvPr id="114" name="Text Box 142"/>
              <p:cNvSpPr txBox="1">
                <a:spLocks noChangeArrowheads="1"/>
              </p:cNvSpPr>
              <p:nvPr/>
            </p:nvSpPr>
            <p:spPr bwMode="auto">
              <a:xfrm>
                <a:off x="2640" y="488"/>
                <a:ext cx="152" cy="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900">
                    <a:latin typeface="Times New Roman" charset="0"/>
                  </a:rPr>
                  <a:t>1</a:t>
                </a:r>
              </a:p>
            </p:txBody>
          </p:sp>
          <p:sp>
            <p:nvSpPr>
              <p:cNvPr id="115" name="Text Box 143"/>
              <p:cNvSpPr txBox="1">
                <a:spLocks noChangeArrowheads="1"/>
              </p:cNvSpPr>
              <p:nvPr/>
            </p:nvSpPr>
            <p:spPr bwMode="auto">
              <a:xfrm>
                <a:off x="2640" y="224"/>
                <a:ext cx="152" cy="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900">
                    <a:latin typeface="Times New Roman" charset="0"/>
                  </a:rPr>
                  <a:t>3</a:t>
                </a:r>
              </a:p>
            </p:txBody>
          </p:sp>
          <p:sp>
            <p:nvSpPr>
              <p:cNvPr id="116" name="Text Box 144"/>
              <p:cNvSpPr txBox="1">
                <a:spLocks noChangeArrowheads="1"/>
              </p:cNvSpPr>
              <p:nvPr/>
            </p:nvSpPr>
            <p:spPr bwMode="auto">
              <a:xfrm rot="-5400000">
                <a:off x="2272" y="334"/>
                <a:ext cx="696"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b="1">
                    <a:latin typeface="Times New Roman" charset="0"/>
                  </a:rPr>
                  <a:t># electrons [arb.]</a:t>
                </a:r>
              </a:p>
            </p:txBody>
          </p:sp>
          <p:sp>
            <p:nvSpPr>
              <p:cNvPr id="117" name="Line 145"/>
              <p:cNvSpPr>
                <a:spLocks noChangeShapeType="1"/>
              </p:cNvSpPr>
              <p:nvPr/>
            </p:nvSpPr>
            <p:spPr bwMode="auto">
              <a:xfrm>
                <a:off x="3496" y="64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8" name="Line 146"/>
              <p:cNvSpPr>
                <a:spLocks noChangeShapeType="1"/>
              </p:cNvSpPr>
              <p:nvPr/>
            </p:nvSpPr>
            <p:spPr bwMode="auto">
              <a:xfrm>
                <a:off x="3128" y="648"/>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9" name="Line 147"/>
              <p:cNvSpPr>
                <a:spLocks noChangeShapeType="1"/>
              </p:cNvSpPr>
              <p:nvPr/>
            </p:nvSpPr>
            <p:spPr bwMode="auto">
              <a:xfrm>
                <a:off x="3636" y="29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0" name="Line 148"/>
              <p:cNvSpPr>
                <a:spLocks noChangeShapeType="1"/>
              </p:cNvSpPr>
              <p:nvPr/>
            </p:nvSpPr>
            <p:spPr bwMode="auto">
              <a:xfrm>
                <a:off x="3636" y="43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1" name="Line 149"/>
              <p:cNvSpPr>
                <a:spLocks noChangeShapeType="1"/>
              </p:cNvSpPr>
              <p:nvPr/>
            </p:nvSpPr>
            <p:spPr bwMode="auto">
              <a:xfrm>
                <a:off x="3636" y="564"/>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95" name="Text Box 126"/>
            <p:cNvSpPr txBox="1">
              <a:spLocks noChangeArrowheads="1"/>
            </p:cNvSpPr>
            <p:nvPr/>
          </p:nvSpPr>
          <p:spPr bwMode="auto">
            <a:xfrm>
              <a:off x="3064" y="769"/>
              <a:ext cx="689"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b="1">
                  <a:latin typeface="Times New Roman" charset="0"/>
                </a:rPr>
                <a:t>Energy [GeV]</a:t>
              </a:r>
            </a:p>
          </p:txBody>
        </p:sp>
      </p:grpSp>
      <p:grpSp>
        <p:nvGrpSpPr>
          <p:cNvPr id="124" name="Group 123"/>
          <p:cNvGrpSpPr/>
          <p:nvPr/>
        </p:nvGrpSpPr>
        <p:grpSpPr>
          <a:xfrm>
            <a:off x="3898239" y="2857765"/>
            <a:ext cx="1168384" cy="1254125"/>
            <a:chOff x="3898239" y="2857765"/>
            <a:chExt cx="1168384" cy="1254125"/>
          </a:xfrm>
        </p:grpSpPr>
        <p:sp>
          <p:nvSpPr>
            <p:cNvPr id="82" name="Line 93"/>
            <p:cNvSpPr>
              <a:spLocks noChangeShapeType="1"/>
            </p:cNvSpPr>
            <p:nvPr/>
          </p:nvSpPr>
          <p:spPr bwMode="auto">
            <a:xfrm flipV="1">
              <a:off x="4314510" y="2857765"/>
              <a:ext cx="752113" cy="84725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3" name="Line 94"/>
            <p:cNvSpPr>
              <a:spLocks noChangeShapeType="1"/>
            </p:cNvSpPr>
            <p:nvPr/>
          </p:nvSpPr>
          <p:spPr bwMode="auto">
            <a:xfrm flipH="1" flipV="1">
              <a:off x="3898239" y="2880275"/>
              <a:ext cx="297208" cy="83109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 name="Rectangle 56"/>
            <p:cNvSpPr>
              <a:spLocks noChangeArrowheads="1"/>
            </p:cNvSpPr>
            <p:nvPr/>
          </p:nvSpPr>
          <p:spPr bwMode="auto">
            <a:xfrm>
              <a:off x="4195447" y="3715015"/>
              <a:ext cx="119063" cy="396875"/>
            </a:xfrm>
            <a:prstGeom prst="rect">
              <a:avLst/>
            </a:prstGeom>
            <a:noFill/>
            <a:ln w="9525">
              <a:solidFill>
                <a:schemeClr val="bg2"/>
              </a:solidFill>
              <a:prstDash val="dash"/>
              <a:miter lim="800000"/>
              <a:headEnd/>
              <a:tailEnd/>
            </a:ln>
          </p:spPr>
          <p:txBody>
            <a:bodyPr wrap="none" anchor="ctr"/>
            <a:lstStyle/>
            <a:p>
              <a:endParaRPr lang="en-US"/>
            </a:p>
          </p:txBody>
        </p:sp>
        <p:sp>
          <p:nvSpPr>
            <p:cNvPr id="122" name="Line 94"/>
            <p:cNvSpPr>
              <a:spLocks noChangeShapeType="1"/>
            </p:cNvSpPr>
            <p:nvPr/>
          </p:nvSpPr>
          <p:spPr bwMode="auto">
            <a:xfrm rot="360000" flipH="1" flipV="1">
              <a:off x="4157888" y="3620309"/>
              <a:ext cx="33337" cy="74140"/>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3" name="Line 94"/>
            <p:cNvSpPr>
              <a:spLocks noChangeShapeType="1"/>
            </p:cNvSpPr>
            <p:nvPr/>
          </p:nvSpPr>
          <p:spPr bwMode="auto">
            <a:xfrm rot="3960000" flipH="1" flipV="1">
              <a:off x="4331453" y="3628787"/>
              <a:ext cx="33337" cy="74140"/>
            </a:xfrm>
            <a:prstGeom prst="line">
              <a:avLst/>
            </a:prstGeom>
            <a:noFill/>
            <a:ln w="9525">
              <a:solidFill>
                <a:schemeClr val="bg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27" name="Group 126"/>
          <p:cNvGrpSpPr/>
          <p:nvPr/>
        </p:nvGrpSpPr>
        <p:grpSpPr>
          <a:xfrm>
            <a:off x="5535323" y="2836736"/>
            <a:ext cx="1169806" cy="1275153"/>
            <a:chOff x="5535323" y="2836736"/>
            <a:chExt cx="1169806" cy="1275153"/>
          </a:xfrm>
        </p:grpSpPr>
        <p:sp>
          <p:nvSpPr>
            <p:cNvPr id="87" name="Rectangle 174"/>
            <p:cNvSpPr>
              <a:spLocks noChangeArrowheads="1"/>
            </p:cNvSpPr>
            <p:nvPr/>
          </p:nvSpPr>
          <p:spPr bwMode="auto">
            <a:xfrm>
              <a:off x="5606735" y="3715014"/>
              <a:ext cx="114300" cy="396875"/>
            </a:xfrm>
            <a:prstGeom prst="rect">
              <a:avLst/>
            </a:prstGeom>
            <a:noFill/>
            <a:ln w="9525">
              <a:solidFill>
                <a:schemeClr val="bg2"/>
              </a:solidFill>
              <a:prstDash val="dash"/>
              <a:miter lim="800000"/>
              <a:headEnd/>
              <a:tailEnd/>
            </a:ln>
          </p:spPr>
          <p:txBody>
            <a:bodyPr wrap="none" anchor="ctr"/>
            <a:lstStyle/>
            <a:p>
              <a:endParaRPr lang="en-US"/>
            </a:p>
          </p:txBody>
        </p:sp>
        <p:sp>
          <p:nvSpPr>
            <p:cNvPr id="89" name="Line 176"/>
            <p:cNvSpPr>
              <a:spLocks noChangeShapeType="1"/>
            </p:cNvSpPr>
            <p:nvPr/>
          </p:nvSpPr>
          <p:spPr bwMode="auto">
            <a:xfrm rot="300000">
              <a:off x="5535323" y="2991851"/>
              <a:ext cx="102156" cy="70101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5" name="Line 176"/>
            <p:cNvSpPr>
              <a:spLocks noChangeShapeType="1"/>
            </p:cNvSpPr>
            <p:nvPr/>
          </p:nvSpPr>
          <p:spPr bwMode="auto">
            <a:xfrm rot="300000" flipH="1">
              <a:off x="5763526" y="2836736"/>
              <a:ext cx="941603" cy="91897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 name="Line 175"/>
            <p:cNvSpPr>
              <a:spLocks noChangeShapeType="1"/>
            </p:cNvSpPr>
            <p:nvPr/>
          </p:nvSpPr>
          <p:spPr bwMode="auto">
            <a:xfrm rot="180000" flipH="1" flipV="1">
              <a:off x="5602502" y="3615533"/>
              <a:ext cx="6564" cy="86544"/>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6" name="Line 175"/>
            <p:cNvSpPr>
              <a:spLocks noChangeShapeType="1"/>
            </p:cNvSpPr>
            <p:nvPr/>
          </p:nvSpPr>
          <p:spPr bwMode="auto">
            <a:xfrm rot="21360000" flipV="1">
              <a:off x="5723036" y="3624019"/>
              <a:ext cx="115125" cy="77014"/>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29" name="TextBox 128"/>
          <p:cNvSpPr txBox="1"/>
          <p:nvPr/>
        </p:nvSpPr>
        <p:spPr>
          <a:xfrm>
            <a:off x="7075214" y="1464257"/>
            <a:ext cx="2183086" cy="461665"/>
          </a:xfrm>
          <a:prstGeom prst="rect">
            <a:avLst/>
          </a:prstGeom>
          <a:noFill/>
        </p:spPr>
        <p:txBody>
          <a:bodyPr wrap="square" rtlCol="0">
            <a:spAutoFit/>
          </a:bodyPr>
          <a:lstStyle/>
          <a:p>
            <a:pPr algn="ctr"/>
            <a:r>
              <a:rPr lang="en-US" sz="1200" b="1" dirty="0"/>
              <a:t>e</a:t>
            </a:r>
            <a:r>
              <a:rPr lang="en-US" sz="1200" b="1" dirty="0" smtClean="0"/>
              <a:t>lectrons accelerate quasi-</a:t>
            </a:r>
            <a:r>
              <a:rPr lang="en-US" sz="1200" b="1" dirty="0" err="1" smtClean="0"/>
              <a:t>monenergetically</a:t>
            </a:r>
            <a:r>
              <a:rPr lang="en-US" sz="1200" b="1" dirty="0" smtClean="0"/>
              <a:t> to ~10 </a:t>
            </a:r>
            <a:r>
              <a:rPr lang="en-US" sz="1200" b="1" dirty="0" err="1" smtClean="0"/>
              <a:t>GeV</a:t>
            </a:r>
            <a:endParaRPr lang="en-US" sz="1200" b="1" dirty="0"/>
          </a:p>
        </p:txBody>
      </p:sp>
      <p:sp>
        <p:nvSpPr>
          <p:cNvPr id="130" name="TextBox 129"/>
          <p:cNvSpPr txBox="1"/>
          <p:nvPr/>
        </p:nvSpPr>
        <p:spPr>
          <a:xfrm>
            <a:off x="50800" y="1998692"/>
            <a:ext cx="1657462" cy="646331"/>
          </a:xfrm>
          <a:prstGeom prst="rect">
            <a:avLst/>
          </a:prstGeom>
          <a:noFill/>
        </p:spPr>
        <p:txBody>
          <a:bodyPr wrap="none" rtlCol="0">
            <a:spAutoFit/>
          </a:bodyPr>
          <a:lstStyle/>
          <a:p>
            <a:pPr algn="ctr"/>
            <a:r>
              <a:rPr lang="en-US" dirty="0" smtClean="0">
                <a:solidFill>
                  <a:schemeClr val="bg1">
                    <a:lumMod val="50000"/>
                  </a:schemeClr>
                </a:solidFill>
              </a:rPr>
              <a:t>Plasma bubble</a:t>
            </a:r>
          </a:p>
          <a:p>
            <a:pPr algn="ctr"/>
            <a:r>
              <a:rPr lang="en-US" dirty="0" smtClean="0"/>
              <a:t>&amp; </a:t>
            </a:r>
            <a:r>
              <a:rPr lang="en-US" dirty="0" smtClean="0">
                <a:solidFill>
                  <a:srgbClr val="FF0000"/>
                </a:solidFill>
              </a:rPr>
              <a:t>laser</a:t>
            </a:r>
            <a:r>
              <a:rPr lang="en-US" dirty="0" smtClean="0"/>
              <a:t> profiles:</a:t>
            </a:r>
            <a:endParaRPr lang="en-US" dirty="0"/>
          </a:p>
        </p:txBody>
      </p:sp>
      <p:grpSp>
        <p:nvGrpSpPr>
          <p:cNvPr id="134" name="Group 133"/>
          <p:cNvGrpSpPr/>
          <p:nvPr/>
        </p:nvGrpSpPr>
        <p:grpSpPr>
          <a:xfrm>
            <a:off x="3760515" y="2258639"/>
            <a:ext cx="1242608" cy="676417"/>
            <a:chOff x="3760515" y="2258639"/>
            <a:chExt cx="1242608" cy="676417"/>
          </a:xfrm>
        </p:grpSpPr>
        <p:sp>
          <p:nvSpPr>
            <p:cNvPr id="25" name="Oval 24"/>
            <p:cNvSpPr/>
            <p:nvPr/>
          </p:nvSpPr>
          <p:spPr>
            <a:xfrm>
              <a:off x="4023901" y="2258639"/>
              <a:ext cx="253992" cy="267369"/>
            </a:xfrm>
            <a:prstGeom prst="ellipse">
              <a:avLst/>
            </a:prstGeom>
            <a:no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TextBox 127"/>
            <p:cNvSpPr txBox="1"/>
            <p:nvPr/>
          </p:nvSpPr>
          <p:spPr>
            <a:xfrm>
              <a:off x="3760515" y="2658057"/>
              <a:ext cx="1242608" cy="276999"/>
            </a:xfrm>
            <a:prstGeom prst="rect">
              <a:avLst/>
            </a:prstGeom>
            <a:noFill/>
          </p:spPr>
          <p:txBody>
            <a:bodyPr wrap="square" rtlCol="0">
              <a:spAutoFit/>
            </a:bodyPr>
            <a:lstStyle/>
            <a:p>
              <a:pPr algn="ctr"/>
              <a:r>
                <a:rPr lang="en-US" sz="1200" b="1" dirty="0" smtClean="0"/>
                <a:t>electrons inject</a:t>
              </a:r>
              <a:endParaRPr lang="en-US" sz="1200" b="1" dirty="0"/>
            </a:p>
          </p:txBody>
        </p:sp>
        <p:cxnSp>
          <p:nvCxnSpPr>
            <p:cNvPr id="132" name="Straight Connector 131"/>
            <p:cNvCxnSpPr/>
            <p:nvPr/>
          </p:nvCxnSpPr>
          <p:spPr>
            <a:xfrm>
              <a:off x="4149622" y="2526822"/>
              <a:ext cx="0" cy="229076"/>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31" name="Group 130"/>
          <p:cNvGrpSpPr/>
          <p:nvPr/>
        </p:nvGrpSpPr>
        <p:grpSpPr>
          <a:xfrm>
            <a:off x="101600" y="82233"/>
            <a:ext cx="1117600" cy="1141647"/>
            <a:chOff x="3303214" y="2758382"/>
            <a:chExt cx="1424847" cy="1409786"/>
          </a:xfrm>
        </p:grpSpPr>
        <p:sp>
          <p:nvSpPr>
            <p:cNvPr id="133" name="Oval 132"/>
            <p:cNvSpPr/>
            <p:nvPr/>
          </p:nvSpPr>
          <p:spPr>
            <a:xfrm>
              <a:off x="3345495" y="2787041"/>
              <a:ext cx="1364292" cy="13642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5" name="Picture 134"/>
            <p:cNvPicPr>
              <a:picLocks noChangeAspect="1"/>
            </p:cNvPicPr>
            <p:nvPr/>
          </p:nvPicPr>
          <p:blipFill rotWithShape="1">
            <a:blip r:embed="rId4">
              <a:extLst>
                <a:ext uri="{28A0092B-C50C-407E-A947-70E740481C1C}">
                  <a14:useLocalDpi xmlns:a14="http://schemas.microsoft.com/office/drawing/2010/main" val="0"/>
                </a:ext>
              </a:extLst>
            </a:blip>
            <a:srcRect l="53041"/>
            <a:stretch/>
          </p:blipFill>
          <p:spPr>
            <a:xfrm>
              <a:off x="3303214" y="2758382"/>
              <a:ext cx="1424847" cy="1409786"/>
            </a:xfrm>
            <a:prstGeom prst="rect">
              <a:avLst/>
            </a:prstGeom>
          </p:spPr>
        </p:pic>
      </p:grpSp>
      <p:sp>
        <p:nvSpPr>
          <p:cNvPr id="5" name="TextBox 4"/>
          <p:cNvSpPr txBox="1"/>
          <p:nvPr/>
        </p:nvSpPr>
        <p:spPr>
          <a:xfrm>
            <a:off x="1442425" y="-33861"/>
            <a:ext cx="7087798" cy="1077218"/>
          </a:xfrm>
          <a:prstGeom prst="rect">
            <a:avLst/>
          </a:prstGeom>
          <a:noFill/>
        </p:spPr>
        <p:txBody>
          <a:bodyPr wrap="none" rtlCol="0">
            <a:spAutoFit/>
          </a:bodyPr>
          <a:lstStyle/>
          <a:p>
            <a:r>
              <a:rPr lang="en-US" sz="3200" b="1" dirty="0" smtClean="0"/>
              <a:t>To realize the accelerator’s full potential,</a:t>
            </a:r>
          </a:p>
          <a:p>
            <a:r>
              <a:rPr lang="en-US" sz="3200" b="1" dirty="0"/>
              <a:t>w</a:t>
            </a:r>
            <a:r>
              <a:rPr lang="en-US" sz="3200" b="1" dirty="0" smtClean="0"/>
              <a:t>e must learn to SEE it in the laboratory</a:t>
            </a:r>
            <a:endParaRPr lang="en-US" sz="3200" b="1" dirty="0"/>
          </a:p>
        </p:txBody>
      </p:sp>
      <p:sp>
        <p:nvSpPr>
          <p:cNvPr id="6" name="TextBox 5"/>
          <p:cNvSpPr txBox="1"/>
          <p:nvPr/>
        </p:nvSpPr>
        <p:spPr>
          <a:xfrm>
            <a:off x="45826" y="5029201"/>
            <a:ext cx="4466688" cy="400110"/>
          </a:xfrm>
          <a:prstGeom prst="rect">
            <a:avLst/>
          </a:prstGeom>
          <a:noFill/>
        </p:spPr>
        <p:txBody>
          <a:bodyPr wrap="none" rtlCol="0">
            <a:spAutoFit/>
          </a:bodyPr>
          <a:lstStyle/>
          <a:p>
            <a:pPr algn="ctr"/>
            <a:r>
              <a:rPr lang="en-US" sz="2000" b="1" dirty="0" smtClean="0"/>
              <a:t>The plasma “bubble” serves 4 functions: </a:t>
            </a:r>
            <a:endParaRPr lang="en-US" sz="2000" b="1" dirty="0"/>
          </a:p>
        </p:txBody>
      </p:sp>
      <p:sp>
        <p:nvSpPr>
          <p:cNvPr id="7" name="TextBox 6"/>
          <p:cNvSpPr txBox="1"/>
          <p:nvPr/>
        </p:nvSpPr>
        <p:spPr>
          <a:xfrm>
            <a:off x="356958" y="5344646"/>
            <a:ext cx="1302385" cy="400110"/>
          </a:xfrm>
          <a:prstGeom prst="rect">
            <a:avLst/>
          </a:prstGeom>
          <a:noFill/>
        </p:spPr>
        <p:txBody>
          <a:bodyPr wrap="none" rtlCol="0">
            <a:spAutoFit/>
          </a:bodyPr>
          <a:lstStyle/>
          <a:p>
            <a:r>
              <a:rPr lang="en-US" sz="2000" b="1" dirty="0" smtClean="0"/>
              <a:t>1. </a:t>
            </a:r>
            <a:r>
              <a:rPr lang="en-US" sz="2000" b="1" dirty="0">
                <a:solidFill>
                  <a:srgbClr val="0000FF"/>
                </a:solidFill>
              </a:rPr>
              <a:t>c</a:t>
            </a:r>
            <a:r>
              <a:rPr lang="en-US" sz="2000" b="1" dirty="0" smtClean="0">
                <a:solidFill>
                  <a:srgbClr val="0000FF"/>
                </a:solidFill>
              </a:rPr>
              <a:t>athode</a:t>
            </a:r>
            <a:endParaRPr lang="en-US" sz="2000" b="1" dirty="0">
              <a:solidFill>
                <a:srgbClr val="0000FF"/>
              </a:solidFill>
            </a:endParaRPr>
          </a:p>
        </p:txBody>
      </p:sp>
      <p:sp>
        <p:nvSpPr>
          <p:cNvPr id="12" name="TextBox 11"/>
          <p:cNvSpPr txBox="1"/>
          <p:nvPr/>
        </p:nvSpPr>
        <p:spPr>
          <a:xfrm>
            <a:off x="7114980" y="5334005"/>
            <a:ext cx="1633781" cy="400110"/>
          </a:xfrm>
          <a:prstGeom prst="rect">
            <a:avLst/>
          </a:prstGeom>
          <a:noFill/>
        </p:spPr>
        <p:txBody>
          <a:bodyPr wrap="none" rtlCol="0">
            <a:spAutoFit/>
          </a:bodyPr>
          <a:lstStyle/>
          <a:p>
            <a:r>
              <a:rPr lang="en-US" sz="2000" b="1" dirty="0"/>
              <a:t>4</a:t>
            </a:r>
            <a:r>
              <a:rPr lang="en-US" sz="2000" b="1" dirty="0" smtClean="0"/>
              <a:t>. </a:t>
            </a:r>
            <a:r>
              <a:rPr lang="en-US" sz="2000" b="1" dirty="0" smtClean="0">
                <a:solidFill>
                  <a:srgbClr val="0000FF"/>
                </a:solidFill>
              </a:rPr>
              <a:t>accelerator</a:t>
            </a:r>
            <a:endParaRPr lang="en-US" sz="2000" b="1" dirty="0">
              <a:solidFill>
                <a:srgbClr val="0000FF"/>
              </a:solidFill>
            </a:endParaRPr>
          </a:p>
        </p:txBody>
      </p:sp>
      <p:sp>
        <p:nvSpPr>
          <p:cNvPr id="57" name="TextBox 56"/>
          <p:cNvSpPr txBox="1"/>
          <p:nvPr/>
        </p:nvSpPr>
        <p:spPr>
          <a:xfrm>
            <a:off x="2048953" y="5350938"/>
            <a:ext cx="2159741" cy="400110"/>
          </a:xfrm>
          <a:prstGeom prst="rect">
            <a:avLst/>
          </a:prstGeom>
          <a:noFill/>
        </p:spPr>
        <p:txBody>
          <a:bodyPr wrap="none" rtlCol="0">
            <a:spAutoFit/>
          </a:bodyPr>
          <a:lstStyle/>
          <a:p>
            <a:r>
              <a:rPr lang="en-US" sz="2000" b="1" dirty="0" smtClean="0"/>
              <a:t>2. </a:t>
            </a:r>
            <a:r>
              <a:rPr lang="en-US" sz="2000" b="1" dirty="0">
                <a:solidFill>
                  <a:srgbClr val="0000FF"/>
                </a:solidFill>
              </a:rPr>
              <a:t>l</a:t>
            </a:r>
            <a:r>
              <a:rPr lang="en-US" sz="2000" b="1" dirty="0" smtClean="0">
                <a:solidFill>
                  <a:srgbClr val="0000FF"/>
                </a:solidFill>
              </a:rPr>
              <a:t>aser</a:t>
            </a:r>
            <a:r>
              <a:rPr lang="en-US" sz="2000" b="1" dirty="0" smtClean="0"/>
              <a:t> </a:t>
            </a:r>
            <a:r>
              <a:rPr lang="en-US" sz="2000" b="1" dirty="0" smtClean="0">
                <a:solidFill>
                  <a:srgbClr val="0000FF"/>
                </a:solidFill>
              </a:rPr>
              <a:t>waveguide</a:t>
            </a:r>
            <a:endParaRPr lang="en-US" sz="2000" b="1" dirty="0">
              <a:solidFill>
                <a:srgbClr val="0000FF"/>
              </a:solidFill>
            </a:endParaRPr>
          </a:p>
        </p:txBody>
      </p:sp>
      <p:sp>
        <p:nvSpPr>
          <p:cNvPr id="58" name="TextBox 57"/>
          <p:cNvSpPr txBox="1"/>
          <p:nvPr/>
        </p:nvSpPr>
        <p:spPr>
          <a:xfrm>
            <a:off x="4560559" y="5344656"/>
            <a:ext cx="2461431" cy="400110"/>
          </a:xfrm>
          <a:prstGeom prst="rect">
            <a:avLst/>
          </a:prstGeom>
          <a:noFill/>
        </p:spPr>
        <p:txBody>
          <a:bodyPr wrap="none" rtlCol="0">
            <a:spAutoFit/>
          </a:bodyPr>
          <a:lstStyle/>
          <a:p>
            <a:r>
              <a:rPr lang="en-US" sz="2000" b="1" dirty="0" smtClean="0"/>
              <a:t>3.</a:t>
            </a:r>
            <a:r>
              <a:rPr lang="en-US" sz="2000" b="1" dirty="0">
                <a:solidFill>
                  <a:srgbClr val="0000FF"/>
                </a:solidFill>
              </a:rPr>
              <a:t> electron</a:t>
            </a:r>
            <a:r>
              <a:rPr lang="en-US" sz="2000" b="1" dirty="0" smtClean="0"/>
              <a:t> </a:t>
            </a:r>
            <a:r>
              <a:rPr lang="en-US" sz="2000" b="1" dirty="0" smtClean="0">
                <a:solidFill>
                  <a:srgbClr val="0000FF"/>
                </a:solidFill>
              </a:rPr>
              <a:t>collimator</a:t>
            </a:r>
            <a:endParaRPr lang="en-US" sz="2000" b="1" dirty="0">
              <a:solidFill>
                <a:srgbClr val="0000FF"/>
              </a:solidFill>
            </a:endParaRPr>
          </a:p>
        </p:txBody>
      </p:sp>
    </p:spTree>
    <p:extLst>
      <p:ext uri="{BB962C8B-B14F-4D97-AF65-F5344CB8AC3E}">
        <p14:creationId xmlns:p14="http://schemas.microsoft.com/office/powerpoint/2010/main" val="13099499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28796" y="3162300"/>
            <a:ext cx="1326004"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400" b="1" dirty="0"/>
              <a:t>Nicholas </a:t>
            </a:r>
            <a:r>
              <a:rPr lang="en-US" sz="1400" b="1" dirty="0" err="1"/>
              <a:t>Matlis</a:t>
            </a:r>
            <a:endParaRPr lang="en-US" sz="1400" b="1" dirty="0"/>
          </a:p>
          <a:p>
            <a:pPr algn="ctr"/>
            <a:r>
              <a:rPr lang="en-US" sz="1400" b="1" dirty="0"/>
              <a:t>PhD 2006</a:t>
            </a:r>
          </a:p>
        </p:txBody>
      </p:sp>
      <p:pic>
        <p:nvPicPr>
          <p:cNvPr id="38916" name="Picture 4" descr="MVC00048"/>
          <p:cNvPicPr>
            <a:picLocks noChangeAspect="1" noChangeArrowheads="1"/>
          </p:cNvPicPr>
          <p:nvPr/>
        </p:nvPicPr>
        <p:blipFill>
          <a:blip r:embed="rId3">
            <a:extLst>
              <a:ext uri="{28A0092B-C50C-407E-A947-70E740481C1C}">
                <a14:useLocalDpi xmlns:a14="http://schemas.microsoft.com/office/drawing/2010/main" val="0"/>
              </a:ext>
            </a:extLst>
          </a:blip>
          <a:srcRect l="24107" t="28125" r="56250" b="35156"/>
          <a:stretch>
            <a:fillRect/>
          </a:stretch>
        </p:blipFill>
        <p:spPr bwMode="auto">
          <a:xfrm>
            <a:off x="76200" y="1495425"/>
            <a:ext cx="1169988" cy="1666875"/>
          </a:xfrm>
          <a:prstGeom prst="rect">
            <a:avLst/>
          </a:prstGeom>
          <a:noFill/>
          <a:extLst>
            <a:ext uri="{909E8E84-426E-40dd-AFC4-6F175D3DCCD1}">
              <a14:hiddenFill xmlns:a14="http://schemas.microsoft.com/office/drawing/2010/main">
                <a:solidFill>
                  <a:srgbClr val="FFFFFF"/>
                </a:solidFill>
              </a14:hiddenFill>
            </a:ext>
          </a:extLst>
        </p:spPr>
      </p:pic>
      <p:sp>
        <p:nvSpPr>
          <p:cNvPr id="38917" name="AutoShape 5"/>
          <p:cNvSpPr>
            <a:spLocks noChangeArrowheads="1"/>
          </p:cNvSpPr>
          <p:nvPr/>
        </p:nvSpPr>
        <p:spPr bwMode="auto">
          <a:xfrm>
            <a:off x="1311275" y="682625"/>
            <a:ext cx="6037263" cy="3579813"/>
          </a:xfrm>
          <a:prstGeom prst="roundRect">
            <a:avLst>
              <a:gd name="adj" fmla="val 16667"/>
            </a:avLst>
          </a:prstGeom>
          <a:gradFill rotWithShape="1">
            <a:gsLst>
              <a:gs pos="0">
                <a:schemeClr val="bg1"/>
              </a:gs>
              <a:gs pos="100000">
                <a:srgbClr val="C0C0C0"/>
              </a:gs>
            </a:gsLst>
            <a:path path="rect">
              <a:fillToRect r="100000" b="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18" name="Freeform 6"/>
          <p:cNvSpPr>
            <a:spLocks/>
          </p:cNvSpPr>
          <p:nvPr/>
        </p:nvSpPr>
        <p:spPr bwMode="auto">
          <a:xfrm flipH="1">
            <a:off x="4208463" y="1130300"/>
            <a:ext cx="296862" cy="2640013"/>
          </a:xfrm>
          <a:custGeom>
            <a:avLst/>
            <a:gdLst>
              <a:gd name="T0" fmla="*/ 0 w 2070"/>
              <a:gd name="T1" fmla="*/ 852 h 852"/>
              <a:gd name="T2" fmla="*/ 654 w 2070"/>
              <a:gd name="T3" fmla="*/ 462 h 852"/>
              <a:gd name="T4" fmla="*/ 1053 w 2070"/>
              <a:gd name="T5" fmla="*/ 0 h 852"/>
              <a:gd name="T6" fmla="*/ 1479 w 2070"/>
              <a:gd name="T7" fmla="*/ 504 h 852"/>
              <a:gd name="T8" fmla="*/ 2070 w 2070"/>
              <a:gd name="T9" fmla="*/ 852 h 852"/>
              <a:gd name="T10" fmla="*/ 0 w 2070"/>
              <a:gd name="T11" fmla="*/ 852 h 852"/>
            </a:gdLst>
            <a:ahLst/>
            <a:cxnLst>
              <a:cxn ang="0">
                <a:pos x="T0" y="T1"/>
              </a:cxn>
              <a:cxn ang="0">
                <a:pos x="T2" y="T3"/>
              </a:cxn>
              <a:cxn ang="0">
                <a:pos x="T4" y="T5"/>
              </a:cxn>
              <a:cxn ang="0">
                <a:pos x="T6" y="T7"/>
              </a:cxn>
              <a:cxn ang="0">
                <a:pos x="T8" y="T9"/>
              </a:cxn>
              <a:cxn ang="0">
                <a:pos x="T10" y="T11"/>
              </a:cxn>
            </a:cxnLst>
            <a:rect l="0" t="0" r="r" b="b"/>
            <a:pathLst>
              <a:path w="2070" h="852">
                <a:moveTo>
                  <a:pt x="0" y="852"/>
                </a:moveTo>
                <a:cubicBezTo>
                  <a:pt x="426" y="837"/>
                  <a:pt x="501" y="669"/>
                  <a:pt x="654" y="462"/>
                </a:cubicBezTo>
                <a:cubicBezTo>
                  <a:pt x="798" y="270"/>
                  <a:pt x="913" y="4"/>
                  <a:pt x="1053" y="0"/>
                </a:cubicBezTo>
                <a:cubicBezTo>
                  <a:pt x="1193" y="0"/>
                  <a:pt x="1326" y="270"/>
                  <a:pt x="1479" y="504"/>
                </a:cubicBezTo>
                <a:cubicBezTo>
                  <a:pt x="1620" y="724"/>
                  <a:pt x="1743" y="831"/>
                  <a:pt x="2070" y="852"/>
                </a:cubicBezTo>
                <a:lnTo>
                  <a:pt x="0" y="852"/>
                </a:lnTo>
                <a:close/>
              </a:path>
            </a:pathLst>
          </a:custGeom>
          <a:solidFill>
            <a:srgbClr val="E6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38919" name="Group 7"/>
          <p:cNvGrpSpPr>
            <a:grpSpLocks/>
          </p:cNvGrpSpPr>
          <p:nvPr/>
        </p:nvGrpSpPr>
        <p:grpSpPr bwMode="auto">
          <a:xfrm>
            <a:off x="2508250" y="2682875"/>
            <a:ext cx="4714875" cy="1092200"/>
            <a:chOff x="1580" y="1927"/>
            <a:chExt cx="2970" cy="451"/>
          </a:xfrm>
        </p:grpSpPr>
        <p:sp>
          <p:nvSpPr>
            <p:cNvPr id="38920" name="Freeform 8"/>
            <p:cNvSpPr>
              <a:spLocks/>
            </p:cNvSpPr>
            <p:nvPr/>
          </p:nvSpPr>
          <p:spPr bwMode="auto">
            <a:xfrm flipH="1">
              <a:off x="1580" y="1927"/>
              <a:ext cx="1434" cy="448"/>
            </a:xfrm>
            <a:custGeom>
              <a:avLst/>
              <a:gdLst>
                <a:gd name="T0" fmla="*/ 0 w 2070"/>
                <a:gd name="T1" fmla="*/ 852 h 852"/>
                <a:gd name="T2" fmla="*/ 654 w 2070"/>
                <a:gd name="T3" fmla="*/ 462 h 852"/>
                <a:gd name="T4" fmla="*/ 1053 w 2070"/>
                <a:gd name="T5" fmla="*/ 0 h 852"/>
                <a:gd name="T6" fmla="*/ 1479 w 2070"/>
                <a:gd name="T7" fmla="*/ 504 h 852"/>
                <a:gd name="T8" fmla="*/ 2070 w 2070"/>
                <a:gd name="T9" fmla="*/ 852 h 852"/>
                <a:gd name="T10" fmla="*/ 0 w 2070"/>
                <a:gd name="T11" fmla="*/ 852 h 852"/>
              </a:gdLst>
              <a:ahLst/>
              <a:cxnLst>
                <a:cxn ang="0">
                  <a:pos x="T0" y="T1"/>
                </a:cxn>
                <a:cxn ang="0">
                  <a:pos x="T2" y="T3"/>
                </a:cxn>
                <a:cxn ang="0">
                  <a:pos x="T4" y="T5"/>
                </a:cxn>
                <a:cxn ang="0">
                  <a:pos x="T6" y="T7"/>
                </a:cxn>
                <a:cxn ang="0">
                  <a:pos x="T8" y="T9"/>
                </a:cxn>
                <a:cxn ang="0">
                  <a:pos x="T10" y="T11"/>
                </a:cxn>
              </a:cxnLst>
              <a:rect l="0" t="0" r="r" b="b"/>
              <a:pathLst>
                <a:path w="2070" h="852">
                  <a:moveTo>
                    <a:pt x="0" y="852"/>
                  </a:moveTo>
                  <a:cubicBezTo>
                    <a:pt x="426" y="837"/>
                    <a:pt x="501" y="669"/>
                    <a:pt x="654" y="462"/>
                  </a:cubicBezTo>
                  <a:cubicBezTo>
                    <a:pt x="798" y="270"/>
                    <a:pt x="913" y="4"/>
                    <a:pt x="1053" y="0"/>
                  </a:cubicBezTo>
                  <a:cubicBezTo>
                    <a:pt x="1193" y="0"/>
                    <a:pt x="1326" y="270"/>
                    <a:pt x="1479" y="504"/>
                  </a:cubicBezTo>
                  <a:cubicBezTo>
                    <a:pt x="1620" y="724"/>
                    <a:pt x="1743" y="831"/>
                    <a:pt x="2070" y="852"/>
                  </a:cubicBezTo>
                  <a:lnTo>
                    <a:pt x="0" y="852"/>
                  </a:lnTo>
                  <a:close/>
                </a:path>
              </a:pathLst>
            </a:cu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921" name="Freeform 9"/>
            <p:cNvSpPr>
              <a:spLocks/>
            </p:cNvSpPr>
            <p:nvPr/>
          </p:nvSpPr>
          <p:spPr bwMode="auto">
            <a:xfrm flipH="1">
              <a:off x="3116" y="1931"/>
              <a:ext cx="1434" cy="447"/>
            </a:xfrm>
            <a:custGeom>
              <a:avLst/>
              <a:gdLst>
                <a:gd name="T0" fmla="*/ 0 w 2070"/>
                <a:gd name="T1" fmla="*/ 852 h 852"/>
                <a:gd name="T2" fmla="*/ 654 w 2070"/>
                <a:gd name="T3" fmla="*/ 462 h 852"/>
                <a:gd name="T4" fmla="*/ 1053 w 2070"/>
                <a:gd name="T5" fmla="*/ 0 h 852"/>
                <a:gd name="T6" fmla="*/ 1479 w 2070"/>
                <a:gd name="T7" fmla="*/ 504 h 852"/>
                <a:gd name="T8" fmla="*/ 2070 w 2070"/>
                <a:gd name="T9" fmla="*/ 852 h 852"/>
                <a:gd name="T10" fmla="*/ 0 w 2070"/>
                <a:gd name="T11" fmla="*/ 852 h 852"/>
              </a:gdLst>
              <a:ahLst/>
              <a:cxnLst>
                <a:cxn ang="0">
                  <a:pos x="T0" y="T1"/>
                </a:cxn>
                <a:cxn ang="0">
                  <a:pos x="T2" y="T3"/>
                </a:cxn>
                <a:cxn ang="0">
                  <a:pos x="T4" y="T5"/>
                </a:cxn>
                <a:cxn ang="0">
                  <a:pos x="T6" y="T7"/>
                </a:cxn>
                <a:cxn ang="0">
                  <a:pos x="T8" y="T9"/>
                </a:cxn>
                <a:cxn ang="0">
                  <a:pos x="T10" y="T11"/>
                </a:cxn>
              </a:cxnLst>
              <a:rect l="0" t="0" r="r" b="b"/>
              <a:pathLst>
                <a:path w="2070" h="852">
                  <a:moveTo>
                    <a:pt x="0" y="852"/>
                  </a:moveTo>
                  <a:cubicBezTo>
                    <a:pt x="426" y="837"/>
                    <a:pt x="501" y="669"/>
                    <a:pt x="654" y="462"/>
                  </a:cubicBezTo>
                  <a:cubicBezTo>
                    <a:pt x="798" y="270"/>
                    <a:pt x="913" y="4"/>
                    <a:pt x="1053" y="0"/>
                  </a:cubicBezTo>
                  <a:cubicBezTo>
                    <a:pt x="1193" y="0"/>
                    <a:pt x="1326" y="270"/>
                    <a:pt x="1479" y="504"/>
                  </a:cubicBezTo>
                  <a:cubicBezTo>
                    <a:pt x="1620" y="724"/>
                    <a:pt x="1743" y="831"/>
                    <a:pt x="2070" y="852"/>
                  </a:cubicBezTo>
                  <a:lnTo>
                    <a:pt x="0" y="852"/>
                  </a:lnTo>
                  <a:close/>
                </a:path>
              </a:pathLst>
            </a:custGeom>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38922" name="Group 10"/>
          <p:cNvGrpSpPr>
            <a:grpSpLocks/>
          </p:cNvGrpSpPr>
          <p:nvPr/>
        </p:nvGrpSpPr>
        <p:grpSpPr bwMode="auto">
          <a:xfrm flipH="1">
            <a:off x="1371600" y="2252663"/>
            <a:ext cx="5683250" cy="1519237"/>
            <a:chOff x="181" y="3270"/>
            <a:chExt cx="2309" cy="614"/>
          </a:xfrm>
        </p:grpSpPr>
        <p:sp>
          <p:nvSpPr>
            <p:cNvPr id="38923" name="Freeform 11"/>
            <p:cNvSpPr>
              <a:spLocks/>
            </p:cNvSpPr>
            <p:nvPr/>
          </p:nvSpPr>
          <p:spPr bwMode="auto">
            <a:xfrm flipH="1">
              <a:off x="2110" y="3270"/>
              <a:ext cx="380" cy="112"/>
            </a:xfrm>
            <a:custGeom>
              <a:avLst/>
              <a:gdLst>
                <a:gd name="T0" fmla="*/ 11 w 675"/>
                <a:gd name="T1" fmla="*/ 22 h 198"/>
                <a:gd name="T2" fmla="*/ 23 w 675"/>
                <a:gd name="T3" fmla="*/ 45 h 198"/>
                <a:gd name="T4" fmla="*/ 34 w 675"/>
                <a:gd name="T5" fmla="*/ 73 h 198"/>
                <a:gd name="T6" fmla="*/ 45 w 675"/>
                <a:gd name="T7" fmla="*/ 102 h 198"/>
                <a:gd name="T8" fmla="*/ 57 w 675"/>
                <a:gd name="T9" fmla="*/ 130 h 198"/>
                <a:gd name="T10" fmla="*/ 68 w 675"/>
                <a:gd name="T11" fmla="*/ 153 h 198"/>
                <a:gd name="T12" fmla="*/ 79 w 675"/>
                <a:gd name="T13" fmla="*/ 175 h 198"/>
                <a:gd name="T14" fmla="*/ 91 w 675"/>
                <a:gd name="T15" fmla="*/ 187 h 198"/>
                <a:gd name="T16" fmla="*/ 108 w 675"/>
                <a:gd name="T17" fmla="*/ 198 h 198"/>
                <a:gd name="T18" fmla="*/ 125 w 675"/>
                <a:gd name="T19" fmla="*/ 187 h 198"/>
                <a:gd name="T20" fmla="*/ 136 w 675"/>
                <a:gd name="T21" fmla="*/ 170 h 198"/>
                <a:gd name="T22" fmla="*/ 148 w 675"/>
                <a:gd name="T23" fmla="*/ 147 h 198"/>
                <a:gd name="T24" fmla="*/ 159 w 675"/>
                <a:gd name="T25" fmla="*/ 124 h 198"/>
                <a:gd name="T26" fmla="*/ 170 w 675"/>
                <a:gd name="T27" fmla="*/ 96 h 198"/>
                <a:gd name="T28" fmla="*/ 182 w 675"/>
                <a:gd name="T29" fmla="*/ 68 h 198"/>
                <a:gd name="T30" fmla="*/ 193 w 675"/>
                <a:gd name="T31" fmla="*/ 39 h 198"/>
                <a:gd name="T32" fmla="*/ 210 w 675"/>
                <a:gd name="T33" fmla="*/ 17 h 198"/>
                <a:gd name="T34" fmla="*/ 244 w 675"/>
                <a:gd name="T35" fmla="*/ 5 h 198"/>
                <a:gd name="T36" fmla="*/ 255 w 675"/>
                <a:gd name="T37" fmla="*/ 17 h 198"/>
                <a:gd name="T38" fmla="*/ 267 w 675"/>
                <a:gd name="T39" fmla="*/ 39 h 198"/>
                <a:gd name="T40" fmla="*/ 278 w 675"/>
                <a:gd name="T41" fmla="*/ 62 h 198"/>
                <a:gd name="T42" fmla="*/ 289 w 675"/>
                <a:gd name="T43" fmla="*/ 90 h 198"/>
                <a:gd name="T44" fmla="*/ 301 w 675"/>
                <a:gd name="T45" fmla="*/ 113 h 198"/>
                <a:gd name="T46" fmla="*/ 312 w 675"/>
                <a:gd name="T47" fmla="*/ 141 h 198"/>
                <a:gd name="T48" fmla="*/ 323 w 675"/>
                <a:gd name="T49" fmla="*/ 164 h 198"/>
                <a:gd name="T50" fmla="*/ 340 w 675"/>
                <a:gd name="T51" fmla="*/ 192 h 198"/>
                <a:gd name="T52" fmla="*/ 363 w 675"/>
                <a:gd name="T53" fmla="*/ 192 h 198"/>
                <a:gd name="T54" fmla="*/ 386 w 675"/>
                <a:gd name="T55" fmla="*/ 175 h 198"/>
                <a:gd name="T56" fmla="*/ 403 w 675"/>
                <a:gd name="T57" fmla="*/ 147 h 198"/>
                <a:gd name="T58" fmla="*/ 414 w 675"/>
                <a:gd name="T59" fmla="*/ 119 h 198"/>
                <a:gd name="T60" fmla="*/ 425 w 675"/>
                <a:gd name="T61" fmla="*/ 90 h 198"/>
                <a:gd name="T62" fmla="*/ 437 w 675"/>
                <a:gd name="T63" fmla="*/ 62 h 198"/>
                <a:gd name="T64" fmla="*/ 448 w 675"/>
                <a:gd name="T65" fmla="*/ 39 h 198"/>
                <a:gd name="T66" fmla="*/ 459 w 675"/>
                <a:gd name="T67" fmla="*/ 22 h 198"/>
                <a:gd name="T68" fmla="*/ 471 w 675"/>
                <a:gd name="T69" fmla="*/ 5 h 198"/>
                <a:gd name="T70" fmla="*/ 505 w 675"/>
                <a:gd name="T71" fmla="*/ 5 h 198"/>
                <a:gd name="T72" fmla="*/ 516 w 675"/>
                <a:gd name="T73" fmla="*/ 22 h 198"/>
                <a:gd name="T74" fmla="*/ 527 w 675"/>
                <a:gd name="T75" fmla="*/ 45 h 198"/>
                <a:gd name="T76" fmla="*/ 539 w 675"/>
                <a:gd name="T77" fmla="*/ 73 h 198"/>
                <a:gd name="T78" fmla="*/ 550 w 675"/>
                <a:gd name="T79" fmla="*/ 96 h 198"/>
                <a:gd name="T80" fmla="*/ 561 w 675"/>
                <a:gd name="T81" fmla="*/ 124 h 198"/>
                <a:gd name="T82" fmla="*/ 573 w 675"/>
                <a:gd name="T83" fmla="*/ 153 h 198"/>
                <a:gd name="T84" fmla="*/ 584 w 675"/>
                <a:gd name="T85" fmla="*/ 175 h 198"/>
                <a:gd name="T86" fmla="*/ 595 w 675"/>
                <a:gd name="T87" fmla="*/ 187 h 198"/>
                <a:gd name="T88" fmla="*/ 612 w 675"/>
                <a:gd name="T89" fmla="*/ 198 h 198"/>
                <a:gd name="T90" fmla="*/ 629 w 675"/>
                <a:gd name="T91" fmla="*/ 187 h 198"/>
                <a:gd name="T92" fmla="*/ 641 w 675"/>
                <a:gd name="T93" fmla="*/ 175 h 198"/>
                <a:gd name="T94" fmla="*/ 652 w 675"/>
                <a:gd name="T95" fmla="*/ 153 h 198"/>
                <a:gd name="T96" fmla="*/ 663 w 675"/>
                <a:gd name="T97" fmla="*/ 124 h 198"/>
                <a:gd name="T98" fmla="*/ 675 w 675"/>
                <a:gd name="T99" fmla="*/ 96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5" h="198">
                  <a:moveTo>
                    <a:pt x="0" y="17"/>
                  </a:moveTo>
                  <a:lnTo>
                    <a:pt x="6" y="17"/>
                  </a:lnTo>
                  <a:lnTo>
                    <a:pt x="6" y="22"/>
                  </a:lnTo>
                  <a:lnTo>
                    <a:pt x="11" y="22"/>
                  </a:lnTo>
                  <a:lnTo>
                    <a:pt x="11" y="34"/>
                  </a:lnTo>
                  <a:lnTo>
                    <a:pt x="17" y="34"/>
                  </a:lnTo>
                  <a:lnTo>
                    <a:pt x="17" y="45"/>
                  </a:lnTo>
                  <a:lnTo>
                    <a:pt x="23" y="45"/>
                  </a:lnTo>
                  <a:lnTo>
                    <a:pt x="23" y="56"/>
                  </a:lnTo>
                  <a:lnTo>
                    <a:pt x="28" y="62"/>
                  </a:lnTo>
                  <a:lnTo>
                    <a:pt x="28" y="68"/>
                  </a:lnTo>
                  <a:lnTo>
                    <a:pt x="34" y="73"/>
                  </a:lnTo>
                  <a:lnTo>
                    <a:pt x="34" y="85"/>
                  </a:lnTo>
                  <a:lnTo>
                    <a:pt x="40" y="90"/>
                  </a:lnTo>
                  <a:lnTo>
                    <a:pt x="40" y="96"/>
                  </a:lnTo>
                  <a:lnTo>
                    <a:pt x="45" y="102"/>
                  </a:lnTo>
                  <a:lnTo>
                    <a:pt x="45" y="113"/>
                  </a:lnTo>
                  <a:lnTo>
                    <a:pt x="51" y="119"/>
                  </a:lnTo>
                  <a:lnTo>
                    <a:pt x="51" y="124"/>
                  </a:lnTo>
                  <a:lnTo>
                    <a:pt x="57" y="130"/>
                  </a:lnTo>
                  <a:lnTo>
                    <a:pt x="57" y="136"/>
                  </a:lnTo>
                  <a:lnTo>
                    <a:pt x="62" y="141"/>
                  </a:lnTo>
                  <a:lnTo>
                    <a:pt x="62" y="147"/>
                  </a:lnTo>
                  <a:lnTo>
                    <a:pt x="68" y="153"/>
                  </a:lnTo>
                  <a:lnTo>
                    <a:pt x="68" y="158"/>
                  </a:lnTo>
                  <a:lnTo>
                    <a:pt x="74" y="164"/>
                  </a:lnTo>
                  <a:lnTo>
                    <a:pt x="74" y="170"/>
                  </a:lnTo>
                  <a:lnTo>
                    <a:pt x="79" y="175"/>
                  </a:lnTo>
                  <a:lnTo>
                    <a:pt x="79" y="181"/>
                  </a:lnTo>
                  <a:lnTo>
                    <a:pt x="85" y="181"/>
                  </a:lnTo>
                  <a:lnTo>
                    <a:pt x="85" y="187"/>
                  </a:lnTo>
                  <a:lnTo>
                    <a:pt x="91" y="187"/>
                  </a:lnTo>
                  <a:lnTo>
                    <a:pt x="91" y="192"/>
                  </a:lnTo>
                  <a:lnTo>
                    <a:pt x="97" y="192"/>
                  </a:lnTo>
                  <a:lnTo>
                    <a:pt x="102" y="198"/>
                  </a:lnTo>
                  <a:lnTo>
                    <a:pt x="108" y="198"/>
                  </a:lnTo>
                  <a:lnTo>
                    <a:pt x="114" y="192"/>
                  </a:lnTo>
                  <a:lnTo>
                    <a:pt x="119" y="192"/>
                  </a:lnTo>
                  <a:lnTo>
                    <a:pt x="119" y="187"/>
                  </a:lnTo>
                  <a:lnTo>
                    <a:pt x="125" y="187"/>
                  </a:lnTo>
                  <a:lnTo>
                    <a:pt x="125" y="181"/>
                  </a:lnTo>
                  <a:lnTo>
                    <a:pt x="131" y="181"/>
                  </a:lnTo>
                  <a:lnTo>
                    <a:pt x="131" y="175"/>
                  </a:lnTo>
                  <a:lnTo>
                    <a:pt x="136" y="170"/>
                  </a:lnTo>
                  <a:lnTo>
                    <a:pt x="136" y="164"/>
                  </a:lnTo>
                  <a:lnTo>
                    <a:pt x="142" y="158"/>
                  </a:lnTo>
                  <a:lnTo>
                    <a:pt x="142" y="153"/>
                  </a:lnTo>
                  <a:lnTo>
                    <a:pt x="148" y="147"/>
                  </a:lnTo>
                  <a:lnTo>
                    <a:pt x="148" y="141"/>
                  </a:lnTo>
                  <a:lnTo>
                    <a:pt x="153" y="141"/>
                  </a:lnTo>
                  <a:lnTo>
                    <a:pt x="153" y="130"/>
                  </a:lnTo>
                  <a:lnTo>
                    <a:pt x="159" y="124"/>
                  </a:lnTo>
                  <a:lnTo>
                    <a:pt x="159" y="119"/>
                  </a:lnTo>
                  <a:lnTo>
                    <a:pt x="165" y="113"/>
                  </a:lnTo>
                  <a:lnTo>
                    <a:pt x="165" y="102"/>
                  </a:lnTo>
                  <a:lnTo>
                    <a:pt x="170" y="96"/>
                  </a:lnTo>
                  <a:lnTo>
                    <a:pt x="170" y="85"/>
                  </a:lnTo>
                  <a:lnTo>
                    <a:pt x="176" y="85"/>
                  </a:lnTo>
                  <a:lnTo>
                    <a:pt x="176" y="73"/>
                  </a:lnTo>
                  <a:lnTo>
                    <a:pt x="182" y="68"/>
                  </a:lnTo>
                  <a:lnTo>
                    <a:pt x="182" y="62"/>
                  </a:lnTo>
                  <a:lnTo>
                    <a:pt x="187" y="56"/>
                  </a:lnTo>
                  <a:lnTo>
                    <a:pt x="187" y="45"/>
                  </a:lnTo>
                  <a:lnTo>
                    <a:pt x="193" y="39"/>
                  </a:lnTo>
                  <a:lnTo>
                    <a:pt x="193" y="34"/>
                  </a:lnTo>
                  <a:lnTo>
                    <a:pt x="204" y="22"/>
                  </a:lnTo>
                  <a:lnTo>
                    <a:pt x="204" y="17"/>
                  </a:lnTo>
                  <a:lnTo>
                    <a:pt x="210" y="17"/>
                  </a:lnTo>
                  <a:lnTo>
                    <a:pt x="210" y="11"/>
                  </a:lnTo>
                  <a:lnTo>
                    <a:pt x="221" y="0"/>
                  </a:lnTo>
                  <a:lnTo>
                    <a:pt x="244" y="0"/>
                  </a:lnTo>
                  <a:lnTo>
                    <a:pt x="244" y="5"/>
                  </a:lnTo>
                  <a:lnTo>
                    <a:pt x="250" y="5"/>
                  </a:lnTo>
                  <a:lnTo>
                    <a:pt x="250" y="11"/>
                  </a:lnTo>
                  <a:lnTo>
                    <a:pt x="255" y="11"/>
                  </a:lnTo>
                  <a:lnTo>
                    <a:pt x="255" y="17"/>
                  </a:lnTo>
                  <a:lnTo>
                    <a:pt x="261" y="22"/>
                  </a:lnTo>
                  <a:lnTo>
                    <a:pt x="261" y="28"/>
                  </a:lnTo>
                  <a:lnTo>
                    <a:pt x="267" y="28"/>
                  </a:lnTo>
                  <a:lnTo>
                    <a:pt x="267" y="39"/>
                  </a:lnTo>
                  <a:lnTo>
                    <a:pt x="272" y="39"/>
                  </a:lnTo>
                  <a:lnTo>
                    <a:pt x="272" y="51"/>
                  </a:lnTo>
                  <a:lnTo>
                    <a:pt x="278" y="56"/>
                  </a:lnTo>
                  <a:lnTo>
                    <a:pt x="278" y="62"/>
                  </a:lnTo>
                  <a:lnTo>
                    <a:pt x="284" y="68"/>
                  </a:lnTo>
                  <a:lnTo>
                    <a:pt x="284" y="79"/>
                  </a:lnTo>
                  <a:lnTo>
                    <a:pt x="289" y="79"/>
                  </a:lnTo>
                  <a:lnTo>
                    <a:pt x="289" y="90"/>
                  </a:lnTo>
                  <a:lnTo>
                    <a:pt x="295" y="96"/>
                  </a:lnTo>
                  <a:lnTo>
                    <a:pt x="295" y="102"/>
                  </a:lnTo>
                  <a:lnTo>
                    <a:pt x="301" y="107"/>
                  </a:lnTo>
                  <a:lnTo>
                    <a:pt x="301" y="113"/>
                  </a:lnTo>
                  <a:lnTo>
                    <a:pt x="306" y="119"/>
                  </a:lnTo>
                  <a:lnTo>
                    <a:pt x="306" y="130"/>
                  </a:lnTo>
                  <a:lnTo>
                    <a:pt x="312" y="136"/>
                  </a:lnTo>
                  <a:lnTo>
                    <a:pt x="312" y="141"/>
                  </a:lnTo>
                  <a:lnTo>
                    <a:pt x="318" y="147"/>
                  </a:lnTo>
                  <a:lnTo>
                    <a:pt x="318" y="153"/>
                  </a:lnTo>
                  <a:lnTo>
                    <a:pt x="323" y="158"/>
                  </a:lnTo>
                  <a:lnTo>
                    <a:pt x="323" y="164"/>
                  </a:lnTo>
                  <a:lnTo>
                    <a:pt x="329" y="170"/>
                  </a:lnTo>
                  <a:lnTo>
                    <a:pt x="329" y="175"/>
                  </a:lnTo>
                  <a:lnTo>
                    <a:pt x="340" y="187"/>
                  </a:lnTo>
                  <a:lnTo>
                    <a:pt x="340" y="192"/>
                  </a:lnTo>
                  <a:lnTo>
                    <a:pt x="352" y="192"/>
                  </a:lnTo>
                  <a:lnTo>
                    <a:pt x="352" y="198"/>
                  </a:lnTo>
                  <a:lnTo>
                    <a:pt x="363" y="198"/>
                  </a:lnTo>
                  <a:lnTo>
                    <a:pt x="363" y="192"/>
                  </a:lnTo>
                  <a:lnTo>
                    <a:pt x="369" y="192"/>
                  </a:lnTo>
                  <a:lnTo>
                    <a:pt x="380" y="181"/>
                  </a:lnTo>
                  <a:lnTo>
                    <a:pt x="380" y="175"/>
                  </a:lnTo>
                  <a:lnTo>
                    <a:pt x="386" y="175"/>
                  </a:lnTo>
                  <a:lnTo>
                    <a:pt x="386" y="170"/>
                  </a:lnTo>
                  <a:lnTo>
                    <a:pt x="397" y="158"/>
                  </a:lnTo>
                  <a:lnTo>
                    <a:pt x="397" y="153"/>
                  </a:lnTo>
                  <a:lnTo>
                    <a:pt x="403" y="147"/>
                  </a:lnTo>
                  <a:lnTo>
                    <a:pt x="403" y="136"/>
                  </a:lnTo>
                  <a:lnTo>
                    <a:pt x="408" y="136"/>
                  </a:lnTo>
                  <a:lnTo>
                    <a:pt x="408" y="124"/>
                  </a:lnTo>
                  <a:lnTo>
                    <a:pt x="414" y="119"/>
                  </a:lnTo>
                  <a:lnTo>
                    <a:pt x="414" y="107"/>
                  </a:lnTo>
                  <a:lnTo>
                    <a:pt x="420" y="107"/>
                  </a:lnTo>
                  <a:lnTo>
                    <a:pt x="420" y="96"/>
                  </a:lnTo>
                  <a:lnTo>
                    <a:pt x="425" y="90"/>
                  </a:lnTo>
                  <a:lnTo>
                    <a:pt x="425" y="79"/>
                  </a:lnTo>
                  <a:lnTo>
                    <a:pt x="431" y="73"/>
                  </a:lnTo>
                  <a:lnTo>
                    <a:pt x="431" y="68"/>
                  </a:lnTo>
                  <a:lnTo>
                    <a:pt x="437" y="62"/>
                  </a:lnTo>
                  <a:lnTo>
                    <a:pt x="437" y="51"/>
                  </a:lnTo>
                  <a:lnTo>
                    <a:pt x="442" y="51"/>
                  </a:lnTo>
                  <a:lnTo>
                    <a:pt x="442" y="45"/>
                  </a:lnTo>
                  <a:lnTo>
                    <a:pt x="448" y="39"/>
                  </a:lnTo>
                  <a:lnTo>
                    <a:pt x="448" y="34"/>
                  </a:lnTo>
                  <a:lnTo>
                    <a:pt x="454" y="28"/>
                  </a:lnTo>
                  <a:lnTo>
                    <a:pt x="454" y="22"/>
                  </a:lnTo>
                  <a:lnTo>
                    <a:pt x="459" y="22"/>
                  </a:lnTo>
                  <a:lnTo>
                    <a:pt x="459" y="17"/>
                  </a:lnTo>
                  <a:lnTo>
                    <a:pt x="465" y="11"/>
                  </a:lnTo>
                  <a:lnTo>
                    <a:pt x="465" y="5"/>
                  </a:lnTo>
                  <a:lnTo>
                    <a:pt x="471" y="5"/>
                  </a:lnTo>
                  <a:lnTo>
                    <a:pt x="471" y="0"/>
                  </a:lnTo>
                  <a:lnTo>
                    <a:pt x="499" y="0"/>
                  </a:lnTo>
                  <a:lnTo>
                    <a:pt x="499" y="5"/>
                  </a:lnTo>
                  <a:lnTo>
                    <a:pt x="505" y="5"/>
                  </a:lnTo>
                  <a:lnTo>
                    <a:pt x="505" y="11"/>
                  </a:lnTo>
                  <a:lnTo>
                    <a:pt x="510" y="17"/>
                  </a:lnTo>
                  <a:lnTo>
                    <a:pt x="510" y="22"/>
                  </a:lnTo>
                  <a:lnTo>
                    <a:pt x="516" y="22"/>
                  </a:lnTo>
                  <a:lnTo>
                    <a:pt x="516" y="34"/>
                  </a:lnTo>
                  <a:lnTo>
                    <a:pt x="522" y="34"/>
                  </a:lnTo>
                  <a:lnTo>
                    <a:pt x="522" y="45"/>
                  </a:lnTo>
                  <a:lnTo>
                    <a:pt x="527" y="45"/>
                  </a:lnTo>
                  <a:lnTo>
                    <a:pt x="527" y="56"/>
                  </a:lnTo>
                  <a:lnTo>
                    <a:pt x="533" y="62"/>
                  </a:lnTo>
                  <a:lnTo>
                    <a:pt x="533" y="68"/>
                  </a:lnTo>
                  <a:lnTo>
                    <a:pt x="539" y="73"/>
                  </a:lnTo>
                  <a:lnTo>
                    <a:pt x="539" y="79"/>
                  </a:lnTo>
                  <a:lnTo>
                    <a:pt x="544" y="85"/>
                  </a:lnTo>
                  <a:lnTo>
                    <a:pt x="544" y="90"/>
                  </a:lnTo>
                  <a:lnTo>
                    <a:pt x="550" y="96"/>
                  </a:lnTo>
                  <a:lnTo>
                    <a:pt x="550" y="107"/>
                  </a:lnTo>
                  <a:lnTo>
                    <a:pt x="556" y="113"/>
                  </a:lnTo>
                  <a:lnTo>
                    <a:pt x="556" y="119"/>
                  </a:lnTo>
                  <a:lnTo>
                    <a:pt x="561" y="124"/>
                  </a:lnTo>
                  <a:lnTo>
                    <a:pt x="561" y="136"/>
                  </a:lnTo>
                  <a:lnTo>
                    <a:pt x="567" y="141"/>
                  </a:lnTo>
                  <a:lnTo>
                    <a:pt x="567" y="147"/>
                  </a:lnTo>
                  <a:lnTo>
                    <a:pt x="573" y="153"/>
                  </a:lnTo>
                  <a:lnTo>
                    <a:pt x="573" y="158"/>
                  </a:lnTo>
                  <a:lnTo>
                    <a:pt x="578" y="164"/>
                  </a:lnTo>
                  <a:lnTo>
                    <a:pt x="578" y="170"/>
                  </a:lnTo>
                  <a:lnTo>
                    <a:pt x="584" y="175"/>
                  </a:lnTo>
                  <a:lnTo>
                    <a:pt x="584" y="181"/>
                  </a:lnTo>
                  <a:lnTo>
                    <a:pt x="590" y="181"/>
                  </a:lnTo>
                  <a:lnTo>
                    <a:pt x="590" y="187"/>
                  </a:lnTo>
                  <a:lnTo>
                    <a:pt x="595" y="187"/>
                  </a:lnTo>
                  <a:lnTo>
                    <a:pt x="595" y="192"/>
                  </a:lnTo>
                  <a:lnTo>
                    <a:pt x="607" y="192"/>
                  </a:lnTo>
                  <a:lnTo>
                    <a:pt x="607" y="198"/>
                  </a:lnTo>
                  <a:lnTo>
                    <a:pt x="612" y="198"/>
                  </a:lnTo>
                  <a:lnTo>
                    <a:pt x="618" y="192"/>
                  </a:lnTo>
                  <a:lnTo>
                    <a:pt x="624" y="192"/>
                  </a:lnTo>
                  <a:lnTo>
                    <a:pt x="624" y="187"/>
                  </a:lnTo>
                  <a:lnTo>
                    <a:pt x="629" y="187"/>
                  </a:lnTo>
                  <a:lnTo>
                    <a:pt x="629" y="181"/>
                  </a:lnTo>
                  <a:lnTo>
                    <a:pt x="635" y="181"/>
                  </a:lnTo>
                  <a:lnTo>
                    <a:pt x="635" y="175"/>
                  </a:lnTo>
                  <a:lnTo>
                    <a:pt x="641" y="175"/>
                  </a:lnTo>
                  <a:lnTo>
                    <a:pt x="641" y="170"/>
                  </a:lnTo>
                  <a:lnTo>
                    <a:pt x="646" y="164"/>
                  </a:lnTo>
                  <a:lnTo>
                    <a:pt x="646" y="158"/>
                  </a:lnTo>
                  <a:lnTo>
                    <a:pt x="652" y="153"/>
                  </a:lnTo>
                  <a:lnTo>
                    <a:pt x="652" y="147"/>
                  </a:lnTo>
                  <a:lnTo>
                    <a:pt x="658" y="141"/>
                  </a:lnTo>
                  <a:lnTo>
                    <a:pt x="658" y="130"/>
                  </a:lnTo>
                  <a:lnTo>
                    <a:pt x="663" y="124"/>
                  </a:lnTo>
                  <a:lnTo>
                    <a:pt x="663" y="119"/>
                  </a:lnTo>
                  <a:lnTo>
                    <a:pt x="669" y="113"/>
                  </a:lnTo>
                  <a:lnTo>
                    <a:pt x="669" y="102"/>
                  </a:lnTo>
                  <a:lnTo>
                    <a:pt x="675" y="96"/>
                  </a:lnTo>
                </a:path>
              </a:pathLst>
            </a:custGeom>
            <a:noFill/>
            <a:ln w="26988">
              <a:solidFill>
                <a:srgbClr val="00B40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4" name="Freeform 12"/>
            <p:cNvSpPr>
              <a:spLocks/>
            </p:cNvSpPr>
            <p:nvPr/>
          </p:nvSpPr>
          <p:spPr bwMode="auto">
            <a:xfrm flipH="1">
              <a:off x="1732" y="3270"/>
              <a:ext cx="378" cy="112"/>
            </a:xfrm>
            <a:custGeom>
              <a:avLst/>
              <a:gdLst>
                <a:gd name="T0" fmla="*/ 5 w 675"/>
                <a:gd name="T1" fmla="*/ 73 h 198"/>
                <a:gd name="T2" fmla="*/ 22 w 675"/>
                <a:gd name="T3" fmla="*/ 39 h 198"/>
                <a:gd name="T4" fmla="*/ 34 w 675"/>
                <a:gd name="T5" fmla="*/ 17 h 198"/>
                <a:gd name="T6" fmla="*/ 45 w 675"/>
                <a:gd name="T7" fmla="*/ 5 h 198"/>
                <a:gd name="T8" fmla="*/ 74 w 675"/>
                <a:gd name="T9" fmla="*/ 5 h 198"/>
                <a:gd name="T10" fmla="*/ 85 w 675"/>
                <a:gd name="T11" fmla="*/ 17 h 198"/>
                <a:gd name="T12" fmla="*/ 96 w 675"/>
                <a:gd name="T13" fmla="*/ 34 h 198"/>
                <a:gd name="T14" fmla="*/ 108 w 675"/>
                <a:gd name="T15" fmla="*/ 56 h 198"/>
                <a:gd name="T16" fmla="*/ 119 w 675"/>
                <a:gd name="T17" fmla="*/ 85 h 198"/>
                <a:gd name="T18" fmla="*/ 130 w 675"/>
                <a:gd name="T19" fmla="*/ 113 h 198"/>
                <a:gd name="T20" fmla="*/ 142 w 675"/>
                <a:gd name="T21" fmla="*/ 141 h 198"/>
                <a:gd name="T22" fmla="*/ 153 w 675"/>
                <a:gd name="T23" fmla="*/ 164 h 198"/>
                <a:gd name="T24" fmla="*/ 170 w 675"/>
                <a:gd name="T25" fmla="*/ 187 h 198"/>
                <a:gd name="T26" fmla="*/ 187 w 675"/>
                <a:gd name="T27" fmla="*/ 198 h 198"/>
                <a:gd name="T28" fmla="*/ 204 w 675"/>
                <a:gd name="T29" fmla="*/ 187 h 198"/>
                <a:gd name="T30" fmla="*/ 215 w 675"/>
                <a:gd name="T31" fmla="*/ 175 h 198"/>
                <a:gd name="T32" fmla="*/ 227 w 675"/>
                <a:gd name="T33" fmla="*/ 153 h 198"/>
                <a:gd name="T34" fmla="*/ 238 w 675"/>
                <a:gd name="T35" fmla="*/ 124 h 198"/>
                <a:gd name="T36" fmla="*/ 249 w 675"/>
                <a:gd name="T37" fmla="*/ 96 h 198"/>
                <a:gd name="T38" fmla="*/ 261 w 675"/>
                <a:gd name="T39" fmla="*/ 73 h 198"/>
                <a:gd name="T40" fmla="*/ 272 w 675"/>
                <a:gd name="T41" fmla="*/ 45 h 198"/>
                <a:gd name="T42" fmla="*/ 283 w 675"/>
                <a:gd name="T43" fmla="*/ 22 h 198"/>
                <a:gd name="T44" fmla="*/ 295 w 675"/>
                <a:gd name="T45" fmla="*/ 5 h 198"/>
                <a:gd name="T46" fmla="*/ 329 w 675"/>
                <a:gd name="T47" fmla="*/ 5 h 198"/>
                <a:gd name="T48" fmla="*/ 340 w 675"/>
                <a:gd name="T49" fmla="*/ 22 h 198"/>
                <a:gd name="T50" fmla="*/ 351 w 675"/>
                <a:gd name="T51" fmla="*/ 39 h 198"/>
                <a:gd name="T52" fmla="*/ 363 w 675"/>
                <a:gd name="T53" fmla="*/ 62 h 198"/>
                <a:gd name="T54" fmla="*/ 374 w 675"/>
                <a:gd name="T55" fmla="*/ 90 h 198"/>
                <a:gd name="T56" fmla="*/ 385 w 675"/>
                <a:gd name="T57" fmla="*/ 119 h 198"/>
                <a:gd name="T58" fmla="*/ 397 w 675"/>
                <a:gd name="T59" fmla="*/ 147 h 198"/>
                <a:gd name="T60" fmla="*/ 414 w 675"/>
                <a:gd name="T61" fmla="*/ 175 h 198"/>
                <a:gd name="T62" fmla="*/ 436 w 675"/>
                <a:gd name="T63" fmla="*/ 198 h 198"/>
                <a:gd name="T64" fmla="*/ 465 w 675"/>
                <a:gd name="T65" fmla="*/ 181 h 198"/>
                <a:gd name="T66" fmla="*/ 476 w 675"/>
                <a:gd name="T67" fmla="*/ 164 h 198"/>
                <a:gd name="T68" fmla="*/ 487 w 675"/>
                <a:gd name="T69" fmla="*/ 141 h 198"/>
                <a:gd name="T70" fmla="*/ 499 w 675"/>
                <a:gd name="T71" fmla="*/ 113 h 198"/>
                <a:gd name="T72" fmla="*/ 510 w 675"/>
                <a:gd name="T73" fmla="*/ 90 h 198"/>
                <a:gd name="T74" fmla="*/ 521 w 675"/>
                <a:gd name="T75" fmla="*/ 62 h 198"/>
                <a:gd name="T76" fmla="*/ 533 w 675"/>
                <a:gd name="T77" fmla="*/ 39 h 198"/>
                <a:gd name="T78" fmla="*/ 544 w 675"/>
                <a:gd name="T79" fmla="*/ 17 h 198"/>
                <a:gd name="T80" fmla="*/ 555 w 675"/>
                <a:gd name="T81" fmla="*/ 5 h 198"/>
                <a:gd name="T82" fmla="*/ 584 w 675"/>
                <a:gd name="T83" fmla="*/ 5 h 198"/>
                <a:gd name="T84" fmla="*/ 595 w 675"/>
                <a:gd name="T85" fmla="*/ 22 h 198"/>
                <a:gd name="T86" fmla="*/ 606 w 675"/>
                <a:gd name="T87" fmla="*/ 45 h 198"/>
                <a:gd name="T88" fmla="*/ 618 w 675"/>
                <a:gd name="T89" fmla="*/ 68 h 198"/>
                <a:gd name="T90" fmla="*/ 629 w 675"/>
                <a:gd name="T91" fmla="*/ 96 h 198"/>
                <a:gd name="T92" fmla="*/ 640 w 675"/>
                <a:gd name="T93" fmla="*/ 124 h 198"/>
                <a:gd name="T94" fmla="*/ 652 w 675"/>
                <a:gd name="T95" fmla="*/ 147 h 198"/>
                <a:gd name="T96" fmla="*/ 663 w 675"/>
                <a:gd name="T97" fmla="*/ 170 h 198"/>
                <a:gd name="T98" fmla="*/ 675 w 675"/>
                <a:gd name="T99" fmla="*/ 187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75" h="198">
                  <a:moveTo>
                    <a:pt x="0" y="96"/>
                  </a:moveTo>
                  <a:lnTo>
                    <a:pt x="0" y="90"/>
                  </a:lnTo>
                  <a:lnTo>
                    <a:pt x="5" y="85"/>
                  </a:lnTo>
                  <a:lnTo>
                    <a:pt x="5" y="73"/>
                  </a:lnTo>
                  <a:lnTo>
                    <a:pt x="17" y="62"/>
                  </a:lnTo>
                  <a:lnTo>
                    <a:pt x="17" y="51"/>
                  </a:lnTo>
                  <a:lnTo>
                    <a:pt x="22" y="45"/>
                  </a:lnTo>
                  <a:lnTo>
                    <a:pt x="22" y="39"/>
                  </a:lnTo>
                  <a:lnTo>
                    <a:pt x="28" y="34"/>
                  </a:lnTo>
                  <a:lnTo>
                    <a:pt x="28" y="28"/>
                  </a:lnTo>
                  <a:lnTo>
                    <a:pt x="34" y="22"/>
                  </a:lnTo>
                  <a:lnTo>
                    <a:pt x="34" y="17"/>
                  </a:lnTo>
                  <a:lnTo>
                    <a:pt x="40" y="17"/>
                  </a:lnTo>
                  <a:lnTo>
                    <a:pt x="40" y="11"/>
                  </a:lnTo>
                  <a:lnTo>
                    <a:pt x="45" y="11"/>
                  </a:lnTo>
                  <a:lnTo>
                    <a:pt x="45" y="5"/>
                  </a:lnTo>
                  <a:lnTo>
                    <a:pt x="51" y="5"/>
                  </a:lnTo>
                  <a:lnTo>
                    <a:pt x="51" y="0"/>
                  </a:lnTo>
                  <a:lnTo>
                    <a:pt x="74" y="0"/>
                  </a:lnTo>
                  <a:lnTo>
                    <a:pt x="74" y="5"/>
                  </a:lnTo>
                  <a:lnTo>
                    <a:pt x="79" y="5"/>
                  </a:lnTo>
                  <a:lnTo>
                    <a:pt x="79" y="11"/>
                  </a:lnTo>
                  <a:lnTo>
                    <a:pt x="85" y="11"/>
                  </a:lnTo>
                  <a:lnTo>
                    <a:pt x="85" y="17"/>
                  </a:lnTo>
                  <a:lnTo>
                    <a:pt x="91" y="17"/>
                  </a:lnTo>
                  <a:lnTo>
                    <a:pt x="91" y="28"/>
                  </a:lnTo>
                  <a:lnTo>
                    <a:pt x="96" y="28"/>
                  </a:lnTo>
                  <a:lnTo>
                    <a:pt x="96" y="34"/>
                  </a:lnTo>
                  <a:lnTo>
                    <a:pt x="102" y="39"/>
                  </a:lnTo>
                  <a:lnTo>
                    <a:pt x="102" y="51"/>
                  </a:lnTo>
                  <a:lnTo>
                    <a:pt x="108" y="51"/>
                  </a:lnTo>
                  <a:lnTo>
                    <a:pt x="108" y="56"/>
                  </a:lnTo>
                  <a:lnTo>
                    <a:pt x="113" y="62"/>
                  </a:lnTo>
                  <a:lnTo>
                    <a:pt x="113" y="68"/>
                  </a:lnTo>
                  <a:lnTo>
                    <a:pt x="119" y="73"/>
                  </a:lnTo>
                  <a:lnTo>
                    <a:pt x="119" y="85"/>
                  </a:lnTo>
                  <a:lnTo>
                    <a:pt x="125" y="90"/>
                  </a:lnTo>
                  <a:lnTo>
                    <a:pt x="125" y="102"/>
                  </a:lnTo>
                  <a:lnTo>
                    <a:pt x="130" y="102"/>
                  </a:lnTo>
                  <a:lnTo>
                    <a:pt x="130" y="113"/>
                  </a:lnTo>
                  <a:lnTo>
                    <a:pt x="136" y="119"/>
                  </a:lnTo>
                  <a:lnTo>
                    <a:pt x="136" y="130"/>
                  </a:lnTo>
                  <a:lnTo>
                    <a:pt x="142" y="130"/>
                  </a:lnTo>
                  <a:lnTo>
                    <a:pt x="142" y="141"/>
                  </a:lnTo>
                  <a:lnTo>
                    <a:pt x="147" y="147"/>
                  </a:lnTo>
                  <a:lnTo>
                    <a:pt x="147" y="153"/>
                  </a:lnTo>
                  <a:lnTo>
                    <a:pt x="153" y="158"/>
                  </a:lnTo>
                  <a:lnTo>
                    <a:pt x="153" y="164"/>
                  </a:lnTo>
                  <a:lnTo>
                    <a:pt x="164" y="175"/>
                  </a:lnTo>
                  <a:lnTo>
                    <a:pt x="164" y="181"/>
                  </a:lnTo>
                  <a:lnTo>
                    <a:pt x="170" y="181"/>
                  </a:lnTo>
                  <a:lnTo>
                    <a:pt x="170" y="187"/>
                  </a:lnTo>
                  <a:lnTo>
                    <a:pt x="176" y="187"/>
                  </a:lnTo>
                  <a:lnTo>
                    <a:pt x="176" y="192"/>
                  </a:lnTo>
                  <a:lnTo>
                    <a:pt x="181" y="192"/>
                  </a:lnTo>
                  <a:lnTo>
                    <a:pt x="187" y="198"/>
                  </a:lnTo>
                  <a:lnTo>
                    <a:pt x="193" y="198"/>
                  </a:lnTo>
                  <a:lnTo>
                    <a:pt x="193" y="192"/>
                  </a:lnTo>
                  <a:lnTo>
                    <a:pt x="204" y="192"/>
                  </a:lnTo>
                  <a:lnTo>
                    <a:pt x="204" y="187"/>
                  </a:lnTo>
                  <a:lnTo>
                    <a:pt x="210" y="187"/>
                  </a:lnTo>
                  <a:lnTo>
                    <a:pt x="210" y="181"/>
                  </a:lnTo>
                  <a:lnTo>
                    <a:pt x="215" y="181"/>
                  </a:lnTo>
                  <a:lnTo>
                    <a:pt x="215" y="175"/>
                  </a:lnTo>
                  <a:lnTo>
                    <a:pt x="221" y="170"/>
                  </a:lnTo>
                  <a:lnTo>
                    <a:pt x="221" y="164"/>
                  </a:lnTo>
                  <a:lnTo>
                    <a:pt x="227" y="158"/>
                  </a:lnTo>
                  <a:lnTo>
                    <a:pt x="227" y="153"/>
                  </a:lnTo>
                  <a:lnTo>
                    <a:pt x="232" y="147"/>
                  </a:lnTo>
                  <a:lnTo>
                    <a:pt x="232" y="141"/>
                  </a:lnTo>
                  <a:lnTo>
                    <a:pt x="238" y="136"/>
                  </a:lnTo>
                  <a:lnTo>
                    <a:pt x="238" y="124"/>
                  </a:lnTo>
                  <a:lnTo>
                    <a:pt x="244" y="119"/>
                  </a:lnTo>
                  <a:lnTo>
                    <a:pt x="244" y="113"/>
                  </a:lnTo>
                  <a:lnTo>
                    <a:pt x="249" y="107"/>
                  </a:lnTo>
                  <a:lnTo>
                    <a:pt x="249" y="96"/>
                  </a:lnTo>
                  <a:lnTo>
                    <a:pt x="255" y="90"/>
                  </a:lnTo>
                  <a:lnTo>
                    <a:pt x="255" y="85"/>
                  </a:lnTo>
                  <a:lnTo>
                    <a:pt x="261" y="85"/>
                  </a:lnTo>
                  <a:lnTo>
                    <a:pt x="261" y="73"/>
                  </a:lnTo>
                  <a:lnTo>
                    <a:pt x="266" y="68"/>
                  </a:lnTo>
                  <a:lnTo>
                    <a:pt x="266" y="56"/>
                  </a:lnTo>
                  <a:lnTo>
                    <a:pt x="272" y="56"/>
                  </a:lnTo>
                  <a:lnTo>
                    <a:pt x="272" y="45"/>
                  </a:lnTo>
                  <a:lnTo>
                    <a:pt x="278" y="39"/>
                  </a:lnTo>
                  <a:lnTo>
                    <a:pt x="278" y="34"/>
                  </a:lnTo>
                  <a:lnTo>
                    <a:pt x="283" y="28"/>
                  </a:lnTo>
                  <a:lnTo>
                    <a:pt x="283" y="22"/>
                  </a:lnTo>
                  <a:lnTo>
                    <a:pt x="289" y="22"/>
                  </a:lnTo>
                  <a:lnTo>
                    <a:pt x="289" y="17"/>
                  </a:lnTo>
                  <a:lnTo>
                    <a:pt x="295" y="11"/>
                  </a:lnTo>
                  <a:lnTo>
                    <a:pt x="295" y="5"/>
                  </a:lnTo>
                  <a:lnTo>
                    <a:pt x="300" y="5"/>
                  </a:lnTo>
                  <a:lnTo>
                    <a:pt x="300" y="0"/>
                  </a:lnTo>
                  <a:lnTo>
                    <a:pt x="329" y="0"/>
                  </a:lnTo>
                  <a:lnTo>
                    <a:pt x="329" y="5"/>
                  </a:lnTo>
                  <a:lnTo>
                    <a:pt x="334" y="5"/>
                  </a:lnTo>
                  <a:lnTo>
                    <a:pt x="334" y="11"/>
                  </a:lnTo>
                  <a:lnTo>
                    <a:pt x="340" y="17"/>
                  </a:lnTo>
                  <a:lnTo>
                    <a:pt x="340" y="22"/>
                  </a:lnTo>
                  <a:lnTo>
                    <a:pt x="346" y="22"/>
                  </a:lnTo>
                  <a:lnTo>
                    <a:pt x="346" y="28"/>
                  </a:lnTo>
                  <a:lnTo>
                    <a:pt x="351" y="34"/>
                  </a:lnTo>
                  <a:lnTo>
                    <a:pt x="351" y="39"/>
                  </a:lnTo>
                  <a:lnTo>
                    <a:pt x="357" y="39"/>
                  </a:lnTo>
                  <a:lnTo>
                    <a:pt x="357" y="51"/>
                  </a:lnTo>
                  <a:lnTo>
                    <a:pt x="363" y="56"/>
                  </a:lnTo>
                  <a:lnTo>
                    <a:pt x="363" y="62"/>
                  </a:lnTo>
                  <a:lnTo>
                    <a:pt x="368" y="68"/>
                  </a:lnTo>
                  <a:lnTo>
                    <a:pt x="368" y="79"/>
                  </a:lnTo>
                  <a:lnTo>
                    <a:pt x="374" y="79"/>
                  </a:lnTo>
                  <a:lnTo>
                    <a:pt x="374" y="90"/>
                  </a:lnTo>
                  <a:lnTo>
                    <a:pt x="380" y="96"/>
                  </a:lnTo>
                  <a:lnTo>
                    <a:pt x="380" y="107"/>
                  </a:lnTo>
                  <a:lnTo>
                    <a:pt x="385" y="113"/>
                  </a:lnTo>
                  <a:lnTo>
                    <a:pt x="385" y="119"/>
                  </a:lnTo>
                  <a:lnTo>
                    <a:pt x="391" y="124"/>
                  </a:lnTo>
                  <a:lnTo>
                    <a:pt x="391" y="136"/>
                  </a:lnTo>
                  <a:lnTo>
                    <a:pt x="397" y="136"/>
                  </a:lnTo>
                  <a:lnTo>
                    <a:pt x="397" y="147"/>
                  </a:lnTo>
                  <a:lnTo>
                    <a:pt x="408" y="158"/>
                  </a:lnTo>
                  <a:lnTo>
                    <a:pt x="408" y="164"/>
                  </a:lnTo>
                  <a:lnTo>
                    <a:pt x="414" y="170"/>
                  </a:lnTo>
                  <a:lnTo>
                    <a:pt x="414" y="175"/>
                  </a:lnTo>
                  <a:lnTo>
                    <a:pt x="425" y="187"/>
                  </a:lnTo>
                  <a:lnTo>
                    <a:pt x="425" y="192"/>
                  </a:lnTo>
                  <a:lnTo>
                    <a:pt x="436" y="192"/>
                  </a:lnTo>
                  <a:lnTo>
                    <a:pt x="436" y="198"/>
                  </a:lnTo>
                  <a:lnTo>
                    <a:pt x="448" y="198"/>
                  </a:lnTo>
                  <a:lnTo>
                    <a:pt x="448" y="192"/>
                  </a:lnTo>
                  <a:lnTo>
                    <a:pt x="453" y="192"/>
                  </a:lnTo>
                  <a:lnTo>
                    <a:pt x="465" y="181"/>
                  </a:lnTo>
                  <a:lnTo>
                    <a:pt x="465" y="175"/>
                  </a:lnTo>
                  <a:lnTo>
                    <a:pt x="470" y="175"/>
                  </a:lnTo>
                  <a:lnTo>
                    <a:pt x="470" y="170"/>
                  </a:lnTo>
                  <a:lnTo>
                    <a:pt x="476" y="164"/>
                  </a:lnTo>
                  <a:lnTo>
                    <a:pt x="476" y="158"/>
                  </a:lnTo>
                  <a:lnTo>
                    <a:pt x="482" y="153"/>
                  </a:lnTo>
                  <a:lnTo>
                    <a:pt x="482" y="147"/>
                  </a:lnTo>
                  <a:lnTo>
                    <a:pt x="487" y="141"/>
                  </a:lnTo>
                  <a:lnTo>
                    <a:pt x="487" y="130"/>
                  </a:lnTo>
                  <a:lnTo>
                    <a:pt x="493" y="130"/>
                  </a:lnTo>
                  <a:lnTo>
                    <a:pt x="493" y="119"/>
                  </a:lnTo>
                  <a:lnTo>
                    <a:pt x="499" y="113"/>
                  </a:lnTo>
                  <a:lnTo>
                    <a:pt x="499" y="107"/>
                  </a:lnTo>
                  <a:lnTo>
                    <a:pt x="504" y="107"/>
                  </a:lnTo>
                  <a:lnTo>
                    <a:pt x="504" y="96"/>
                  </a:lnTo>
                  <a:lnTo>
                    <a:pt x="510" y="90"/>
                  </a:lnTo>
                  <a:lnTo>
                    <a:pt x="510" y="79"/>
                  </a:lnTo>
                  <a:lnTo>
                    <a:pt x="516" y="73"/>
                  </a:lnTo>
                  <a:lnTo>
                    <a:pt x="516" y="68"/>
                  </a:lnTo>
                  <a:lnTo>
                    <a:pt x="521" y="62"/>
                  </a:lnTo>
                  <a:lnTo>
                    <a:pt x="521" y="51"/>
                  </a:lnTo>
                  <a:lnTo>
                    <a:pt x="527" y="51"/>
                  </a:lnTo>
                  <a:lnTo>
                    <a:pt x="527" y="39"/>
                  </a:lnTo>
                  <a:lnTo>
                    <a:pt x="533" y="39"/>
                  </a:lnTo>
                  <a:lnTo>
                    <a:pt x="533" y="28"/>
                  </a:lnTo>
                  <a:lnTo>
                    <a:pt x="538" y="28"/>
                  </a:lnTo>
                  <a:lnTo>
                    <a:pt x="538" y="17"/>
                  </a:lnTo>
                  <a:lnTo>
                    <a:pt x="544" y="17"/>
                  </a:lnTo>
                  <a:lnTo>
                    <a:pt x="544" y="11"/>
                  </a:lnTo>
                  <a:lnTo>
                    <a:pt x="550" y="11"/>
                  </a:lnTo>
                  <a:lnTo>
                    <a:pt x="550" y="5"/>
                  </a:lnTo>
                  <a:lnTo>
                    <a:pt x="555" y="5"/>
                  </a:lnTo>
                  <a:lnTo>
                    <a:pt x="555" y="0"/>
                  </a:lnTo>
                  <a:lnTo>
                    <a:pt x="578" y="0"/>
                  </a:lnTo>
                  <a:lnTo>
                    <a:pt x="578" y="5"/>
                  </a:lnTo>
                  <a:lnTo>
                    <a:pt x="584" y="5"/>
                  </a:lnTo>
                  <a:lnTo>
                    <a:pt x="589" y="11"/>
                  </a:lnTo>
                  <a:lnTo>
                    <a:pt x="589" y="17"/>
                  </a:lnTo>
                  <a:lnTo>
                    <a:pt x="595" y="17"/>
                  </a:lnTo>
                  <a:lnTo>
                    <a:pt x="595" y="22"/>
                  </a:lnTo>
                  <a:lnTo>
                    <a:pt x="601" y="22"/>
                  </a:lnTo>
                  <a:lnTo>
                    <a:pt x="601" y="34"/>
                  </a:lnTo>
                  <a:lnTo>
                    <a:pt x="606" y="34"/>
                  </a:lnTo>
                  <a:lnTo>
                    <a:pt x="606" y="45"/>
                  </a:lnTo>
                  <a:lnTo>
                    <a:pt x="612" y="45"/>
                  </a:lnTo>
                  <a:lnTo>
                    <a:pt x="612" y="56"/>
                  </a:lnTo>
                  <a:lnTo>
                    <a:pt x="618" y="62"/>
                  </a:lnTo>
                  <a:lnTo>
                    <a:pt x="618" y="68"/>
                  </a:lnTo>
                  <a:lnTo>
                    <a:pt x="623" y="73"/>
                  </a:lnTo>
                  <a:lnTo>
                    <a:pt x="623" y="85"/>
                  </a:lnTo>
                  <a:lnTo>
                    <a:pt x="629" y="90"/>
                  </a:lnTo>
                  <a:lnTo>
                    <a:pt x="629" y="96"/>
                  </a:lnTo>
                  <a:lnTo>
                    <a:pt x="635" y="102"/>
                  </a:lnTo>
                  <a:lnTo>
                    <a:pt x="635" y="113"/>
                  </a:lnTo>
                  <a:lnTo>
                    <a:pt x="640" y="119"/>
                  </a:lnTo>
                  <a:lnTo>
                    <a:pt x="640" y="124"/>
                  </a:lnTo>
                  <a:lnTo>
                    <a:pt x="646" y="130"/>
                  </a:lnTo>
                  <a:lnTo>
                    <a:pt x="646" y="136"/>
                  </a:lnTo>
                  <a:lnTo>
                    <a:pt x="652" y="141"/>
                  </a:lnTo>
                  <a:lnTo>
                    <a:pt x="652" y="147"/>
                  </a:lnTo>
                  <a:lnTo>
                    <a:pt x="658" y="153"/>
                  </a:lnTo>
                  <a:lnTo>
                    <a:pt x="658" y="158"/>
                  </a:lnTo>
                  <a:lnTo>
                    <a:pt x="663" y="164"/>
                  </a:lnTo>
                  <a:lnTo>
                    <a:pt x="663" y="170"/>
                  </a:lnTo>
                  <a:lnTo>
                    <a:pt x="669" y="175"/>
                  </a:lnTo>
                  <a:lnTo>
                    <a:pt x="669" y="181"/>
                  </a:lnTo>
                  <a:lnTo>
                    <a:pt x="675" y="181"/>
                  </a:lnTo>
                  <a:lnTo>
                    <a:pt x="675" y="187"/>
                  </a:lnTo>
                </a:path>
              </a:pathLst>
            </a:custGeom>
            <a:noFill/>
            <a:ln w="26988">
              <a:solidFill>
                <a:srgbClr val="00B40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5" name="Freeform 13"/>
            <p:cNvSpPr>
              <a:spLocks/>
            </p:cNvSpPr>
            <p:nvPr/>
          </p:nvSpPr>
          <p:spPr bwMode="auto">
            <a:xfrm flipH="1">
              <a:off x="1346" y="3270"/>
              <a:ext cx="386" cy="112"/>
            </a:xfrm>
            <a:custGeom>
              <a:avLst/>
              <a:gdLst>
                <a:gd name="T0" fmla="*/ 11 w 686"/>
                <a:gd name="T1" fmla="*/ 192 h 198"/>
                <a:gd name="T2" fmla="*/ 34 w 686"/>
                <a:gd name="T3" fmla="*/ 192 h 198"/>
                <a:gd name="T4" fmla="*/ 45 w 686"/>
                <a:gd name="T5" fmla="*/ 181 h 198"/>
                <a:gd name="T6" fmla="*/ 56 w 686"/>
                <a:gd name="T7" fmla="*/ 158 h 198"/>
                <a:gd name="T8" fmla="*/ 68 w 686"/>
                <a:gd name="T9" fmla="*/ 136 h 198"/>
                <a:gd name="T10" fmla="*/ 79 w 686"/>
                <a:gd name="T11" fmla="*/ 113 h 198"/>
                <a:gd name="T12" fmla="*/ 90 w 686"/>
                <a:gd name="T13" fmla="*/ 85 h 198"/>
                <a:gd name="T14" fmla="*/ 102 w 686"/>
                <a:gd name="T15" fmla="*/ 56 h 198"/>
                <a:gd name="T16" fmla="*/ 113 w 686"/>
                <a:gd name="T17" fmla="*/ 34 h 198"/>
                <a:gd name="T18" fmla="*/ 124 w 686"/>
                <a:gd name="T19" fmla="*/ 17 h 198"/>
                <a:gd name="T20" fmla="*/ 136 w 686"/>
                <a:gd name="T21" fmla="*/ 0 h 198"/>
                <a:gd name="T22" fmla="*/ 164 w 686"/>
                <a:gd name="T23" fmla="*/ 11 h 198"/>
                <a:gd name="T24" fmla="*/ 175 w 686"/>
                <a:gd name="T25" fmla="*/ 28 h 198"/>
                <a:gd name="T26" fmla="*/ 187 w 686"/>
                <a:gd name="T27" fmla="*/ 51 h 198"/>
                <a:gd name="T28" fmla="*/ 198 w 686"/>
                <a:gd name="T29" fmla="*/ 73 h 198"/>
                <a:gd name="T30" fmla="*/ 209 w 686"/>
                <a:gd name="T31" fmla="*/ 102 h 198"/>
                <a:gd name="T32" fmla="*/ 221 w 686"/>
                <a:gd name="T33" fmla="*/ 130 h 198"/>
                <a:gd name="T34" fmla="*/ 232 w 686"/>
                <a:gd name="T35" fmla="*/ 153 h 198"/>
                <a:gd name="T36" fmla="*/ 243 w 686"/>
                <a:gd name="T37" fmla="*/ 175 h 198"/>
                <a:gd name="T38" fmla="*/ 266 w 686"/>
                <a:gd name="T39" fmla="*/ 192 h 198"/>
                <a:gd name="T40" fmla="*/ 289 w 686"/>
                <a:gd name="T41" fmla="*/ 192 h 198"/>
                <a:gd name="T42" fmla="*/ 306 w 686"/>
                <a:gd name="T43" fmla="*/ 164 h 198"/>
                <a:gd name="T44" fmla="*/ 323 w 686"/>
                <a:gd name="T45" fmla="*/ 136 h 198"/>
                <a:gd name="T46" fmla="*/ 334 w 686"/>
                <a:gd name="T47" fmla="*/ 107 h 198"/>
                <a:gd name="T48" fmla="*/ 345 w 686"/>
                <a:gd name="T49" fmla="*/ 79 h 198"/>
                <a:gd name="T50" fmla="*/ 357 w 686"/>
                <a:gd name="T51" fmla="*/ 51 h 198"/>
                <a:gd name="T52" fmla="*/ 368 w 686"/>
                <a:gd name="T53" fmla="*/ 28 h 198"/>
                <a:gd name="T54" fmla="*/ 379 w 686"/>
                <a:gd name="T55" fmla="*/ 11 h 198"/>
                <a:gd name="T56" fmla="*/ 413 w 686"/>
                <a:gd name="T57" fmla="*/ 0 h 198"/>
                <a:gd name="T58" fmla="*/ 425 w 686"/>
                <a:gd name="T59" fmla="*/ 17 h 198"/>
                <a:gd name="T60" fmla="*/ 436 w 686"/>
                <a:gd name="T61" fmla="*/ 34 h 198"/>
                <a:gd name="T62" fmla="*/ 447 w 686"/>
                <a:gd name="T63" fmla="*/ 56 h 198"/>
                <a:gd name="T64" fmla="*/ 459 w 686"/>
                <a:gd name="T65" fmla="*/ 85 h 198"/>
                <a:gd name="T66" fmla="*/ 470 w 686"/>
                <a:gd name="T67" fmla="*/ 113 h 198"/>
                <a:gd name="T68" fmla="*/ 481 w 686"/>
                <a:gd name="T69" fmla="*/ 136 h 198"/>
                <a:gd name="T70" fmla="*/ 493 w 686"/>
                <a:gd name="T71" fmla="*/ 164 h 198"/>
                <a:gd name="T72" fmla="*/ 504 w 686"/>
                <a:gd name="T73" fmla="*/ 181 h 198"/>
                <a:gd name="T74" fmla="*/ 521 w 686"/>
                <a:gd name="T75" fmla="*/ 192 h 198"/>
                <a:gd name="T76" fmla="*/ 538 w 686"/>
                <a:gd name="T77" fmla="*/ 192 h 198"/>
                <a:gd name="T78" fmla="*/ 549 w 686"/>
                <a:gd name="T79" fmla="*/ 181 h 198"/>
                <a:gd name="T80" fmla="*/ 566 w 686"/>
                <a:gd name="T81" fmla="*/ 153 h 198"/>
                <a:gd name="T82" fmla="*/ 578 w 686"/>
                <a:gd name="T83" fmla="*/ 130 h 198"/>
                <a:gd name="T84" fmla="*/ 589 w 686"/>
                <a:gd name="T85" fmla="*/ 102 h 198"/>
                <a:gd name="T86" fmla="*/ 601 w 686"/>
                <a:gd name="T87" fmla="*/ 73 h 198"/>
                <a:gd name="T88" fmla="*/ 612 w 686"/>
                <a:gd name="T89" fmla="*/ 51 h 198"/>
                <a:gd name="T90" fmla="*/ 623 w 686"/>
                <a:gd name="T91" fmla="*/ 28 h 198"/>
                <a:gd name="T92" fmla="*/ 635 w 686"/>
                <a:gd name="T93" fmla="*/ 11 h 198"/>
                <a:gd name="T94" fmla="*/ 663 w 686"/>
                <a:gd name="T95" fmla="*/ 0 h 198"/>
                <a:gd name="T96" fmla="*/ 674 w 686"/>
                <a:gd name="T97" fmla="*/ 11 h 198"/>
                <a:gd name="T98" fmla="*/ 686 w 686"/>
                <a:gd name="T99" fmla="*/ 2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6" h="198">
                  <a:moveTo>
                    <a:pt x="0" y="187"/>
                  </a:moveTo>
                  <a:lnTo>
                    <a:pt x="5" y="187"/>
                  </a:lnTo>
                  <a:lnTo>
                    <a:pt x="5" y="192"/>
                  </a:lnTo>
                  <a:lnTo>
                    <a:pt x="11" y="192"/>
                  </a:lnTo>
                  <a:lnTo>
                    <a:pt x="17" y="198"/>
                  </a:lnTo>
                  <a:lnTo>
                    <a:pt x="22" y="198"/>
                  </a:lnTo>
                  <a:lnTo>
                    <a:pt x="28" y="192"/>
                  </a:lnTo>
                  <a:lnTo>
                    <a:pt x="34" y="192"/>
                  </a:lnTo>
                  <a:lnTo>
                    <a:pt x="34" y="187"/>
                  </a:lnTo>
                  <a:lnTo>
                    <a:pt x="39" y="187"/>
                  </a:lnTo>
                  <a:lnTo>
                    <a:pt x="39" y="181"/>
                  </a:lnTo>
                  <a:lnTo>
                    <a:pt x="45" y="181"/>
                  </a:lnTo>
                  <a:lnTo>
                    <a:pt x="45" y="175"/>
                  </a:lnTo>
                  <a:lnTo>
                    <a:pt x="51" y="170"/>
                  </a:lnTo>
                  <a:lnTo>
                    <a:pt x="51" y="164"/>
                  </a:lnTo>
                  <a:lnTo>
                    <a:pt x="56" y="158"/>
                  </a:lnTo>
                  <a:lnTo>
                    <a:pt x="56" y="153"/>
                  </a:lnTo>
                  <a:lnTo>
                    <a:pt x="62" y="147"/>
                  </a:lnTo>
                  <a:lnTo>
                    <a:pt x="62" y="141"/>
                  </a:lnTo>
                  <a:lnTo>
                    <a:pt x="68" y="136"/>
                  </a:lnTo>
                  <a:lnTo>
                    <a:pt x="68" y="130"/>
                  </a:lnTo>
                  <a:lnTo>
                    <a:pt x="73" y="124"/>
                  </a:lnTo>
                  <a:lnTo>
                    <a:pt x="73" y="119"/>
                  </a:lnTo>
                  <a:lnTo>
                    <a:pt x="79" y="113"/>
                  </a:lnTo>
                  <a:lnTo>
                    <a:pt x="79" y="102"/>
                  </a:lnTo>
                  <a:lnTo>
                    <a:pt x="85" y="96"/>
                  </a:lnTo>
                  <a:lnTo>
                    <a:pt x="85" y="90"/>
                  </a:lnTo>
                  <a:lnTo>
                    <a:pt x="90" y="85"/>
                  </a:lnTo>
                  <a:lnTo>
                    <a:pt x="90" y="73"/>
                  </a:lnTo>
                  <a:lnTo>
                    <a:pt x="96" y="68"/>
                  </a:lnTo>
                  <a:lnTo>
                    <a:pt x="96" y="62"/>
                  </a:lnTo>
                  <a:lnTo>
                    <a:pt x="102" y="56"/>
                  </a:lnTo>
                  <a:lnTo>
                    <a:pt x="102" y="45"/>
                  </a:lnTo>
                  <a:lnTo>
                    <a:pt x="107" y="45"/>
                  </a:lnTo>
                  <a:lnTo>
                    <a:pt x="107" y="34"/>
                  </a:lnTo>
                  <a:lnTo>
                    <a:pt x="113" y="34"/>
                  </a:lnTo>
                  <a:lnTo>
                    <a:pt x="113" y="22"/>
                  </a:lnTo>
                  <a:lnTo>
                    <a:pt x="119" y="22"/>
                  </a:lnTo>
                  <a:lnTo>
                    <a:pt x="119" y="17"/>
                  </a:lnTo>
                  <a:lnTo>
                    <a:pt x="124" y="17"/>
                  </a:lnTo>
                  <a:lnTo>
                    <a:pt x="124" y="11"/>
                  </a:lnTo>
                  <a:lnTo>
                    <a:pt x="130" y="5"/>
                  </a:lnTo>
                  <a:lnTo>
                    <a:pt x="136" y="5"/>
                  </a:lnTo>
                  <a:lnTo>
                    <a:pt x="136" y="0"/>
                  </a:lnTo>
                  <a:lnTo>
                    <a:pt x="158" y="0"/>
                  </a:lnTo>
                  <a:lnTo>
                    <a:pt x="158" y="5"/>
                  </a:lnTo>
                  <a:lnTo>
                    <a:pt x="164" y="5"/>
                  </a:lnTo>
                  <a:lnTo>
                    <a:pt x="164" y="11"/>
                  </a:lnTo>
                  <a:lnTo>
                    <a:pt x="170" y="11"/>
                  </a:lnTo>
                  <a:lnTo>
                    <a:pt x="170" y="17"/>
                  </a:lnTo>
                  <a:lnTo>
                    <a:pt x="175" y="17"/>
                  </a:lnTo>
                  <a:lnTo>
                    <a:pt x="175" y="28"/>
                  </a:lnTo>
                  <a:lnTo>
                    <a:pt x="181" y="28"/>
                  </a:lnTo>
                  <a:lnTo>
                    <a:pt x="181" y="34"/>
                  </a:lnTo>
                  <a:lnTo>
                    <a:pt x="187" y="39"/>
                  </a:lnTo>
                  <a:lnTo>
                    <a:pt x="187" y="51"/>
                  </a:lnTo>
                  <a:lnTo>
                    <a:pt x="192" y="51"/>
                  </a:lnTo>
                  <a:lnTo>
                    <a:pt x="192" y="62"/>
                  </a:lnTo>
                  <a:lnTo>
                    <a:pt x="198" y="68"/>
                  </a:lnTo>
                  <a:lnTo>
                    <a:pt x="198" y="73"/>
                  </a:lnTo>
                  <a:lnTo>
                    <a:pt x="204" y="79"/>
                  </a:lnTo>
                  <a:lnTo>
                    <a:pt x="204" y="90"/>
                  </a:lnTo>
                  <a:lnTo>
                    <a:pt x="209" y="96"/>
                  </a:lnTo>
                  <a:lnTo>
                    <a:pt x="209" y="102"/>
                  </a:lnTo>
                  <a:lnTo>
                    <a:pt x="215" y="107"/>
                  </a:lnTo>
                  <a:lnTo>
                    <a:pt x="215" y="113"/>
                  </a:lnTo>
                  <a:lnTo>
                    <a:pt x="221" y="119"/>
                  </a:lnTo>
                  <a:lnTo>
                    <a:pt x="221" y="130"/>
                  </a:lnTo>
                  <a:lnTo>
                    <a:pt x="226" y="130"/>
                  </a:lnTo>
                  <a:lnTo>
                    <a:pt x="226" y="141"/>
                  </a:lnTo>
                  <a:lnTo>
                    <a:pt x="232" y="147"/>
                  </a:lnTo>
                  <a:lnTo>
                    <a:pt x="232" y="153"/>
                  </a:lnTo>
                  <a:lnTo>
                    <a:pt x="238" y="158"/>
                  </a:lnTo>
                  <a:lnTo>
                    <a:pt x="238" y="164"/>
                  </a:lnTo>
                  <a:lnTo>
                    <a:pt x="243" y="170"/>
                  </a:lnTo>
                  <a:lnTo>
                    <a:pt x="243" y="175"/>
                  </a:lnTo>
                  <a:lnTo>
                    <a:pt x="249" y="175"/>
                  </a:lnTo>
                  <a:lnTo>
                    <a:pt x="249" y="181"/>
                  </a:lnTo>
                  <a:lnTo>
                    <a:pt x="260" y="192"/>
                  </a:lnTo>
                  <a:lnTo>
                    <a:pt x="266" y="192"/>
                  </a:lnTo>
                  <a:lnTo>
                    <a:pt x="266" y="198"/>
                  </a:lnTo>
                  <a:lnTo>
                    <a:pt x="277" y="198"/>
                  </a:lnTo>
                  <a:lnTo>
                    <a:pt x="277" y="192"/>
                  </a:lnTo>
                  <a:lnTo>
                    <a:pt x="289" y="192"/>
                  </a:lnTo>
                  <a:lnTo>
                    <a:pt x="289" y="187"/>
                  </a:lnTo>
                  <a:lnTo>
                    <a:pt x="300" y="175"/>
                  </a:lnTo>
                  <a:lnTo>
                    <a:pt x="300" y="170"/>
                  </a:lnTo>
                  <a:lnTo>
                    <a:pt x="306" y="164"/>
                  </a:lnTo>
                  <a:lnTo>
                    <a:pt x="306" y="158"/>
                  </a:lnTo>
                  <a:lnTo>
                    <a:pt x="317" y="147"/>
                  </a:lnTo>
                  <a:lnTo>
                    <a:pt x="317" y="141"/>
                  </a:lnTo>
                  <a:lnTo>
                    <a:pt x="323" y="136"/>
                  </a:lnTo>
                  <a:lnTo>
                    <a:pt x="323" y="124"/>
                  </a:lnTo>
                  <a:lnTo>
                    <a:pt x="328" y="119"/>
                  </a:lnTo>
                  <a:lnTo>
                    <a:pt x="328" y="113"/>
                  </a:lnTo>
                  <a:lnTo>
                    <a:pt x="334" y="107"/>
                  </a:lnTo>
                  <a:lnTo>
                    <a:pt x="334" y="96"/>
                  </a:lnTo>
                  <a:lnTo>
                    <a:pt x="340" y="90"/>
                  </a:lnTo>
                  <a:lnTo>
                    <a:pt x="340" y="85"/>
                  </a:lnTo>
                  <a:lnTo>
                    <a:pt x="345" y="79"/>
                  </a:lnTo>
                  <a:lnTo>
                    <a:pt x="345" y="68"/>
                  </a:lnTo>
                  <a:lnTo>
                    <a:pt x="351" y="62"/>
                  </a:lnTo>
                  <a:lnTo>
                    <a:pt x="351" y="56"/>
                  </a:lnTo>
                  <a:lnTo>
                    <a:pt x="357" y="51"/>
                  </a:lnTo>
                  <a:lnTo>
                    <a:pt x="357" y="39"/>
                  </a:lnTo>
                  <a:lnTo>
                    <a:pt x="362" y="39"/>
                  </a:lnTo>
                  <a:lnTo>
                    <a:pt x="362" y="34"/>
                  </a:lnTo>
                  <a:lnTo>
                    <a:pt x="368" y="28"/>
                  </a:lnTo>
                  <a:lnTo>
                    <a:pt x="368" y="22"/>
                  </a:lnTo>
                  <a:lnTo>
                    <a:pt x="374" y="22"/>
                  </a:lnTo>
                  <a:lnTo>
                    <a:pt x="374" y="17"/>
                  </a:lnTo>
                  <a:lnTo>
                    <a:pt x="379" y="11"/>
                  </a:lnTo>
                  <a:lnTo>
                    <a:pt x="379" y="5"/>
                  </a:lnTo>
                  <a:lnTo>
                    <a:pt x="385" y="5"/>
                  </a:lnTo>
                  <a:lnTo>
                    <a:pt x="385" y="0"/>
                  </a:lnTo>
                  <a:lnTo>
                    <a:pt x="413" y="0"/>
                  </a:lnTo>
                  <a:lnTo>
                    <a:pt x="413" y="5"/>
                  </a:lnTo>
                  <a:lnTo>
                    <a:pt x="419" y="5"/>
                  </a:lnTo>
                  <a:lnTo>
                    <a:pt x="419" y="11"/>
                  </a:lnTo>
                  <a:lnTo>
                    <a:pt x="425" y="17"/>
                  </a:lnTo>
                  <a:lnTo>
                    <a:pt x="425" y="22"/>
                  </a:lnTo>
                  <a:lnTo>
                    <a:pt x="430" y="22"/>
                  </a:lnTo>
                  <a:lnTo>
                    <a:pt x="430" y="28"/>
                  </a:lnTo>
                  <a:lnTo>
                    <a:pt x="436" y="34"/>
                  </a:lnTo>
                  <a:lnTo>
                    <a:pt x="436" y="39"/>
                  </a:lnTo>
                  <a:lnTo>
                    <a:pt x="442" y="45"/>
                  </a:lnTo>
                  <a:lnTo>
                    <a:pt x="442" y="56"/>
                  </a:lnTo>
                  <a:lnTo>
                    <a:pt x="447" y="56"/>
                  </a:lnTo>
                  <a:lnTo>
                    <a:pt x="447" y="68"/>
                  </a:lnTo>
                  <a:lnTo>
                    <a:pt x="453" y="73"/>
                  </a:lnTo>
                  <a:lnTo>
                    <a:pt x="453" y="79"/>
                  </a:lnTo>
                  <a:lnTo>
                    <a:pt x="459" y="85"/>
                  </a:lnTo>
                  <a:lnTo>
                    <a:pt x="459" y="90"/>
                  </a:lnTo>
                  <a:lnTo>
                    <a:pt x="464" y="96"/>
                  </a:lnTo>
                  <a:lnTo>
                    <a:pt x="464" y="107"/>
                  </a:lnTo>
                  <a:lnTo>
                    <a:pt x="470" y="113"/>
                  </a:lnTo>
                  <a:lnTo>
                    <a:pt x="470" y="119"/>
                  </a:lnTo>
                  <a:lnTo>
                    <a:pt x="476" y="124"/>
                  </a:lnTo>
                  <a:lnTo>
                    <a:pt x="476" y="136"/>
                  </a:lnTo>
                  <a:lnTo>
                    <a:pt x="481" y="136"/>
                  </a:lnTo>
                  <a:lnTo>
                    <a:pt x="481" y="147"/>
                  </a:lnTo>
                  <a:lnTo>
                    <a:pt x="487" y="153"/>
                  </a:lnTo>
                  <a:lnTo>
                    <a:pt x="487" y="158"/>
                  </a:lnTo>
                  <a:lnTo>
                    <a:pt x="493" y="164"/>
                  </a:lnTo>
                  <a:lnTo>
                    <a:pt x="493" y="170"/>
                  </a:lnTo>
                  <a:lnTo>
                    <a:pt x="498" y="175"/>
                  </a:lnTo>
                  <a:lnTo>
                    <a:pt x="498" y="181"/>
                  </a:lnTo>
                  <a:lnTo>
                    <a:pt x="504" y="181"/>
                  </a:lnTo>
                  <a:lnTo>
                    <a:pt x="504" y="187"/>
                  </a:lnTo>
                  <a:lnTo>
                    <a:pt x="510" y="187"/>
                  </a:lnTo>
                  <a:lnTo>
                    <a:pt x="510" y="192"/>
                  </a:lnTo>
                  <a:lnTo>
                    <a:pt x="521" y="192"/>
                  </a:lnTo>
                  <a:lnTo>
                    <a:pt x="521" y="198"/>
                  </a:lnTo>
                  <a:lnTo>
                    <a:pt x="532" y="198"/>
                  </a:lnTo>
                  <a:lnTo>
                    <a:pt x="532" y="192"/>
                  </a:lnTo>
                  <a:lnTo>
                    <a:pt x="538" y="192"/>
                  </a:lnTo>
                  <a:lnTo>
                    <a:pt x="538" y="187"/>
                  </a:lnTo>
                  <a:lnTo>
                    <a:pt x="544" y="187"/>
                  </a:lnTo>
                  <a:lnTo>
                    <a:pt x="544" y="181"/>
                  </a:lnTo>
                  <a:lnTo>
                    <a:pt x="549" y="181"/>
                  </a:lnTo>
                  <a:lnTo>
                    <a:pt x="549" y="175"/>
                  </a:lnTo>
                  <a:lnTo>
                    <a:pt x="561" y="164"/>
                  </a:lnTo>
                  <a:lnTo>
                    <a:pt x="561" y="158"/>
                  </a:lnTo>
                  <a:lnTo>
                    <a:pt x="566" y="153"/>
                  </a:lnTo>
                  <a:lnTo>
                    <a:pt x="566" y="147"/>
                  </a:lnTo>
                  <a:lnTo>
                    <a:pt x="572" y="141"/>
                  </a:lnTo>
                  <a:lnTo>
                    <a:pt x="572" y="130"/>
                  </a:lnTo>
                  <a:lnTo>
                    <a:pt x="578" y="130"/>
                  </a:lnTo>
                  <a:lnTo>
                    <a:pt x="578" y="119"/>
                  </a:lnTo>
                  <a:lnTo>
                    <a:pt x="583" y="113"/>
                  </a:lnTo>
                  <a:lnTo>
                    <a:pt x="583" y="102"/>
                  </a:lnTo>
                  <a:lnTo>
                    <a:pt x="589" y="102"/>
                  </a:lnTo>
                  <a:lnTo>
                    <a:pt x="589" y="90"/>
                  </a:lnTo>
                  <a:lnTo>
                    <a:pt x="595" y="85"/>
                  </a:lnTo>
                  <a:lnTo>
                    <a:pt x="595" y="73"/>
                  </a:lnTo>
                  <a:lnTo>
                    <a:pt x="601" y="73"/>
                  </a:lnTo>
                  <a:lnTo>
                    <a:pt x="601" y="62"/>
                  </a:lnTo>
                  <a:lnTo>
                    <a:pt x="606" y="56"/>
                  </a:lnTo>
                  <a:lnTo>
                    <a:pt x="606" y="51"/>
                  </a:lnTo>
                  <a:lnTo>
                    <a:pt x="612" y="51"/>
                  </a:lnTo>
                  <a:lnTo>
                    <a:pt x="612" y="39"/>
                  </a:lnTo>
                  <a:lnTo>
                    <a:pt x="618" y="34"/>
                  </a:lnTo>
                  <a:lnTo>
                    <a:pt x="618" y="28"/>
                  </a:lnTo>
                  <a:lnTo>
                    <a:pt x="623" y="28"/>
                  </a:lnTo>
                  <a:lnTo>
                    <a:pt x="623" y="17"/>
                  </a:lnTo>
                  <a:lnTo>
                    <a:pt x="629" y="17"/>
                  </a:lnTo>
                  <a:lnTo>
                    <a:pt x="629" y="11"/>
                  </a:lnTo>
                  <a:lnTo>
                    <a:pt x="635" y="11"/>
                  </a:lnTo>
                  <a:lnTo>
                    <a:pt x="635" y="5"/>
                  </a:lnTo>
                  <a:lnTo>
                    <a:pt x="640" y="5"/>
                  </a:lnTo>
                  <a:lnTo>
                    <a:pt x="640" y="0"/>
                  </a:lnTo>
                  <a:lnTo>
                    <a:pt x="663" y="0"/>
                  </a:lnTo>
                  <a:lnTo>
                    <a:pt x="663" y="5"/>
                  </a:lnTo>
                  <a:lnTo>
                    <a:pt x="669" y="5"/>
                  </a:lnTo>
                  <a:lnTo>
                    <a:pt x="669" y="11"/>
                  </a:lnTo>
                  <a:lnTo>
                    <a:pt x="674" y="11"/>
                  </a:lnTo>
                  <a:lnTo>
                    <a:pt x="674" y="17"/>
                  </a:lnTo>
                  <a:lnTo>
                    <a:pt x="680" y="17"/>
                  </a:lnTo>
                  <a:lnTo>
                    <a:pt x="680" y="22"/>
                  </a:lnTo>
                  <a:lnTo>
                    <a:pt x="686" y="28"/>
                  </a:lnTo>
                </a:path>
              </a:pathLst>
            </a:custGeom>
            <a:noFill/>
            <a:ln w="26988">
              <a:solidFill>
                <a:srgbClr val="00B40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26" name="Freeform 14"/>
            <p:cNvSpPr>
              <a:spLocks/>
            </p:cNvSpPr>
            <p:nvPr/>
          </p:nvSpPr>
          <p:spPr bwMode="auto">
            <a:xfrm>
              <a:off x="181" y="3285"/>
              <a:ext cx="1166" cy="599"/>
            </a:xfrm>
            <a:custGeom>
              <a:avLst/>
              <a:gdLst>
                <a:gd name="T0" fmla="*/ 1244 w 1247"/>
                <a:gd name="T1" fmla="*/ 7 h 640"/>
                <a:gd name="T2" fmla="*/ 1240 w 1247"/>
                <a:gd name="T3" fmla="*/ 20 h 640"/>
                <a:gd name="T4" fmla="*/ 1231 w 1247"/>
                <a:gd name="T5" fmla="*/ 38 h 640"/>
                <a:gd name="T6" fmla="*/ 1227 w 1247"/>
                <a:gd name="T7" fmla="*/ 51 h 640"/>
                <a:gd name="T8" fmla="*/ 1220 w 1247"/>
                <a:gd name="T9" fmla="*/ 62 h 640"/>
                <a:gd name="T10" fmla="*/ 1216 w 1247"/>
                <a:gd name="T11" fmla="*/ 76 h 640"/>
                <a:gd name="T12" fmla="*/ 1209 w 1247"/>
                <a:gd name="T13" fmla="*/ 85 h 640"/>
                <a:gd name="T14" fmla="*/ 1196 w 1247"/>
                <a:gd name="T15" fmla="*/ 103 h 640"/>
                <a:gd name="T16" fmla="*/ 1182 w 1247"/>
                <a:gd name="T17" fmla="*/ 98 h 640"/>
                <a:gd name="T18" fmla="*/ 1176 w 1247"/>
                <a:gd name="T19" fmla="*/ 92 h 640"/>
                <a:gd name="T20" fmla="*/ 1173 w 1247"/>
                <a:gd name="T21" fmla="*/ 82 h 640"/>
                <a:gd name="T22" fmla="*/ 1165 w 1247"/>
                <a:gd name="T23" fmla="*/ 76 h 640"/>
                <a:gd name="T24" fmla="*/ 1162 w 1247"/>
                <a:gd name="T25" fmla="*/ 65 h 640"/>
                <a:gd name="T26" fmla="*/ 1155 w 1247"/>
                <a:gd name="T27" fmla="*/ 58 h 640"/>
                <a:gd name="T28" fmla="*/ 1145 w 1247"/>
                <a:gd name="T29" fmla="*/ 58 h 640"/>
                <a:gd name="T30" fmla="*/ 1138 w 1247"/>
                <a:gd name="T31" fmla="*/ 62 h 640"/>
                <a:gd name="T32" fmla="*/ 1135 w 1247"/>
                <a:gd name="T33" fmla="*/ 67 h 640"/>
                <a:gd name="T34" fmla="*/ 1128 w 1247"/>
                <a:gd name="T35" fmla="*/ 76 h 640"/>
                <a:gd name="T36" fmla="*/ 1124 w 1247"/>
                <a:gd name="T37" fmla="*/ 85 h 640"/>
                <a:gd name="T38" fmla="*/ 1118 w 1247"/>
                <a:gd name="T39" fmla="*/ 92 h 640"/>
                <a:gd name="T40" fmla="*/ 1115 w 1247"/>
                <a:gd name="T41" fmla="*/ 103 h 640"/>
                <a:gd name="T42" fmla="*/ 1108 w 1247"/>
                <a:gd name="T43" fmla="*/ 112 h 640"/>
                <a:gd name="T44" fmla="*/ 1104 w 1247"/>
                <a:gd name="T45" fmla="*/ 130 h 640"/>
                <a:gd name="T46" fmla="*/ 1097 w 1247"/>
                <a:gd name="T47" fmla="*/ 143 h 640"/>
                <a:gd name="T48" fmla="*/ 1095 w 1247"/>
                <a:gd name="T49" fmla="*/ 167 h 640"/>
                <a:gd name="T50" fmla="*/ 1088 w 1247"/>
                <a:gd name="T51" fmla="*/ 181 h 640"/>
                <a:gd name="T52" fmla="*/ 1084 w 1247"/>
                <a:gd name="T53" fmla="*/ 212 h 640"/>
                <a:gd name="T54" fmla="*/ 1077 w 1247"/>
                <a:gd name="T55" fmla="*/ 239 h 640"/>
                <a:gd name="T56" fmla="*/ 1073 w 1247"/>
                <a:gd name="T57" fmla="*/ 274 h 640"/>
                <a:gd name="T58" fmla="*/ 1068 w 1247"/>
                <a:gd name="T59" fmla="*/ 308 h 640"/>
                <a:gd name="T60" fmla="*/ 1064 w 1247"/>
                <a:gd name="T61" fmla="*/ 352 h 640"/>
                <a:gd name="T62" fmla="*/ 1057 w 1247"/>
                <a:gd name="T63" fmla="*/ 379 h 640"/>
                <a:gd name="T64" fmla="*/ 1053 w 1247"/>
                <a:gd name="T65" fmla="*/ 424 h 640"/>
                <a:gd name="T66" fmla="*/ 1046 w 1247"/>
                <a:gd name="T67" fmla="*/ 460 h 640"/>
                <a:gd name="T68" fmla="*/ 1043 w 1247"/>
                <a:gd name="T69" fmla="*/ 505 h 640"/>
                <a:gd name="T70" fmla="*/ 1037 w 1247"/>
                <a:gd name="T71" fmla="*/ 540 h 640"/>
                <a:gd name="T72" fmla="*/ 1033 w 1247"/>
                <a:gd name="T73" fmla="*/ 567 h 640"/>
                <a:gd name="T74" fmla="*/ 1026 w 1247"/>
                <a:gd name="T75" fmla="*/ 591 h 640"/>
                <a:gd name="T76" fmla="*/ 1023 w 1247"/>
                <a:gd name="T77" fmla="*/ 611 h 640"/>
                <a:gd name="T78" fmla="*/ 1016 w 1247"/>
                <a:gd name="T79" fmla="*/ 622 h 640"/>
                <a:gd name="T80" fmla="*/ 1012 w 1247"/>
                <a:gd name="T81" fmla="*/ 631 h 640"/>
                <a:gd name="T82" fmla="*/ 1006 w 1247"/>
                <a:gd name="T83" fmla="*/ 636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47" h="640">
                  <a:moveTo>
                    <a:pt x="1247" y="0"/>
                  </a:moveTo>
                  <a:lnTo>
                    <a:pt x="1247" y="4"/>
                  </a:lnTo>
                  <a:lnTo>
                    <a:pt x="1244" y="7"/>
                  </a:lnTo>
                  <a:lnTo>
                    <a:pt x="1244" y="11"/>
                  </a:lnTo>
                  <a:lnTo>
                    <a:pt x="1240" y="13"/>
                  </a:lnTo>
                  <a:lnTo>
                    <a:pt x="1240" y="20"/>
                  </a:lnTo>
                  <a:lnTo>
                    <a:pt x="1234" y="27"/>
                  </a:lnTo>
                  <a:lnTo>
                    <a:pt x="1234" y="34"/>
                  </a:lnTo>
                  <a:lnTo>
                    <a:pt x="1231" y="38"/>
                  </a:lnTo>
                  <a:lnTo>
                    <a:pt x="1231" y="45"/>
                  </a:lnTo>
                  <a:lnTo>
                    <a:pt x="1227" y="45"/>
                  </a:lnTo>
                  <a:lnTo>
                    <a:pt x="1227" y="51"/>
                  </a:lnTo>
                  <a:lnTo>
                    <a:pt x="1224" y="55"/>
                  </a:lnTo>
                  <a:lnTo>
                    <a:pt x="1224" y="62"/>
                  </a:lnTo>
                  <a:lnTo>
                    <a:pt x="1220" y="62"/>
                  </a:lnTo>
                  <a:lnTo>
                    <a:pt x="1220" y="67"/>
                  </a:lnTo>
                  <a:lnTo>
                    <a:pt x="1216" y="72"/>
                  </a:lnTo>
                  <a:lnTo>
                    <a:pt x="1216" y="76"/>
                  </a:lnTo>
                  <a:lnTo>
                    <a:pt x="1213" y="78"/>
                  </a:lnTo>
                  <a:lnTo>
                    <a:pt x="1213" y="82"/>
                  </a:lnTo>
                  <a:lnTo>
                    <a:pt x="1209" y="85"/>
                  </a:lnTo>
                  <a:lnTo>
                    <a:pt x="1209" y="89"/>
                  </a:lnTo>
                  <a:lnTo>
                    <a:pt x="1204" y="96"/>
                  </a:lnTo>
                  <a:lnTo>
                    <a:pt x="1196" y="103"/>
                  </a:lnTo>
                  <a:lnTo>
                    <a:pt x="1186" y="103"/>
                  </a:lnTo>
                  <a:lnTo>
                    <a:pt x="1186" y="98"/>
                  </a:lnTo>
                  <a:lnTo>
                    <a:pt x="1182" y="98"/>
                  </a:lnTo>
                  <a:lnTo>
                    <a:pt x="1182" y="96"/>
                  </a:lnTo>
                  <a:lnTo>
                    <a:pt x="1180" y="96"/>
                  </a:lnTo>
                  <a:lnTo>
                    <a:pt x="1176" y="92"/>
                  </a:lnTo>
                  <a:lnTo>
                    <a:pt x="1176" y="89"/>
                  </a:lnTo>
                  <a:lnTo>
                    <a:pt x="1173" y="85"/>
                  </a:lnTo>
                  <a:lnTo>
                    <a:pt x="1173" y="82"/>
                  </a:lnTo>
                  <a:lnTo>
                    <a:pt x="1169" y="82"/>
                  </a:lnTo>
                  <a:lnTo>
                    <a:pt x="1169" y="76"/>
                  </a:lnTo>
                  <a:lnTo>
                    <a:pt x="1165" y="76"/>
                  </a:lnTo>
                  <a:lnTo>
                    <a:pt x="1165" y="72"/>
                  </a:lnTo>
                  <a:lnTo>
                    <a:pt x="1162" y="67"/>
                  </a:lnTo>
                  <a:lnTo>
                    <a:pt x="1162" y="65"/>
                  </a:lnTo>
                  <a:lnTo>
                    <a:pt x="1159" y="62"/>
                  </a:lnTo>
                  <a:lnTo>
                    <a:pt x="1159" y="58"/>
                  </a:lnTo>
                  <a:lnTo>
                    <a:pt x="1155" y="58"/>
                  </a:lnTo>
                  <a:lnTo>
                    <a:pt x="1155" y="55"/>
                  </a:lnTo>
                  <a:lnTo>
                    <a:pt x="1145" y="55"/>
                  </a:lnTo>
                  <a:lnTo>
                    <a:pt x="1145" y="58"/>
                  </a:lnTo>
                  <a:lnTo>
                    <a:pt x="1142" y="58"/>
                  </a:lnTo>
                  <a:lnTo>
                    <a:pt x="1142" y="62"/>
                  </a:lnTo>
                  <a:lnTo>
                    <a:pt x="1138" y="62"/>
                  </a:lnTo>
                  <a:lnTo>
                    <a:pt x="1138" y="65"/>
                  </a:lnTo>
                  <a:lnTo>
                    <a:pt x="1135" y="65"/>
                  </a:lnTo>
                  <a:lnTo>
                    <a:pt x="1135" y="67"/>
                  </a:lnTo>
                  <a:lnTo>
                    <a:pt x="1132" y="72"/>
                  </a:lnTo>
                  <a:lnTo>
                    <a:pt x="1132" y="76"/>
                  </a:lnTo>
                  <a:lnTo>
                    <a:pt x="1128" y="76"/>
                  </a:lnTo>
                  <a:lnTo>
                    <a:pt x="1128" y="78"/>
                  </a:lnTo>
                  <a:lnTo>
                    <a:pt x="1124" y="82"/>
                  </a:lnTo>
                  <a:lnTo>
                    <a:pt x="1124" y="85"/>
                  </a:lnTo>
                  <a:lnTo>
                    <a:pt x="1122" y="85"/>
                  </a:lnTo>
                  <a:lnTo>
                    <a:pt x="1122" y="89"/>
                  </a:lnTo>
                  <a:lnTo>
                    <a:pt x="1118" y="92"/>
                  </a:lnTo>
                  <a:lnTo>
                    <a:pt x="1118" y="96"/>
                  </a:lnTo>
                  <a:lnTo>
                    <a:pt x="1115" y="98"/>
                  </a:lnTo>
                  <a:lnTo>
                    <a:pt x="1115" y="103"/>
                  </a:lnTo>
                  <a:lnTo>
                    <a:pt x="1111" y="107"/>
                  </a:lnTo>
                  <a:lnTo>
                    <a:pt x="1111" y="109"/>
                  </a:lnTo>
                  <a:lnTo>
                    <a:pt x="1108" y="112"/>
                  </a:lnTo>
                  <a:lnTo>
                    <a:pt x="1108" y="119"/>
                  </a:lnTo>
                  <a:lnTo>
                    <a:pt x="1104" y="123"/>
                  </a:lnTo>
                  <a:lnTo>
                    <a:pt x="1104" y="130"/>
                  </a:lnTo>
                  <a:lnTo>
                    <a:pt x="1101" y="134"/>
                  </a:lnTo>
                  <a:lnTo>
                    <a:pt x="1101" y="140"/>
                  </a:lnTo>
                  <a:lnTo>
                    <a:pt x="1097" y="143"/>
                  </a:lnTo>
                  <a:lnTo>
                    <a:pt x="1097" y="154"/>
                  </a:lnTo>
                  <a:lnTo>
                    <a:pt x="1095" y="157"/>
                  </a:lnTo>
                  <a:lnTo>
                    <a:pt x="1095" y="167"/>
                  </a:lnTo>
                  <a:lnTo>
                    <a:pt x="1091" y="170"/>
                  </a:lnTo>
                  <a:lnTo>
                    <a:pt x="1091" y="178"/>
                  </a:lnTo>
                  <a:lnTo>
                    <a:pt x="1088" y="181"/>
                  </a:lnTo>
                  <a:lnTo>
                    <a:pt x="1088" y="194"/>
                  </a:lnTo>
                  <a:lnTo>
                    <a:pt x="1084" y="198"/>
                  </a:lnTo>
                  <a:lnTo>
                    <a:pt x="1084" y="212"/>
                  </a:lnTo>
                  <a:lnTo>
                    <a:pt x="1081" y="219"/>
                  </a:lnTo>
                  <a:lnTo>
                    <a:pt x="1081" y="232"/>
                  </a:lnTo>
                  <a:lnTo>
                    <a:pt x="1077" y="239"/>
                  </a:lnTo>
                  <a:lnTo>
                    <a:pt x="1077" y="252"/>
                  </a:lnTo>
                  <a:lnTo>
                    <a:pt x="1073" y="259"/>
                  </a:lnTo>
                  <a:lnTo>
                    <a:pt x="1073" y="274"/>
                  </a:lnTo>
                  <a:lnTo>
                    <a:pt x="1070" y="283"/>
                  </a:lnTo>
                  <a:lnTo>
                    <a:pt x="1070" y="297"/>
                  </a:lnTo>
                  <a:lnTo>
                    <a:pt x="1068" y="308"/>
                  </a:lnTo>
                  <a:lnTo>
                    <a:pt x="1068" y="325"/>
                  </a:lnTo>
                  <a:lnTo>
                    <a:pt x="1064" y="331"/>
                  </a:lnTo>
                  <a:lnTo>
                    <a:pt x="1064" y="352"/>
                  </a:lnTo>
                  <a:lnTo>
                    <a:pt x="1061" y="359"/>
                  </a:lnTo>
                  <a:lnTo>
                    <a:pt x="1061" y="368"/>
                  </a:lnTo>
                  <a:lnTo>
                    <a:pt x="1057" y="379"/>
                  </a:lnTo>
                  <a:lnTo>
                    <a:pt x="1057" y="397"/>
                  </a:lnTo>
                  <a:lnTo>
                    <a:pt x="1053" y="406"/>
                  </a:lnTo>
                  <a:lnTo>
                    <a:pt x="1053" y="424"/>
                  </a:lnTo>
                  <a:lnTo>
                    <a:pt x="1050" y="433"/>
                  </a:lnTo>
                  <a:lnTo>
                    <a:pt x="1050" y="451"/>
                  </a:lnTo>
                  <a:lnTo>
                    <a:pt x="1046" y="460"/>
                  </a:lnTo>
                  <a:lnTo>
                    <a:pt x="1046" y="478"/>
                  </a:lnTo>
                  <a:lnTo>
                    <a:pt x="1043" y="488"/>
                  </a:lnTo>
                  <a:lnTo>
                    <a:pt x="1043" y="505"/>
                  </a:lnTo>
                  <a:lnTo>
                    <a:pt x="1041" y="515"/>
                  </a:lnTo>
                  <a:lnTo>
                    <a:pt x="1041" y="529"/>
                  </a:lnTo>
                  <a:lnTo>
                    <a:pt x="1037" y="540"/>
                  </a:lnTo>
                  <a:lnTo>
                    <a:pt x="1037" y="553"/>
                  </a:lnTo>
                  <a:lnTo>
                    <a:pt x="1033" y="560"/>
                  </a:lnTo>
                  <a:lnTo>
                    <a:pt x="1033" y="567"/>
                  </a:lnTo>
                  <a:lnTo>
                    <a:pt x="1030" y="573"/>
                  </a:lnTo>
                  <a:lnTo>
                    <a:pt x="1030" y="583"/>
                  </a:lnTo>
                  <a:lnTo>
                    <a:pt x="1026" y="591"/>
                  </a:lnTo>
                  <a:lnTo>
                    <a:pt x="1026" y="598"/>
                  </a:lnTo>
                  <a:lnTo>
                    <a:pt x="1023" y="604"/>
                  </a:lnTo>
                  <a:lnTo>
                    <a:pt x="1023" y="611"/>
                  </a:lnTo>
                  <a:lnTo>
                    <a:pt x="1019" y="615"/>
                  </a:lnTo>
                  <a:lnTo>
                    <a:pt x="1019" y="622"/>
                  </a:lnTo>
                  <a:lnTo>
                    <a:pt x="1016" y="622"/>
                  </a:lnTo>
                  <a:lnTo>
                    <a:pt x="1016" y="627"/>
                  </a:lnTo>
                  <a:lnTo>
                    <a:pt x="1012" y="627"/>
                  </a:lnTo>
                  <a:lnTo>
                    <a:pt x="1012" y="631"/>
                  </a:lnTo>
                  <a:lnTo>
                    <a:pt x="1010" y="631"/>
                  </a:lnTo>
                  <a:lnTo>
                    <a:pt x="1010" y="636"/>
                  </a:lnTo>
                  <a:lnTo>
                    <a:pt x="1006" y="636"/>
                  </a:lnTo>
                  <a:lnTo>
                    <a:pt x="1002" y="638"/>
                  </a:lnTo>
                  <a:lnTo>
                    <a:pt x="0" y="640"/>
                  </a:lnTo>
                </a:path>
              </a:pathLst>
            </a:custGeom>
            <a:noFill/>
            <a:ln w="26988">
              <a:solidFill>
                <a:srgbClr val="00B40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8928" name="Text Box 16"/>
          <p:cNvSpPr txBox="1">
            <a:spLocks noChangeArrowheads="1"/>
          </p:cNvSpPr>
          <p:nvPr/>
        </p:nvSpPr>
        <p:spPr bwMode="auto">
          <a:xfrm>
            <a:off x="4575060" y="1944688"/>
            <a:ext cx="8193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200" b="1" dirty="0">
                <a:solidFill>
                  <a:srgbClr val="30C230"/>
                </a:solidFill>
              </a:rPr>
              <a:t>Ionization</a:t>
            </a:r>
          </a:p>
          <a:p>
            <a:pPr algn="ctr" eaLnBrk="1" hangingPunct="1"/>
            <a:r>
              <a:rPr lang="en-US" sz="1200" b="1" dirty="0">
                <a:solidFill>
                  <a:srgbClr val="30C230"/>
                </a:solidFill>
              </a:rPr>
              <a:t>Front</a:t>
            </a:r>
          </a:p>
        </p:txBody>
      </p:sp>
      <p:grpSp>
        <p:nvGrpSpPr>
          <p:cNvPr id="38929" name="Group 17"/>
          <p:cNvGrpSpPr>
            <a:grpSpLocks/>
          </p:cNvGrpSpPr>
          <p:nvPr/>
        </p:nvGrpSpPr>
        <p:grpSpPr bwMode="auto">
          <a:xfrm>
            <a:off x="2349500" y="2662238"/>
            <a:ext cx="4957763" cy="974725"/>
            <a:chOff x="1480" y="1677"/>
            <a:chExt cx="3123" cy="614"/>
          </a:xfrm>
        </p:grpSpPr>
        <p:sp>
          <p:nvSpPr>
            <p:cNvPr id="38930" name="Text Box 18"/>
            <p:cNvSpPr txBox="1">
              <a:spLocks noChangeArrowheads="1"/>
            </p:cNvSpPr>
            <p:nvPr/>
          </p:nvSpPr>
          <p:spPr bwMode="auto">
            <a:xfrm>
              <a:off x="4017" y="1677"/>
              <a:ext cx="58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400" b="1" dirty="0">
                  <a:solidFill>
                    <a:srgbClr val="0000FF"/>
                  </a:solidFill>
                </a:rPr>
                <a:t>Chirped</a:t>
              </a:r>
            </a:p>
            <a:p>
              <a:pPr algn="ctr" eaLnBrk="1" hangingPunct="1"/>
              <a:r>
                <a:rPr lang="en-US" sz="1400" b="1" dirty="0">
                  <a:solidFill>
                    <a:srgbClr val="0000FF"/>
                  </a:solidFill>
                </a:rPr>
                <a:t>Reference</a:t>
              </a:r>
            </a:p>
            <a:p>
              <a:pPr algn="ctr" eaLnBrk="1" hangingPunct="1"/>
              <a:r>
                <a:rPr lang="en-US" sz="1400" b="1" dirty="0" smtClean="0">
                  <a:solidFill>
                    <a:srgbClr val="0000FF"/>
                  </a:solidFill>
                </a:rPr>
                <a:t>Pulse</a:t>
              </a:r>
              <a:endParaRPr lang="en-US" sz="1400" b="1" dirty="0">
                <a:solidFill>
                  <a:srgbClr val="0000FF"/>
                </a:solidFill>
              </a:endParaRPr>
            </a:p>
          </p:txBody>
        </p:sp>
        <p:sp>
          <p:nvSpPr>
            <p:cNvPr id="38931" name="Text Box 19"/>
            <p:cNvSpPr txBox="1">
              <a:spLocks noChangeArrowheads="1"/>
            </p:cNvSpPr>
            <p:nvPr/>
          </p:nvSpPr>
          <p:spPr bwMode="auto">
            <a:xfrm>
              <a:off x="1480" y="1826"/>
              <a:ext cx="483"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400" b="1" dirty="0">
                  <a:solidFill>
                    <a:srgbClr val="0000FF"/>
                  </a:solidFill>
                </a:rPr>
                <a:t>Chirped</a:t>
              </a:r>
            </a:p>
            <a:p>
              <a:pPr algn="ctr" eaLnBrk="1" hangingPunct="1"/>
              <a:r>
                <a:rPr lang="en-US" sz="1400" b="1" dirty="0">
                  <a:solidFill>
                    <a:srgbClr val="0000FF"/>
                  </a:solidFill>
                </a:rPr>
                <a:t>Probe</a:t>
              </a:r>
            </a:p>
            <a:p>
              <a:pPr algn="ctr" eaLnBrk="1" hangingPunct="1"/>
              <a:r>
                <a:rPr lang="en-US" sz="1400" b="1" dirty="0" smtClean="0">
                  <a:solidFill>
                    <a:srgbClr val="0000FF"/>
                  </a:solidFill>
                </a:rPr>
                <a:t>Pulse</a:t>
              </a:r>
              <a:endParaRPr lang="en-US" sz="1400" b="1" dirty="0">
                <a:solidFill>
                  <a:srgbClr val="0000FF"/>
                </a:solidFill>
              </a:endParaRPr>
            </a:p>
          </p:txBody>
        </p:sp>
      </p:grpSp>
      <p:sp>
        <p:nvSpPr>
          <p:cNvPr id="38937" name="Line 25"/>
          <p:cNvSpPr>
            <a:spLocks noChangeShapeType="1"/>
          </p:cNvSpPr>
          <p:nvPr/>
        </p:nvSpPr>
        <p:spPr bwMode="auto">
          <a:xfrm flipH="1">
            <a:off x="4654550" y="2397125"/>
            <a:ext cx="236538" cy="588963"/>
          </a:xfrm>
          <a:prstGeom prst="line">
            <a:avLst/>
          </a:prstGeom>
          <a:noFill/>
          <a:ln w="9525">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938" name="Text Box 26"/>
          <p:cNvSpPr txBox="1">
            <a:spLocks noChangeArrowheads="1"/>
          </p:cNvSpPr>
          <p:nvPr/>
        </p:nvSpPr>
        <p:spPr bwMode="auto">
          <a:xfrm>
            <a:off x="4339368" y="855663"/>
            <a:ext cx="6189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sz="1400" b="1" dirty="0" smtClean="0">
                <a:solidFill>
                  <a:srgbClr val="E20000"/>
                </a:solidFill>
              </a:rPr>
              <a:t>Pump </a:t>
            </a:r>
          </a:p>
          <a:p>
            <a:pPr algn="ctr" eaLnBrk="1" hangingPunct="1"/>
            <a:r>
              <a:rPr lang="en-US" sz="1400" b="1" dirty="0" smtClean="0">
                <a:solidFill>
                  <a:srgbClr val="E20000"/>
                </a:solidFill>
              </a:rPr>
              <a:t>Pulse</a:t>
            </a:r>
            <a:endParaRPr lang="en-US" sz="1400" b="1" dirty="0">
              <a:solidFill>
                <a:srgbClr val="E20000"/>
              </a:solidFill>
            </a:endParaRPr>
          </a:p>
        </p:txBody>
      </p:sp>
      <p:sp>
        <p:nvSpPr>
          <p:cNvPr id="38940" name="Text Box 28"/>
          <p:cNvSpPr txBox="1">
            <a:spLocks noChangeArrowheads="1"/>
          </p:cNvSpPr>
          <p:nvPr/>
        </p:nvSpPr>
        <p:spPr bwMode="auto">
          <a:xfrm>
            <a:off x="153988" y="29106"/>
            <a:ext cx="861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ja-JP" altLang="en-US" sz="2000" b="1" dirty="0">
                <a:latin typeface="Arial"/>
              </a:rPr>
              <a:t>“</a:t>
            </a:r>
            <a:r>
              <a:rPr lang="en-US" sz="2000" b="1" dirty="0"/>
              <a:t>Frequency Domain Holography</a:t>
            </a:r>
            <a:r>
              <a:rPr lang="ja-JP" altLang="en-US" sz="2000" b="1" dirty="0">
                <a:latin typeface="Arial"/>
              </a:rPr>
              <a:t>”</a:t>
            </a:r>
            <a:r>
              <a:rPr lang="en-US" sz="2000" b="1" dirty="0"/>
              <a:t> Images </a:t>
            </a:r>
            <a:r>
              <a:rPr lang="en-US" sz="2000" b="1" dirty="0" err="1"/>
              <a:t>Wakefields</a:t>
            </a:r>
            <a:r>
              <a:rPr lang="en-US" sz="2000" b="1" dirty="0"/>
              <a:t> in a Single-Shot </a:t>
            </a:r>
          </a:p>
        </p:txBody>
      </p:sp>
      <p:grpSp>
        <p:nvGrpSpPr>
          <p:cNvPr id="38941" name="Group 29"/>
          <p:cNvGrpSpPr>
            <a:grpSpLocks/>
          </p:cNvGrpSpPr>
          <p:nvPr/>
        </p:nvGrpSpPr>
        <p:grpSpPr bwMode="auto">
          <a:xfrm>
            <a:off x="3600450" y="3746500"/>
            <a:ext cx="1749425" cy="508000"/>
            <a:chOff x="2268" y="2360"/>
            <a:chExt cx="1102" cy="320"/>
          </a:xfrm>
        </p:grpSpPr>
        <p:sp>
          <p:nvSpPr>
            <p:cNvPr id="38942" name="Line 30"/>
            <p:cNvSpPr>
              <a:spLocks noChangeShapeType="1"/>
            </p:cNvSpPr>
            <p:nvPr/>
          </p:nvSpPr>
          <p:spPr bwMode="auto">
            <a:xfrm>
              <a:off x="2268" y="2360"/>
              <a:ext cx="0" cy="32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943" name="Line 31"/>
            <p:cNvSpPr>
              <a:spLocks noChangeShapeType="1"/>
            </p:cNvSpPr>
            <p:nvPr/>
          </p:nvSpPr>
          <p:spPr bwMode="auto">
            <a:xfrm>
              <a:off x="2276" y="2514"/>
              <a:ext cx="441"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944" name="Text Box 32"/>
            <p:cNvSpPr txBox="1">
              <a:spLocks noChangeArrowheads="1"/>
            </p:cNvSpPr>
            <p:nvPr/>
          </p:nvSpPr>
          <p:spPr bwMode="auto">
            <a:xfrm>
              <a:off x="2776" y="2428"/>
              <a:ext cx="594" cy="174"/>
            </a:xfrm>
            <a:prstGeom prst="rect">
              <a:avLst/>
            </a:prstGeom>
            <a:noFill/>
            <a:ln>
              <a:noFill/>
            </a:ln>
            <a:effectLst/>
            <a:extLst>
              <a:ext uri="{909E8E84-426E-40dd-AFC4-6F175D3DCCD1}">
                <a14:hiddenFill xmlns:a14="http://schemas.microsoft.com/office/drawing/2010/main">
                  <a:solidFill>
                    <a:srgbClr val="D6DB17"/>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dirty="0"/>
                <a:t>Fixed </a:t>
              </a:r>
              <a:r>
                <a:rPr lang="en-US" sz="1200" b="1" dirty="0" smtClean="0"/>
                <a:t>Delay</a:t>
              </a:r>
              <a:endParaRPr lang="en-US" sz="1200" b="1" dirty="0"/>
            </a:p>
          </p:txBody>
        </p:sp>
        <p:sp>
          <p:nvSpPr>
            <p:cNvPr id="38945" name="Line 33"/>
            <p:cNvSpPr>
              <a:spLocks noChangeShapeType="1"/>
            </p:cNvSpPr>
            <p:nvPr/>
          </p:nvSpPr>
          <p:spPr bwMode="auto">
            <a:xfrm>
              <a:off x="2719" y="2360"/>
              <a:ext cx="0" cy="32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8946" name="Freeform 34"/>
          <p:cNvSpPr>
            <a:spLocks/>
          </p:cNvSpPr>
          <p:nvPr/>
        </p:nvSpPr>
        <p:spPr bwMode="auto">
          <a:xfrm flipH="1">
            <a:off x="3533775" y="2695575"/>
            <a:ext cx="166688" cy="1068388"/>
          </a:xfrm>
          <a:custGeom>
            <a:avLst/>
            <a:gdLst>
              <a:gd name="T0" fmla="*/ 0 w 2070"/>
              <a:gd name="T1" fmla="*/ 852 h 852"/>
              <a:gd name="T2" fmla="*/ 654 w 2070"/>
              <a:gd name="T3" fmla="*/ 462 h 852"/>
              <a:gd name="T4" fmla="*/ 1053 w 2070"/>
              <a:gd name="T5" fmla="*/ 0 h 852"/>
              <a:gd name="T6" fmla="*/ 1479 w 2070"/>
              <a:gd name="T7" fmla="*/ 504 h 852"/>
              <a:gd name="T8" fmla="*/ 2070 w 2070"/>
              <a:gd name="T9" fmla="*/ 852 h 852"/>
              <a:gd name="T10" fmla="*/ 0 w 2070"/>
              <a:gd name="T11" fmla="*/ 852 h 852"/>
            </a:gdLst>
            <a:ahLst/>
            <a:cxnLst>
              <a:cxn ang="0">
                <a:pos x="T0" y="T1"/>
              </a:cxn>
              <a:cxn ang="0">
                <a:pos x="T2" y="T3"/>
              </a:cxn>
              <a:cxn ang="0">
                <a:pos x="T4" y="T5"/>
              </a:cxn>
              <a:cxn ang="0">
                <a:pos x="T6" y="T7"/>
              </a:cxn>
              <a:cxn ang="0">
                <a:pos x="T8" y="T9"/>
              </a:cxn>
              <a:cxn ang="0">
                <a:pos x="T10" y="T11"/>
              </a:cxn>
            </a:cxnLst>
            <a:rect l="0" t="0" r="r" b="b"/>
            <a:pathLst>
              <a:path w="2070" h="852">
                <a:moveTo>
                  <a:pt x="0" y="852"/>
                </a:moveTo>
                <a:cubicBezTo>
                  <a:pt x="426" y="837"/>
                  <a:pt x="501" y="669"/>
                  <a:pt x="654" y="462"/>
                </a:cubicBezTo>
                <a:cubicBezTo>
                  <a:pt x="798" y="270"/>
                  <a:pt x="913" y="4"/>
                  <a:pt x="1053" y="0"/>
                </a:cubicBezTo>
                <a:cubicBezTo>
                  <a:pt x="1193" y="0"/>
                  <a:pt x="1326" y="270"/>
                  <a:pt x="1479" y="504"/>
                </a:cubicBezTo>
                <a:cubicBezTo>
                  <a:pt x="1620" y="724"/>
                  <a:pt x="1743" y="831"/>
                  <a:pt x="2070" y="852"/>
                </a:cubicBezTo>
                <a:lnTo>
                  <a:pt x="0" y="852"/>
                </a:lnTo>
                <a:close/>
              </a:path>
            </a:pathLst>
          </a:cu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947" name="Freeform 35"/>
          <p:cNvSpPr>
            <a:spLocks/>
          </p:cNvSpPr>
          <p:nvPr/>
        </p:nvSpPr>
        <p:spPr bwMode="auto">
          <a:xfrm flipH="1">
            <a:off x="5970588" y="2698750"/>
            <a:ext cx="166687" cy="1065213"/>
          </a:xfrm>
          <a:custGeom>
            <a:avLst/>
            <a:gdLst>
              <a:gd name="T0" fmla="*/ 0 w 2070"/>
              <a:gd name="T1" fmla="*/ 852 h 852"/>
              <a:gd name="T2" fmla="*/ 654 w 2070"/>
              <a:gd name="T3" fmla="*/ 462 h 852"/>
              <a:gd name="T4" fmla="*/ 1053 w 2070"/>
              <a:gd name="T5" fmla="*/ 0 h 852"/>
              <a:gd name="T6" fmla="*/ 1479 w 2070"/>
              <a:gd name="T7" fmla="*/ 504 h 852"/>
              <a:gd name="T8" fmla="*/ 2070 w 2070"/>
              <a:gd name="T9" fmla="*/ 852 h 852"/>
              <a:gd name="T10" fmla="*/ 0 w 2070"/>
              <a:gd name="T11" fmla="*/ 852 h 852"/>
            </a:gdLst>
            <a:ahLst/>
            <a:cxnLst>
              <a:cxn ang="0">
                <a:pos x="T0" y="T1"/>
              </a:cxn>
              <a:cxn ang="0">
                <a:pos x="T2" y="T3"/>
              </a:cxn>
              <a:cxn ang="0">
                <a:pos x="T4" y="T5"/>
              </a:cxn>
              <a:cxn ang="0">
                <a:pos x="T6" y="T7"/>
              </a:cxn>
              <a:cxn ang="0">
                <a:pos x="T8" y="T9"/>
              </a:cxn>
              <a:cxn ang="0">
                <a:pos x="T10" y="T11"/>
              </a:cxn>
            </a:cxnLst>
            <a:rect l="0" t="0" r="r" b="b"/>
            <a:pathLst>
              <a:path w="2070" h="852">
                <a:moveTo>
                  <a:pt x="0" y="852"/>
                </a:moveTo>
                <a:cubicBezTo>
                  <a:pt x="426" y="837"/>
                  <a:pt x="501" y="669"/>
                  <a:pt x="654" y="462"/>
                </a:cubicBezTo>
                <a:cubicBezTo>
                  <a:pt x="798" y="270"/>
                  <a:pt x="913" y="4"/>
                  <a:pt x="1053" y="0"/>
                </a:cubicBezTo>
                <a:cubicBezTo>
                  <a:pt x="1193" y="0"/>
                  <a:pt x="1326" y="270"/>
                  <a:pt x="1479" y="504"/>
                </a:cubicBezTo>
                <a:cubicBezTo>
                  <a:pt x="1620" y="724"/>
                  <a:pt x="1743" y="831"/>
                  <a:pt x="2070" y="852"/>
                </a:cubicBezTo>
                <a:lnTo>
                  <a:pt x="0" y="852"/>
                </a:lnTo>
                <a:close/>
              </a:path>
            </a:pathLst>
          </a:custGeom>
          <a:solidFill>
            <a:srgbClr val="0033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38948" name="Group 36"/>
          <p:cNvGrpSpPr>
            <a:grpSpLocks/>
          </p:cNvGrpSpPr>
          <p:nvPr/>
        </p:nvGrpSpPr>
        <p:grpSpPr bwMode="auto">
          <a:xfrm>
            <a:off x="5889625" y="2303463"/>
            <a:ext cx="3178175" cy="4495800"/>
            <a:chOff x="3710" y="1440"/>
            <a:chExt cx="2002" cy="2832"/>
          </a:xfrm>
        </p:grpSpPr>
        <p:grpSp>
          <p:nvGrpSpPr>
            <p:cNvPr id="38949" name="Group 37"/>
            <p:cNvGrpSpPr>
              <a:grpSpLocks/>
            </p:cNvGrpSpPr>
            <p:nvPr/>
          </p:nvGrpSpPr>
          <p:grpSpPr bwMode="auto">
            <a:xfrm>
              <a:off x="3710" y="3216"/>
              <a:ext cx="418" cy="672"/>
              <a:chOff x="3470" y="2736"/>
              <a:chExt cx="418" cy="672"/>
            </a:xfrm>
          </p:grpSpPr>
          <p:sp>
            <p:nvSpPr>
              <p:cNvPr id="38950" name="Line 38"/>
              <p:cNvSpPr>
                <a:spLocks noChangeShapeType="1"/>
              </p:cNvSpPr>
              <p:nvPr/>
            </p:nvSpPr>
            <p:spPr bwMode="auto">
              <a:xfrm flipH="1" flipV="1">
                <a:off x="3648" y="2880"/>
                <a:ext cx="96" cy="384"/>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51" name="AutoShape 39"/>
              <p:cNvSpPr>
                <a:spLocks noChangeArrowheads="1"/>
              </p:cNvSpPr>
              <p:nvPr/>
            </p:nvSpPr>
            <p:spPr bwMode="auto">
              <a:xfrm>
                <a:off x="3504" y="2736"/>
                <a:ext cx="384" cy="672"/>
              </a:xfrm>
              <a:prstGeom prst="cube">
                <a:avLst>
                  <a:gd name="adj" fmla="val 25000"/>
                </a:avLst>
              </a:prstGeom>
              <a:solidFill>
                <a:schemeClr val="bg2"/>
              </a:solidFill>
              <a:ln w="9525">
                <a:solidFill>
                  <a:schemeClr val="tx1"/>
                </a:solidFill>
                <a:miter lim="800000"/>
                <a:headEnd/>
                <a:tailEnd/>
              </a:ln>
            </p:spPr>
            <p:txBody>
              <a:bodyPr wrap="none" anchor="ctr"/>
              <a:lstStyle/>
              <a:p>
                <a:endParaRPr lang="en-US"/>
              </a:p>
            </p:txBody>
          </p:sp>
          <p:sp>
            <p:nvSpPr>
              <p:cNvPr id="38952" name="Text Box 40"/>
              <p:cNvSpPr txBox="1">
                <a:spLocks noChangeArrowheads="1"/>
              </p:cNvSpPr>
              <p:nvPr/>
            </p:nvSpPr>
            <p:spPr bwMode="auto">
              <a:xfrm rot="5400000">
                <a:off x="3402" y="2979"/>
                <a:ext cx="388" cy="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dirty="0">
                    <a:solidFill>
                      <a:srgbClr val="408000"/>
                    </a:solidFill>
                  </a:rPr>
                  <a:t>CCD</a:t>
                </a:r>
              </a:p>
            </p:txBody>
          </p:sp>
          <p:grpSp>
            <p:nvGrpSpPr>
              <p:cNvPr id="38953" name="Group 41"/>
              <p:cNvGrpSpPr>
                <a:grpSpLocks/>
              </p:cNvGrpSpPr>
              <p:nvPr/>
            </p:nvGrpSpPr>
            <p:grpSpPr bwMode="auto">
              <a:xfrm>
                <a:off x="3816" y="2784"/>
                <a:ext cx="48" cy="528"/>
                <a:chOff x="4080" y="3312"/>
                <a:chExt cx="48" cy="528"/>
              </a:xfrm>
            </p:grpSpPr>
            <p:grpSp>
              <p:nvGrpSpPr>
                <p:cNvPr id="38954" name="Group 42"/>
                <p:cNvGrpSpPr>
                  <a:grpSpLocks/>
                </p:cNvGrpSpPr>
                <p:nvPr/>
              </p:nvGrpSpPr>
              <p:grpSpPr bwMode="auto">
                <a:xfrm>
                  <a:off x="4080" y="3312"/>
                  <a:ext cx="48" cy="528"/>
                  <a:chOff x="4080" y="3264"/>
                  <a:chExt cx="48" cy="528"/>
                </a:xfrm>
              </p:grpSpPr>
              <p:sp>
                <p:nvSpPr>
                  <p:cNvPr id="38955" name="Line 43"/>
                  <p:cNvSpPr>
                    <a:spLocks noChangeShapeType="1"/>
                  </p:cNvSpPr>
                  <p:nvPr/>
                </p:nvSpPr>
                <p:spPr bwMode="auto">
                  <a:xfrm>
                    <a:off x="4080" y="3312"/>
                    <a:ext cx="0" cy="48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56" name="Line 44"/>
                  <p:cNvSpPr>
                    <a:spLocks noChangeShapeType="1"/>
                  </p:cNvSpPr>
                  <p:nvPr/>
                </p:nvSpPr>
                <p:spPr bwMode="auto">
                  <a:xfrm>
                    <a:off x="4128" y="3264"/>
                    <a:ext cx="0" cy="48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57" name="Line 45"/>
                  <p:cNvSpPr>
                    <a:spLocks noChangeShapeType="1"/>
                  </p:cNvSpPr>
                  <p:nvPr/>
                </p:nvSpPr>
                <p:spPr bwMode="auto">
                  <a:xfrm flipV="1">
                    <a:off x="4080" y="3264"/>
                    <a:ext cx="48"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8958" name="Line 46"/>
                <p:cNvSpPr>
                  <a:spLocks noChangeShapeType="1"/>
                </p:cNvSpPr>
                <p:nvPr/>
              </p:nvSpPr>
              <p:spPr bwMode="auto">
                <a:xfrm flipV="1">
                  <a:off x="4080" y="3792"/>
                  <a:ext cx="48"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8959" name="Line 47"/>
              <p:cNvSpPr>
                <a:spLocks noChangeShapeType="1"/>
              </p:cNvSpPr>
              <p:nvPr/>
            </p:nvSpPr>
            <p:spPr bwMode="auto">
              <a:xfrm>
                <a:off x="3840" y="2832"/>
                <a:ext cx="0" cy="43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8960" name="Line 48"/>
            <p:cNvSpPr>
              <a:spLocks noChangeShapeType="1"/>
            </p:cNvSpPr>
            <p:nvPr/>
          </p:nvSpPr>
          <p:spPr bwMode="auto">
            <a:xfrm flipH="1" flipV="1">
              <a:off x="4080" y="3744"/>
              <a:ext cx="1248" cy="96"/>
            </a:xfrm>
            <a:prstGeom prst="line">
              <a:avLst/>
            </a:prstGeom>
            <a:noFill/>
            <a:ln w="9525">
              <a:solidFill>
                <a:srgbClr val="31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61" name="Line 49"/>
            <p:cNvSpPr>
              <a:spLocks noChangeShapeType="1"/>
            </p:cNvSpPr>
            <p:nvPr/>
          </p:nvSpPr>
          <p:spPr bwMode="auto">
            <a:xfrm flipH="1" flipV="1">
              <a:off x="4080" y="3312"/>
              <a:ext cx="1344" cy="480"/>
            </a:xfrm>
            <a:prstGeom prst="line">
              <a:avLst/>
            </a:prstGeom>
            <a:noFill/>
            <a:ln w="9525">
              <a:solidFill>
                <a:srgbClr val="31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62" name="Line 50"/>
            <p:cNvSpPr>
              <a:spLocks noChangeShapeType="1"/>
            </p:cNvSpPr>
            <p:nvPr/>
          </p:nvSpPr>
          <p:spPr bwMode="auto">
            <a:xfrm>
              <a:off x="5280" y="3024"/>
              <a:ext cx="48" cy="816"/>
            </a:xfrm>
            <a:prstGeom prst="line">
              <a:avLst/>
            </a:prstGeom>
            <a:noFill/>
            <a:ln w="9525">
              <a:solidFill>
                <a:srgbClr val="31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63" name="Line 51"/>
            <p:cNvSpPr>
              <a:spLocks noChangeShapeType="1"/>
            </p:cNvSpPr>
            <p:nvPr/>
          </p:nvSpPr>
          <p:spPr bwMode="auto">
            <a:xfrm flipH="1">
              <a:off x="5424" y="2832"/>
              <a:ext cx="48" cy="960"/>
            </a:xfrm>
            <a:prstGeom prst="line">
              <a:avLst/>
            </a:prstGeom>
            <a:noFill/>
            <a:ln w="9525">
              <a:solidFill>
                <a:srgbClr val="31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64" name="Line 52"/>
            <p:cNvSpPr>
              <a:spLocks noChangeShapeType="1"/>
            </p:cNvSpPr>
            <p:nvPr/>
          </p:nvSpPr>
          <p:spPr bwMode="auto">
            <a:xfrm>
              <a:off x="4224" y="2736"/>
              <a:ext cx="0" cy="120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65" name="Line 53"/>
            <p:cNvSpPr>
              <a:spLocks noChangeShapeType="1"/>
            </p:cNvSpPr>
            <p:nvPr/>
          </p:nvSpPr>
          <p:spPr bwMode="auto">
            <a:xfrm flipV="1">
              <a:off x="3888" y="3936"/>
              <a:ext cx="336" cy="336"/>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66" name="Line 54"/>
            <p:cNvSpPr>
              <a:spLocks noChangeShapeType="1"/>
            </p:cNvSpPr>
            <p:nvPr/>
          </p:nvSpPr>
          <p:spPr bwMode="auto">
            <a:xfrm>
              <a:off x="4224" y="3936"/>
              <a:ext cx="1440"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67" name="Text Box 55"/>
            <p:cNvSpPr txBox="1">
              <a:spLocks noChangeArrowheads="1"/>
            </p:cNvSpPr>
            <p:nvPr/>
          </p:nvSpPr>
          <p:spPr bwMode="auto">
            <a:xfrm>
              <a:off x="4870" y="4080"/>
              <a:ext cx="458"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t>grating</a:t>
              </a:r>
            </a:p>
          </p:txBody>
        </p:sp>
        <p:sp>
          <p:nvSpPr>
            <p:cNvPr id="38968" name="Oval 56"/>
            <p:cNvSpPr>
              <a:spLocks noChangeArrowheads="1"/>
            </p:cNvSpPr>
            <p:nvPr/>
          </p:nvSpPr>
          <p:spPr bwMode="auto">
            <a:xfrm>
              <a:off x="4800" y="1776"/>
              <a:ext cx="48" cy="67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8969" name="Text Box 57"/>
            <p:cNvSpPr txBox="1">
              <a:spLocks noChangeArrowheads="1"/>
            </p:cNvSpPr>
            <p:nvPr/>
          </p:nvSpPr>
          <p:spPr bwMode="auto">
            <a:xfrm>
              <a:off x="4608" y="1440"/>
              <a:ext cx="508" cy="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400"/>
                <a:t>imaging</a:t>
              </a:r>
            </a:p>
            <a:p>
              <a:pPr algn="ctr"/>
              <a:r>
                <a:rPr lang="en-US" sz="1400"/>
                <a:t>optics</a:t>
              </a:r>
              <a:endParaRPr lang="en-US"/>
            </a:p>
          </p:txBody>
        </p:sp>
        <p:sp>
          <p:nvSpPr>
            <p:cNvPr id="38970" name="Rectangle 58"/>
            <p:cNvSpPr>
              <a:spLocks noChangeArrowheads="1"/>
            </p:cNvSpPr>
            <p:nvPr/>
          </p:nvSpPr>
          <p:spPr bwMode="auto">
            <a:xfrm rot="18900000">
              <a:off x="5373" y="1680"/>
              <a:ext cx="92" cy="816"/>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8971" name="AutoShape 59" descr="Light vertical"/>
            <p:cNvSpPr>
              <a:spLocks noChangeArrowheads="1"/>
            </p:cNvSpPr>
            <p:nvPr/>
          </p:nvSpPr>
          <p:spPr bwMode="auto">
            <a:xfrm rot="-1145356">
              <a:off x="4896" y="3792"/>
              <a:ext cx="768" cy="192"/>
            </a:xfrm>
            <a:prstGeom prst="can">
              <a:avLst>
                <a:gd name="adj" fmla="val 50000"/>
              </a:avLst>
            </a:prstGeom>
            <a:pattFill prst="ltVert">
              <a:fgClr>
                <a:schemeClr val="bg2"/>
              </a:fgClr>
              <a:bgClr>
                <a:srgbClr val="FFFFFF"/>
              </a:bgClr>
            </a:pattFill>
            <a:ln w="9525">
              <a:solidFill>
                <a:schemeClr val="tx1"/>
              </a:solidFill>
              <a:round/>
              <a:headEnd/>
              <a:tailEnd/>
            </a:ln>
          </p:spPr>
          <p:txBody>
            <a:bodyPr wrap="none" anchor="ctr"/>
            <a:lstStyle/>
            <a:p>
              <a:endParaRPr lang="en-US"/>
            </a:p>
          </p:txBody>
        </p:sp>
        <p:sp>
          <p:nvSpPr>
            <p:cNvPr id="38972" name="AutoShape 60"/>
            <p:cNvSpPr>
              <a:spLocks noChangeArrowheads="1"/>
            </p:cNvSpPr>
            <p:nvPr/>
          </p:nvSpPr>
          <p:spPr bwMode="auto">
            <a:xfrm>
              <a:off x="3888" y="2736"/>
              <a:ext cx="1776" cy="1536"/>
            </a:xfrm>
            <a:prstGeom prst="cube">
              <a:avLst>
                <a:gd name="adj" fmla="val 22060"/>
              </a:avLst>
            </a:prstGeom>
            <a:gradFill rotWithShape="0">
              <a:gsLst>
                <a:gs pos="0">
                  <a:schemeClr val="accent1">
                    <a:alpha val="48000"/>
                  </a:schemeClr>
                </a:gs>
                <a:gs pos="100000">
                  <a:schemeClr val="accent1">
                    <a:gamma/>
                    <a:shade val="84314"/>
                    <a:invGamma/>
                    <a:alpha val="50000"/>
                  </a:schemeClr>
                </a:gs>
              </a:gsLst>
              <a:lin ang="0" scaled="1"/>
            </a:gradFill>
            <a:ln w="9525">
              <a:solidFill>
                <a:schemeClr val="tx1"/>
              </a:solidFill>
              <a:miter lim="800000"/>
              <a:headEnd/>
              <a:tailEnd/>
            </a:ln>
          </p:spPr>
          <p:txBody>
            <a:bodyPr wrap="none" anchor="ctr"/>
            <a:lstStyle/>
            <a:p>
              <a:endParaRPr lang="en-US"/>
            </a:p>
          </p:txBody>
        </p:sp>
        <p:sp>
          <p:nvSpPr>
            <p:cNvPr id="38973" name="Oval 61"/>
            <p:cNvSpPr>
              <a:spLocks noChangeArrowheads="1"/>
            </p:cNvSpPr>
            <p:nvPr/>
          </p:nvSpPr>
          <p:spPr bwMode="auto">
            <a:xfrm rot="2430083">
              <a:off x="5280" y="2744"/>
              <a:ext cx="192" cy="288"/>
            </a:xfrm>
            <a:prstGeom prst="ellipse">
              <a:avLst/>
            </a:prstGeom>
            <a:gradFill rotWithShape="0">
              <a:gsLst>
                <a:gs pos="0">
                  <a:srgbClr val="3100FF">
                    <a:alpha val="58000"/>
                  </a:srgbClr>
                </a:gs>
                <a:gs pos="100000">
                  <a:srgbClr val="3100FF">
                    <a:gamma/>
                    <a:tint val="45098"/>
                    <a:invGamma/>
                    <a:alpha val="72000"/>
                  </a:srgbClr>
                </a:gs>
              </a:gsLst>
              <a:path path="shape">
                <a:fillToRect l="50000" t="50000" r="50000" b="50000"/>
              </a:path>
            </a:gra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nvGrpSpPr>
            <p:cNvPr id="38974" name="Group 62"/>
            <p:cNvGrpSpPr>
              <a:grpSpLocks/>
            </p:cNvGrpSpPr>
            <p:nvPr/>
          </p:nvGrpSpPr>
          <p:grpSpPr bwMode="auto">
            <a:xfrm rot="-802016">
              <a:off x="5200" y="2808"/>
              <a:ext cx="336" cy="192"/>
              <a:chOff x="5184" y="2736"/>
              <a:chExt cx="336" cy="192"/>
            </a:xfrm>
          </p:grpSpPr>
          <p:sp>
            <p:nvSpPr>
              <p:cNvPr id="38975" name="Line 63"/>
              <p:cNvSpPr>
                <a:spLocks noChangeShapeType="1"/>
              </p:cNvSpPr>
              <p:nvPr/>
            </p:nvSpPr>
            <p:spPr bwMode="auto">
              <a:xfrm flipH="1">
                <a:off x="5184" y="2736"/>
                <a:ext cx="288" cy="19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76" name="Line 64"/>
              <p:cNvSpPr>
                <a:spLocks noChangeShapeType="1"/>
              </p:cNvSpPr>
              <p:nvPr/>
            </p:nvSpPr>
            <p:spPr bwMode="auto">
              <a:xfrm flipH="1">
                <a:off x="5232" y="2736"/>
                <a:ext cx="288" cy="19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77" name="Line 65"/>
              <p:cNvSpPr>
                <a:spLocks noChangeShapeType="1"/>
              </p:cNvSpPr>
              <p:nvPr/>
            </p:nvSpPr>
            <p:spPr bwMode="auto">
              <a:xfrm>
                <a:off x="5184" y="2928"/>
                <a:ext cx="4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78" name="Line 66"/>
              <p:cNvSpPr>
                <a:spLocks noChangeShapeType="1"/>
              </p:cNvSpPr>
              <p:nvPr/>
            </p:nvSpPr>
            <p:spPr bwMode="auto">
              <a:xfrm>
                <a:off x="5472" y="2736"/>
                <a:ext cx="4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8979" name="Text Box 67"/>
            <p:cNvSpPr txBox="1">
              <a:spLocks noChangeArrowheads="1"/>
            </p:cNvSpPr>
            <p:nvPr/>
          </p:nvSpPr>
          <p:spPr bwMode="auto">
            <a:xfrm>
              <a:off x="5304" y="1680"/>
              <a:ext cx="408"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t>mirror</a:t>
              </a:r>
            </a:p>
          </p:txBody>
        </p:sp>
        <p:grpSp>
          <p:nvGrpSpPr>
            <p:cNvPr id="38980" name="Group 68"/>
            <p:cNvGrpSpPr>
              <a:grpSpLocks/>
            </p:cNvGrpSpPr>
            <p:nvPr/>
          </p:nvGrpSpPr>
          <p:grpSpPr bwMode="auto">
            <a:xfrm>
              <a:off x="4848" y="1920"/>
              <a:ext cx="672" cy="1008"/>
              <a:chOff x="4848" y="1920"/>
              <a:chExt cx="672" cy="1008"/>
            </a:xfrm>
          </p:grpSpPr>
          <p:sp>
            <p:nvSpPr>
              <p:cNvPr id="38981" name="Line 69"/>
              <p:cNvSpPr>
                <a:spLocks noChangeShapeType="1"/>
              </p:cNvSpPr>
              <p:nvPr/>
            </p:nvSpPr>
            <p:spPr bwMode="auto">
              <a:xfrm>
                <a:off x="4848" y="1920"/>
                <a:ext cx="336" cy="0"/>
              </a:xfrm>
              <a:prstGeom prst="line">
                <a:avLst/>
              </a:prstGeom>
              <a:noFill/>
              <a:ln w="9525">
                <a:solidFill>
                  <a:srgbClr val="31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82" name="Line 70"/>
              <p:cNvSpPr>
                <a:spLocks noChangeShapeType="1"/>
              </p:cNvSpPr>
              <p:nvPr/>
            </p:nvSpPr>
            <p:spPr bwMode="auto">
              <a:xfrm>
                <a:off x="5184" y="1920"/>
                <a:ext cx="96" cy="1008"/>
              </a:xfrm>
              <a:prstGeom prst="line">
                <a:avLst/>
              </a:prstGeom>
              <a:noFill/>
              <a:ln w="9525">
                <a:solidFill>
                  <a:srgbClr val="31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83" name="Line 71"/>
              <p:cNvSpPr>
                <a:spLocks noChangeShapeType="1"/>
              </p:cNvSpPr>
              <p:nvPr/>
            </p:nvSpPr>
            <p:spPr bwMode="auto">
              <a:xfrm>
                <a:off x="4848" y="2256"/>
                <a:ext cx="672" cy="0"/>
              </a:xfrm>
              <a:prstGeom prst="line">
                <a:avLst/>
              </a:prstGeom>
              <a:noFill/>
              <a:ln w="9525">
                <a:solidFill>
                  <a:srgbClr val="31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84" name="Line 72"/>
              <p:cNvSpPr>
                <a:spLocks noChangeShapeType="1"/>
              </p:cNvSpPr>
              <p:nvPr/>
            </p:nvSpPr>
            <p:spPr bwMode="auto">
              <a:xfrm flipH="1">
                <a:off x="5472" y="2256"/>
                <a:ext cx="48" cy="624"/>
              </a:xfrm>
              <a:prstGeom prst="line">
                <a:avLst/>
              </a:prstGeom>
              <a:noFill/>
              <a:ln w="9525">
                <a:solidFill>
                  <a:srgbClr val="31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8985" name="Line 73"/>
            <p:cNvSpPr>
              <a:spLocks noChangeShapeType="1"/>
            </p:cNvSpPr>
            <p:nvPr/>
          </p:nvSpPr>
          <p:spPr bwMode="auto">
            <a:xfrm flipV="1">
              <a:off x="4608" y="1920"/>
              <a:ext cx="240" cy="0"/>
            </a:xfrm>
            <a:prstGeom prst="line">
              <a:avLst/>
            </a:prstGeom>
            <a:noFill/>
            <a:ln w="9525">
              <a:solidFill>
                <a:srgbClr val="31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86" name="Line 74"/>
            <p:cNvSpPr>
              <a:spLocks noChangeShapeType="1"/>
            </p:cNvSpPr>
            <p:nvPr/>
          </p:nvSpPr>
          <p:spPr bwMode="auto">
            <a:xfrm flipV="1">
              <a:off x="4656" y="2256"/>
              <a:ext cx="240" cy="0"/>
            </a:xfrm>
            <a:prstGeom prst="line">
              <a:avLst/>
            </a:prstGeom>
            <a:noFill/>
            <a:ln w="9525">
              <a:solidFill>
                <a:srgbClr val="3100FF"/>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87" name="Text Box 75"/>
            <p:cNvSpPr txBox="1">
              <a:spLocks noChangeArrowheads="1"/>
            </p:cNvSpPr>
            <p:nvPr/>
          </p:nvSpPr>
          <p:spPr bwMode="auto">
            <a:xfrm>
              <a:off x="4280" y="2736"/>
              <a:ext cx="676"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200" i="1"/>
                <a:t>imaging </a:t>
              </a:r>
            </a:p>
            <a:p>
              <a:pPr algn="ctr"/>
              <a:r>
                <a:rPr lang="en-US" sz="1200" i="1"/>
                <a:t>spectrometer</a:t>
              </a:r>
            </a:p>
          </p:txBody>
        </p:sp>
      </p:grpSp>
      <p:grpSp>
        <p:nvGrpSpPr>
          <p:cNvPr id="38988" name="Group 76"/>
          <p:cNvGrpSpPr>
            <a:grpSpLocks/>
          </p:cNvGrpSpPr>
          <p:nvPr/>
        </p:nvGrpSpPr>
        <p:grpSpPr bwMode="auto">
          <a:xfrm>
            <a:off x="-17462" y="4445000"/>
            <a:ext cx="6062661" cy="2393950"/>
            <a:chOff x="-11" y="2800"/>
            <a:chExt cx="3819" cy="1508"/>
          </a:xfrm>
        </p:grpSpPr>
        <p:grpSp>
          <p:nvGrpSpPr>
            <p:cNvPr id="38989" name="Group 77"/>
            <p:cNvGrpSpPr>
              <a:grpSpLocks/>
            </p:cNvGrpSpPr>
            <p:nvPr/>
          </p:nvGrpSpPr>
          <p:grpSpPr bwMode="auto">
            <a:xfrm>
              <a:off x="-11" y="2800"/>
              <a:ext cx="3707" cy="1508"/>
              <a:chOff x="-11" y="2800"/>
              <a:chExt cx="3707" cy="1508"/>
            </a:xfrm>
          </p:grpSpPr>
          <p:sp>
            <p:nvSpPr>
              <p:cNvPr id="38990" name="AutoShape 78"/>
              <p:cNvSpPr>
                <a:spLocks noChangeAspect="1" noChangeArrowheads="1"/>
              </p:cNvSpPr>
              <p:nvPr/>
            </p:nvSpPr>
            <p:spPr bwMode="auto">
              <a:xfrm>
                <a:off x="17" y="2800"/>
                <a:ext cx="3614" cy="1504"/>
              </a:xfrm>
              <a:prstGeom prst="roundRect">
                <a:avLst>
                  <a:gd name="adj" fmla="val 6060"/>
                </a:avLst>
              </a:prstGeom>
              <a:solidFill>
                <a:srgbClr val="D0EAEC"/>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8991" name="Picture 7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 y="2904"/>
                <a:ext cx="3453" cy="1113"/>
              </a:xfrm>
              <a:prstGeom prst="rect">
                <a:avLst/>
              </a:prstGeom>
              <a:noFill/>
              <a:ln>
                <a:noFill/>
              </a:ln>
              <a:effectLst/>
              <a:extLst>
                <a:ext uri="{909E8E84-426E-40dd-AFC4-6F175D3DCCD1}">
                  <a14:hiddenFill xmlns:a14="http://schemas.microsoft.com/office/drawing/2010/mai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8992" name="Text Box 80"/>
              <p:cNvSpPr txBox="1">
                <a:spLocks noChangeAspect="1" noChangeArrowheads="1"/>
              </p:cNvSpPr>
              <p:nvPr/>
            </p:nvSpPr>
            <p:spPr bwMode="auto">
              <a:xfrm>
                <a:off x="2705" y="3496"/>
                <a:ext cx="89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t>Null HOLOGRAM</a:t>
                </a:r>
              </a:p>
            </p:txBody>
          </p:sp>
          <p:sp>
            <p:nvSpPr>
              <p:cNvPr id="38993" name="Text Box 81"/>
              <p:cNvSpPr txBox="1">
                <a:spLocks noChangeAspect="1" noChangeArrowheads="1"/>
              </p:cNvSpPr>
              <p:nvPr/>
            </p:nvSpPr>
            <p:spPr bwMode="auto">
              <a:xfrm>
                <a:off x="2609" y="2910"/>
                <a:ext cx="100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a:t>Signal HOLOGRAM</a:t>
                </a:r>
              </a:p>
            </p:txBody>
          </p:sp>
          <p:sp>
            <p:nvSpPr>
              <p:cNvPr id="38994" name="Text Box 82"/>
              <p:cNvSpPr txBox="1">
                <a:spLocks noChangeAspect="1" noChangeArrowheads="1"/>
              </p:cNvSpPr>
              <p:nvPr/>
            </p:nvSpPr>
            <p:spPr bwMode="auto">
              <a:xfrm>
                <a:off x="1401" y="4135"/>
                <a:ext cx="968"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200" b="1"/>
                  <a:t>Wavelength [nm]</a:t>
                </a:r>
              </a:p>
            </p:txBody>
          </p:sp>
          <p:sp>
            <p:nvSpPr>
              <p:cNvPr id="38995" name="Rectangle 83"/>
              <p:cNvSpPr>
                <a:spLocks noChangeAspect="1" noChangeArrowheads="1"/>
              </p:cNvSpPr>
              <p:nvPr/>
            </p:nvSpPr>
            <p:spPr bwMode="auto">
              <a:xfrm>
                <a:off x="3565" y="2892"/>
                <a:ext cx="64" cy="1189"/>
              </a:xfrm>
              <a:prstGeom prst="rect">
                <a:avLst/>
              </a:prstGeom>
              <a:solidFill>
                <a:srgbClr val="D0EA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96" name="Line 84"/>
              <p:cNvSpPr>
                <a:spLocks noChangeAspect="1" noChangeShapeType="1"/>
              </p:cNvSpPr>
              <p:nvPr/>
            </p:nvSpPr>
            <p:spPr bwMode="auto">
              <a:xfrm>
                <a:off x="3631" y="2901"/>
                <a:ext cx="0" cy="1114"/>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8997" name="Rectangle 85"/>
              <p:cNvSpPr>
                <a:spLocks noChangeAspect="1" noChangeArrowheads="1"/>
              </p:cNvSpPr>
              <p:nvPr/>
            </p:nvSpPr>
            <p:spPr bwMode="auto">
              <a:xfrm>
                <a:off x="331" y="3447"/>
                <a:ext cx="3244" cy="41"/>
              </a:xfrm>
              <a:prstGeom prst="rect">
                <a:avLst/>
              </a:prstGeom>
              <a:solidFill>
                <a:srgbClr val="D0EA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98" name="Rectangle 86"/>
              <p:cNvSpPr>
                <a:spLocks noChangeAspect="1" noChangeArrowheads="1"/>
              </p:cNvSpPr>
              <p:nvPr/>
            </p:nvSpPr>
            <p:spPr bwMode="auto">
              <a:xfrm>
                <a:off x="331" y="4002"/>
                <a:ext cx="3246" cy="44"/>
              </a:xfrm>
              <a:prstGeom prst="rect">
                <a:avLst/>
              </a:prstGeom>
              <a:solidFill>
                <a:srgbClr val="D0EA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8999" name="Rectangle 87"/>
              <p:cNvSpPr>
                <a:spLocks noChangeAspect="1" noChangeArrowheads="1"/>
              </p:cNvSpPr>
              <p:nvPr/>
            </p:nvSpPr>
            <p:spPr bwMode="auto">
              <a:xfrm>
                <a:off x="331" y="2899"/>
                <a:ext cx="3239" cy="39"/>
              </a:xfrm>
              <a:prstGeom prst="rect">
                <a:avLst/>
              </a:prstGeom>
              <a:solidFill>
                <a:srgbClr val="D0EA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9000" name="Rectangle 88"/>
              <p:cNvSpPr>
                <a:spLocks noChangeAspect="1" noChangeArrowheads="1"/>
              </p:cNvSpPr>
              <p:nvPr/>
            </p:nvSpPr>
            <p:spPr bwMode="auto">
              <a:xfrm>
                <a:off x="221" y="2892"/>
                <a:ext cx="122" cy="1143"/>
              </a:xfrm>
              <a:prstGeom prst="rect">
                <a:avLst/>
              </a:prstGeom>
              <a:solidFill>
                <a:srgbClr val="D0EAE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9001" name="Group 89"/>
              <p:cNvGrpSpPr>
                <a:grpSpLocks noChangeAspect="1"/>
              </p:cNvGrpSpPr>
              <p:nvPr/>
            </p:nvGrpSpPr>
            <p:grpSpPr bwMode="auto">
              <a:xfrm>
                <a:off x="62" y="3441"/>
                <a:ext cx="284" cy="631"/>
                <a:chOff x="785" y="1343"/>
                <a:chExt cx="474" cy="948"/>
              </a:xfrm>
            </p:grpSpPr>
            <p:sp>
              <p:nvSpPr>
                <p:cNvPr id="39002" name="Text Box 90"/>
                <p:cNvSpPr txBox="1">
                  <a:spLocks noChangeAspect="1" noChangeArrowheads="1"/>
                </p:cNvSpPr>
                <p:nvPr/>
              </p:nvSpPr>
              <p:spPr bwMode="auto">
                <a:xfrm>
                  <a:off x="785" y="1343"/>
                  <a:ext cx="474" cy="2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r>
                    <a:rPr lang="en-US" sz="1200" b="1"/>
                    <a:t>50</a:t>
                  </a:r>
                </a:p>
              </p:txBody>
            </p:sp>
            <p:sp>
              <p:nvSpPr>
                <p:cNvPr id="39003" name="Line 91"/>
                <p:cNvSpPr>
                  <a:spLocks noChangeAspect="1" noChangeShapeType="1"/>
                </p:cNvSpPr>
                <p:nvPr/>
              </p:nvSpPr>
              <p:spPr bwMode="auto">
                <a:xfrm rot="-5400000">
                  <a:off x="1230" y="1422"/>
                  <a:ext cx="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004" name="Line 92"/>
                <p:cNvSpPr>
                  <a:spLocks noChangeAspect="1" noChangeShapeType="1"/>
                </p:cNvSpPr>
                <p:nvPr/>
              </p:nvSpPr>
              <p:spPr bwMode="auto">
                <a:xfrm rot="-5400000">
                  <a:off x="1230" y="2130"/>
                  <a:ext cx="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005" name="Line 93"/>
                <p:cNvSpPr>
                  <a:spLocks noChangeAspect="1" noChangeShapeType="1"/>
                </p:cNvSpPr>
                <p:nvPr/>
              </p:nvSpPr>
              <p:spPr bwMode="auto">
                <a:xfrm rot="-5400000">
                  <a:off x="1230" y="1773"/>
                  <a:ext cx="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006" name="Text Box 94"/>
                <p:cNvSpPr txBox="1">
                  <a:spLocks noChangeAspect="1" noChangeArrowheads="1"/>
                </p:cNvSpPr>
                <p:nvPr/>
              </p:nvSpPr>
              <p:spPr bwMode="auto">
                <a:xfrm>
                  <a:off x="785" y="2031"/>
                  <a:ext cx="474" cy="2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r>
                    <a:rPr lang="en-US" sz="1200" b="1"/>
                    <a:t>-50</a:t>
                  </a:r>
                </a:p>
              </p:txBody>
            </p:sp>
            <p:sp>
              <p:nvSpPr>
                <p:cNvPr id="39007" name="Text Box 95"/>
                <p:cNvSpPr txBox="1">
                  <a:spLocks noChangeAspect="1" noChangeArrowheads="1"/>
                </p:cNvSpPr>
                <p:nvPr/>
              </p:nvSpPr>
              <p:spPr bwMode="auto">
                <a:xfrm>
                  <a:off x="785" y="1685"/>
                  <a:ext cx="474" cy="2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r>
                    <a:rPr lang="en-US" sz="1200" b="1"/>
                    <a:t>0</a:t>
                  </a:r>
                </a:p>
              </p:txBody>
            </p:sp>
          </p:grpSp>
          <p:grpSp>
            <p:nvGrpSpPr>
              <p:cNvPr id="39008" name="Group 96"/>
              <p:cNvGrpSpPr>
                <a:grpSpLocks noChangeAspect="1"/>
              </p:cNvGrpSpPr>
              <p:nvPr/>
            </p:nvGrpSpPr>
            <p:grpSpPr bwMode="auto">
              <a:xfrm>
                <a:off x="62" y="2891"/>
                <a:ext cx="284" cy="630"/>
                <a:chOff x="785" y="1344"/>
                <a:chExt cx="474" cy="948"/>
              </a:xfrm>
            </p:grpSpPr>
            <p:sp>
              <p:nvSpPr>
                <p:cNvPr id="39009" name="Text Box 97"/>
                <p:cNvSpPr txBox="1">
                  <a:spLocks noChangeAspect="1" noChangeArrowheads="1"/>
                </p:cNvSpPr>
                <p:nvPr/>
              </p:nvSpPr>
              <p:spPr bwMode="auto">
                <a:xfrm>
                  <a:off x="785" y="1344"/>
                  <a:ext cx="474" cy="2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r>
                    <a:rPr lang="en-US" sz="1200" b="1"/>
                    <a:t>50</a:t>
                  </a:r>
                </a:p>
              </p:txBody>
            </p:sp>
            <p:sp>
              <p:nvSpPr>
                <p:cNvPr id="39010" name="Line 98"/>
                <p:cNvSpPr>
                  <a:spLocks noChangeAspect="1" noChangeShapeType="1"/>
                </p:cNvSpPr>
                <p:nvPr/>
              </p:nvSpPr>
              <p:spPr bwMode="auto">
                <a:xfrm rot="-5400000">
                  <a:off x="1230" y="1422"/>
                  <a:ext cx="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011" name="Line 99"/>
                <p:cNvSpPr>
                  <a:spLocks noChangeAspect="1" noChangeShapeType="1"/>
                </p:cNvSpPr>
                <p:nvPr/>
              </p:nvSpPr>
              <p:spPr bwMode="auto">
                <a:xfrm rot="-5400000">
                  <a:off x="1230" y="2130"/>
                  <a:ext cx="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012" name="Line 100"/>
                <p:cNvSpPr>
                  <a:spLocks noChangeAspect="1" noChangeShapeType="1"/>
                </p:cNvSpPr>
                <p:nvPr/>
              </p:nvSpPr>
              <p:spPr bwMode="auto">
                <a:xfrm rot="-5400000">
                  <a:off x="1230" y="1773"/>
                  <a:ext cx="0" cy="4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013" name="Text Box 101"/>
                <p:cNvSpPr txBox="1">
                  <a:spLocks noChangeAspect="1" noChangeArrowheads="1"/>
                </p:cNvSpPr>
                <p:nvPr/>
              </p:nvSpPr>
              <p:spPr bwMode="auto">
                <a:xfrm>
                  <a:off x="785" y="2031"/>
                  <a:ext cx="474" cy="26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r>
                    <a:rPr lang="en-US" sz="1200" b="1"/>
                    <a:t>-50</a:t>
                  </a:r>
                  <a:endParaRPr lang="en-US" sz="1800" b="1"/>
                </a:p>
              </p:txBody>
            </p:sp>
            <p:sp>
              <p:nvSpPr>
                <p:cNvPr id="39014" name="Text Box 102"/>
                <p:cNvSpPr txBox="1">
                  <a:spLocks noChangeAspect="1" noChangeArrowheads="1"/>
                </p:cNvSpPr>
                <p:nvPr/>
              </p:nvSpPr>
              <p:spPr bwMode="auto">
                <a:xfrm>
                  <a:off x="785" y="1686"/>
                  <a:ext cx="474" cy="2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r>
                    <a:rPr lang="en-US" sz="1200" b="1"/>
                    <a:t>0</a:t>
                  </a:r>
                </a:p>
              </p:txBody>
            </p:sp>
          </p:grpSp>
          <p:sp>
            <p:nvSpPr>
              <p:cNvPr id="39015" name="Text Box 103"/>
              <p:cNvSpPr txBox="1">
                <a:spLocks noChangeAspect="1" noChangeArrowheads="1"/>
              </p:cNvSpPr>
              <p:nvPr/>
            </p:nvSpPr>
            <p:spPr bwMode="auto">
              <a:xfrm rot="16200000">
                <a:off x="-256" y="3411"/>
                <a:ext cx="664" cy="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1200" b="1" dirty="0"/>
                  <a:t>distance </a:t>
                </a:r>
                <a:r>
                  <a:rPr lang="en-US" sz="1200" b="1" dirty="0" smtClean="0"/>
                  <a:t>[</a:t>
                </a:r>
                <a:r>
                  <a:rPr lang="en-US" sz="1200" b="1" dirty="0">
                    <a:latin typeface="Symbol" charset="0"/>
                  </a:rPr>
                  <a:t>µ</a:t>
                </a:r>
                <a:r>
                  <a:rPr lang="en-US" sz="1200" b="1" dirty="0" smtClean="0"/>
                  <a:t>m</a:t>
                </a:r>
                <a:r>
                  <a:rPr lang="en-US" sz="1200" b="1" dirty="0"/>
                  <a:t>]</a:t>
                </a:r>
                <a:endParaRPr lang="en-US" sz="1800" b="1" dirty="0"/>
              </a:p>
            </p:txBody>
          </p:sp>
          <p:sp>
            <p:nvSpPr>
              <p:cNvPr id="39016" name="Text Box 104"/>
              <p:cNvSpPr txBox="1">
                <a:spLocks noChangeAspect="1" noChangeArrowheads="1"/>
              </p:cNvSpPr>
              <p:nvPr/>
            </p:nvSpPr>
            <p:spPr bwMode="auto">
              <a:xfrm>
                <a:off x="322" y="4005"/>
                <a:ext cx="284"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200" b="1"/>
                  <a:t>390</a:t>
                </a:r>
              </a:p>
            </p:txBody>
          </p:sp>
          <p:sp>
            <p:nvSpPr>
              <p:cNvPr id="39017" name="Text Box 105"/>
              <p:cNvSpPr txBox="1">
                <a:spLocks noChangeAspect="1" noChangeArrowheads="1"/>
              </p:cNvSpPr>
              <p:nvPr/>
            </p:nvSpPr>
            <p:spPr bwMode="auto">
              <a:xfrm>
                <a:off x="1770" y="4005"/>
                <a:ext cx="285"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200" b="1"/>
                  <a:t>400</a:t>
                </a:r>
              </a:p>
            </p:txBody>
          </p:sp>
          <p:sp>
            <p:nvSpPr>
              <p:cNvPr id="39018" name="Text Box 106"/>
              <p:cNvSpPr txBox="1">
                <a:spLocks noChangeAspect="1" noChangeArrowheads="1"/>
              </p:cNvSpPr>
              <p:nvPr/>
            </p:nvSpPr>
            <p:spPr bwMode="auto">
              <a:xfrm>
                <a:off x="3299" y="4005"/>
                <a:ext cx="284"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200" b="1"/>
                  <a:t>410</a:t>
                </a:r>
              </a:p>
            </p:txBody>
          </p:sp>
          <p:sp>
            <p:nvSpPr>
              <p:cNvPr id="39019" name="Text Box 107"/>
              <p:cNvSpPr txBox="1">
                <a:spLocks noChangeAspect="1" noChangeArrowheads="1"/>
              </p:cNvSpPr>
              <p:nvPr/>
            </p:nvSpPr>
            <p:spPr bwMode="auto">
              <a:xfrm>
                <a:off x="2520" y="4005"/>
                <a:ext cx="285"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200" b="1"/>
                  <a:t>405</a:t>
                </a:r>
              </a:p>
            </p:txBody>
          </p:sp>
          <p:sp>
            <p:nvSpPr>
              <p:cNvPr id="39020" name="Text Box 108"/>
              <p:cNvSpPr txBox="1">
                <a:spLocks noChangeAspect="1" noChangeArrowheads="1"/>
              </p:cNvSpPr>
              <p:nvPr/>
            </p:nvSpPr>
            <p:spPr bwMode="auto">
              <a:xfrm>
                <a:off x="1043" y="4005"/>
                <a:ext cx="284" cy="1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r>
                  <a:rPr lang="en-US" sz="1200" b="1"/>
                  <a:t>395</a:t>
                </a:r>
              </a:p>
            </p:txBody>
          </p:sp>
          <p:sp>
            <p:nvSpPr>
              <p:cNvPr id="39021" name="Line 109"/>
              <p:cNvSpPr>
                <a:spLocks noChangeAspect="1" noChangeShapeType="1"/>
              </p:cNvSpPr>
              <p:nvPr/>
            </p:nvSpPr>
            <p:spPr bwMode="auto">
              <a:xfrm>
                <a:off x="351" y="4000"/>
                <a:ext cx="31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022" name="Line 110"/>
              <p:cNvSpPr>
                <a:spLocks noChangeAspect="1" noChangeShapeType="1"/>
              </p:cNvSpPr>
              <p:nvPr/>
            </p:nvSpPr>
            <p:spPr bwMode="auto">
              <a:xfrm>
                <a:off x="1174" y="4000"/>
                <a:ext cx="0" cy="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023" name="Line 111"/>
              <p:cNvSpPr>
                <a:spLocks noChangeAspect="1" noChangeShapeType="1"/>
              </p:cNvSpPr>
              <p:nvPr/>
            </p:nvSpPr>
            <p:spPr bwMode="auto">
              <a:xfrm>
                <a:off x="1896" y="4000"/>
                <a:ext cx="0" cy="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024" name="Line 112"/>
              <p:cNvSpPr>
                <a:spLocks noChangeAspect="1" noChangeShapeType="1"/>
              </p:cNvSpPr>
              <p:nvPr/>
            </p:nvSpPr>
            <p:spPr bwMode="auto">
              <a:xfrm>
                <a:off x="2653" y="4000"/>
                <a:ext cx="0" cy="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025" name="Line 113"/>
              <p:cNvSpPr>
                <a:spLocks noChangeAspect="1" noChangeShapeType="1"/>
              </p:cNvSpPr>
              <p:nvPr/>
            </p:nvSpPr>
            <p:spPr bwMode="auto">
              <a:xfrm>
                <a:off x="3431" y="4000"/>
                <a:ext cx="0" cy="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9026" name="Line 114"/>
              <p:cNvSpPr>
                <a:spLocks noChangeAspect="1" noChangeShapeType="1"/>
              </p:cNvSpPr>
              <p:nvPr/>
            </p:nvSpPr>
            <p:spPr bwMode="auto">
              <a:xfrm>
                <a:off x="453" y="4000"/>
                <a:ext cx="0" cy="3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39027" name="Line 115"/>
            <p:cNvSpPr>
              <a:spLocks noChangeShapeType="1"/>
            </p:cNvSpPr>
            <p:nvPr/>
          </p:nvSpPr>
          <p:spPr bwMode="auto">
            <a:xfrm flipH="1">
              <a:off x="3648" y="3888"/>
              <a:ext cx="96" cy="336"/>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028" name="Line 116"/>
            <p:cNvSpPr>
              <a:spLocks noChangeShapeType="1"/>
            </p:cNvSpPr>
            <p:nvPr/>
          </p:nvSpPr>
          <p:spPr bwMode="auto">
            <a:xfrm flipH="1" flipV="1">
              <a:off x="3616" y="2824"/>
              <a:ext cx="192" cy="43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9029" name="Text Box 117"/>
          <p:cNvSpPr txBox="1">
            <a:spLocks noChangeArrowheads="1"/>
          </p:cNvSpPr>
          <p:nvPr/>
        </p:nvSpPr>
        <p:spPr bwMode="auto">
          <a:xfrm>
            <a:off x="-31750" y="3594100"/>
            <a:ext cx="14033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a:t>(now a Research</a:t>
            </a:r>
          </a:p>
          <a:p>
            <a:r>
              <a:rPr lang="en-US" sz="1200" dirty="0"/>
              <a:t>Scientist at LBNL)</a:t>
            </a:r>
          </a:p>
        </p:txBody>
      </p:sp>
      <p:sp>
        <p:nvSpPr>
          <p:cNvPr id="117" name="Text Box 15"/>
          <p:cNvSpPr txBox="1">
            <a:spLocks noChangeArrowheads="1"/>
          </p:cNvSpPr>
          <p:nvPr/>
        </p:nvSpPr>
        <p:spPr bwMode="auto">
          <a:xfrm>
            <a:off x="1370013" y="374140"/>
            <a:ext cx="57880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spAutoFit/>
          </a:bodyPr>
          <a:lstStyle/>
          <a:p>
            <a:pPr algn="ctr" eaLnBrk="1" hangingPunct="1"/>
            <a:r>
              <a:rPr lang="en-US" sz="1400" dirty="0">
                <a:solidFill>
                  <a:srgbClr val="FF0000"/>
                </a:solidFill>
                <a:latin typeface="Times New Roman" charset="0"/>
              </a:rPr>
              <a:t>N. </a:t>
            </a:r>
            <a:r>
              <a:rPr lang="en-US" sz="1400" dirty="0" err="1">
                <a:solidFill>
                  <a:srgbClr val="FF0000"/>
                </a:solidFill>
                <a:latin typeface="Times New Roman" charset="0"/>
              </a:rPr>
              <a:t>Matlis</a:t>
            </a:r>
            <a:r>
              <a:rPr lang="en-US" sz="1400" dirty="0">
                <a:solidFill>
                  <a:srgbClr val="FF0000"/>
                </a:solidFill>
                <a:latin typeface="Times New Roman" charset="0"/>
              </a:rPr>
              <a:t> </a:t>
            </a:r>
            <a:r>
              <a:rPr lang="en-US" sz="1400" i="1" dirty="0">
                <a:solidFill>
                  <a:srgbClr val="FF0000"/>
                </a:solidFill>
                <a:latin typeface="Times New Roman" charset="0"/>
              </a:rPr>
              <a:t>et al</a:t>
            </a:r>
            <a:r>
              <a:rPr lang="en-US" sz="1400" dirty="0">
                <a:solidFill>
                  <a:srgbClr val="FF0000"/>
                </a:solidFill>
                <a:latin typeface="Times New Roman" charset="0"/>
              </a:rPr>
              <a:t>., </a:t>
            </a:r>
            <a:r>
              <a:rPr lang="ja-JP" altLang="en-US" sz="1400" dirty="0">
                <a:solidFill>
                  <a:srgbClr val="FF0000"/>
                </a:solidFill>
                <a:latin typeface="Times New Roman" charset="0"/>
              </a:rPr>
              <a:t>“</a:t>
            </a:r>
            <a:r>
              <a:rPr lang="en-US" sz="1400" dirty="0">
                <a:solidFill>
                  <a:srgbClr val="FF0000"/>
                </a:solidFill>
                <a:latin typeface="Times New Roman" charset="0"/>
              </a:rPr>
              <a:t>Snapshots of laser </a:t>
            </a:r>
            <a:r>
              <a:rPr lang="en-US" sz="1400" dirty="0" err="1">
                <a:solidFill>
                  <a:srgbClr val="FF0000"/>
                </a:solidFill>
                <a:latin typeface="Times New Roman" charset="0"/>
              </a:rPr>
              <a:t>wakefields</a:t>
            </a:r>
            <a:r>
              <a:rPr lang="en-US" sz="1400" dirty="0">
                <a:solidFill>
                  <a:srgbClr val="FF0000"/>
                </a:solidFill>
                <a:latin typeface="Times New Roman" charset="0"/>
              </a:rPr>
              <a:t>,</a:t>
            </a:r>
            <a:r>
              <a:rPr lang="ja-JP" altLang="en-US" sz="1400" dirty="0">
                <a:solidFill>
                  <a:srgbClr val="FF0000"/>
                </a:solidFill>
                <a:latin typeface="Times New Roman" charset="0"/>
              </a:rPr>
              <a:t>”</a:t>
            </a:r>
            <a:r>
              <a:rPr lang="en-US" sz="1400" dirty="0">
                <a:solidFill>
                  <a:srgbClr val="FF0000"/>
                </a:solidFill>
                <a:latin typeface="Times New Roman" charset="0"/>
              </a:rPr>
              <a:t> </a:t>
            </a:r>
            <a:r>
              <a:rPr lang="en-US" sz="1400" i="1" dirty="0">
                <a:solidFill>
                  <a:srgbClr val="FF0000"/>
                </a:solidFill>
                <a:latin typeface="Times New Roman" charset="0"/>
              </a:rPr>
              <a:t>Nature Physics</a:t>
            </a:r>
            <a:r>
              <a:rPr lang="en-US" sz="1400" dirty="0">
                <a:solidFill>
                  <a:srgbClr val="FF0000"/>
                </a:solidFill>
                <a:latin typeface="Times New Roman" charset="0"/>
              </a:rPr>
              <a:t> </a:t>
            </a:r>
            <a:r>
              <a:rPr lang="en-US" sz="1400" b="1" dirty="0">
                <a:solidFill>
                  <a:srgbClr val="FF0000"/>
                </a:solidFill>
                <a:latin typeface="Times New Roman" charset="0"/>
              </a:rPr>
              <a:t>2</a:t>
            </a:r>
            <a:r>
              <a:rPr lang="en-US" sz="1400" dirty="0">
                <a:solidFill>
                  <a:srgbClr val="FF0000"/>
                </a:solidFill>
                <a:latin typeface="Times New Roman" charset="0"/>
              </a:rPr>
              <a:t>, 749 (2006)</a:t>
            </a:r>
            <a:endParaRPr lang="en-US" sz="1400" dirty="0">
              <a:latin typeface="Times New Roman" charset="0"/>
            </a:endParaRPr>
          </a:p>
        </p:txBody>
      </p:sp>
      <p:sp>
        <p:nvSpPr>
          <p:cNvPr id="118" name="Text Box 31"/>
          <p:cNvSpPr txBox="1">
            <a:spLocks noChangeArrowheads="1"/>
          </p:cNvSpPr>
          <p:nvPr/>
        </p:nvSpPr>
        <p:spPr bwMode="auto">
          <a:xfrm>
            <a:off x="1847296" y="993775"/>
            <a:ext cx="1961670" cy="1200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800" dirty="0">
                <a:solidFill>
                  <a:srgbClr val="408000"/>
                </a:solidFill>
              </a:rPr>
              <a:t>Laser wake</a:t>
            </a:r>
          </a:p>
          <a:p>
            <a:pPr algn="ctr"/>
            <a:r>
              <a:rPr lang="en-US" sz="1800" dirty="0">
                <a:solidFill>
                  <a:srgbClr val="408000"/>
                </a:solidFill>
              </a:rPr>
              <a:t>modulates probe</a:t>
            </a:r>
          </a:p>
          <a:p>
            <a:pPr algn="ctr"/>
            <a:r>
              <a:rPr lang="en-US" sz="1800" dirty="0">
                <a:solidFill>
                  <a:srgbClr val="408000"/>
                </a:solidFill>
              </a:rPr>
              <a:t>phase &amp; amplitude </a:t>
            </a:r>
          </a:p>
          <a:p>
            <a:pPr algn="ctr"/>
            <a:r>
              <a:rPr lang="en-US" sz="1800" dirty="0">
                <a:solidFill>
                  <a:srgbClr val="408000"/>
                </a:solidFill>
              </a:rPr>
              <a:t>(FM &amp; AM)</a:t>
            </a:r>
            <a:endParaRPr lang="en-US" dirty="0">
              <a:solidFill>
                <a:srgbClr val="408000"/>
              </a:solidFill>
            </a:endParaRPr>
          </a:p>
        </p:txBody>
      </p:sp>
      <p:grpSp>
        <p:nvGrpSpPr>
          <p:cNvPr id="119" name="Group 87"/>
          <p:cNvGrpSpPr>
            <a:grpSpLocks noChangeAspect="1"/>
          </p:cNvGrpSpPr>
          <p:nvPr/>
        </p:nvGrpSpPr>
        <p:grpSpPr bwMode="auto">
          <a:xfrm>
            <a:off x="127930" y="135210"/>
            <a:ext cx="739775" cy="1014413"/>
            <a:chOff x="144" y="96"/>
            <a:chExt cx="912" cy="1250"/>
          </a:xfrm>
        </p:grpSpPr>
        <p:pic>
          <p:nvPicPr>
            <p:cNvPr id="120" name="Picture 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96"/>
              <a:ext cx="912" cy="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1" name="Picture 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 y="1170"/>
              <a:ext cx="903"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3" name="Freeform 2"/>
          <p:cNvSpPr/>
          <p:nvPr/>
        </p:nvSpPr>
        <p:spPr>
          <a:xfrm>
            <a:off x="6409262" y="5459880"/>
            <a:ext cx="1481667" cy="627653"/>
          </a:xfrm>
          <a:custGeom>
            <a:avLst/>
            <a:gdLst>
              <a:gd name="connsiteX0" fmla="*/ 0 w 1481667"/>
              <a:gd name="connsiteY0" fmla="*/ 448964 h 575964"/>
              <a:gd name="connsiteX1" fmla="*/ 143934 w 1481667"/>
              <a:gd name="connsiteY1" fmla="*/ 448964 h 575964"/>
              <a:gd name="connsiteX2" fmla="*/ 254000 w 1481667"/>
              <a:gd name="connsiteY2" fmla="*/ 415098 h 575964"/>
              <a:gd name="connsiteX3" fmla="*/ 355600 w 1481667"/>
              <a:gd name="connsiteY3" fmla="*/ 245764 h 575964"/>
              <a:gd name="connsiteX4" fmla="*/ 423334 w 1481667"/>
              <a:gd name="connsiteY4" fmla="*/ 93364 h 575964"/>
              <a:gd name="connsiteX5" fmla="*/ 550334 w 1481667"/>
              <a:gd name="connsiteY5" fmla="*/ 231 h 575964"/>
              <a:gd name="connsiteX6" fmla="*/ 778934 w 1481667"/>
              <a:gd name="connsiteY6" fmla="*/ 67964 h 575964"/>
              <a:gd name="connsiteX7" fmla="*/ 905934 w 1481667"/>
              <a:gd name="connsiteY7" fmla="*/ 101831 h 575964"/>
              <a:gd name="connsiteX8" fmla="*/ 1032934 w 1481667"/>
              <a:gd name="connsiteY8" fmla="*/ 169564 h 575964"/>
              <a:gd name="connsiteX9" fmla="*/ 1117600 w 1481667"/>
              <a:gd name="connsiteY9" fmla="*/ 271164 h 575964"/>
              <a:gd name="connsiteX10" fmla="*/ 1168400 w 1481667"/>
              <a:gd name="connsiteY10" fmla="*/ 398164 h 575964"/>
              <a:gd name="connsiteX11" fmla="*/ 1210734 w 1481667"/>
              <a:gd name="connsiteY11" fmla="*/ 474364 h 575964"/>
              <a:gd name="connsiteX12" fmla="*/ 1295400 w 1481667"/>
              <a:gd name="connsiteY12" fmla="*/ 542098 h 575964"/>
              <a:gd name="connsiteX13" fmla="*/ 1481667 w 1481667"/>
              <a:gd name="connsiteY13" fmla="*/ 575964 h 57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1667" h="575964">
                <a:moveTo>
                  <a:pt x="0" y="448964"/>
                </a:moveTo>
                <a:cubicBezTo>
                  <a:pt x="50800" y="451786"/>
                  <a:pt x="101601" y="454608"/>
                  <a:pt x="143934" y="448964"/>
                </a:cubicBezTo>
                <a:cubicBezTo>
                  <a:pt x="186267" y="443320"/>
                  <a:pt x="218722" y="448965"/>
                  <a:pt x="254000" y="415098"/>
                </a:cubicBezTo>
                <a:cubicBezTo>
                  <a:pt x="289278" y="381231"/>
                  <a:pt x="327378" y="299386"/>
                  <a:pt x="355600" y="245764"/>
                </a:cubicBezTo>
                <a:cubicBezTo>
                  <a:pt x="383822" y="192142"/>
                  <a:pt x="390878" y="134286"/>
                  <a:pt x="423334" y="93364"/>
                </a:cubicBezTo>
                <a:cubicBezTo>
                  <a:pt x="455790" y="52442"/>
                  <a:pt x="491067" y="4464"/>
                  <a:pt x="550334" y="231"/>
                </a:cubicBezTo>
                <a:cubicBezTo>
                  <a:pt x="609601" y="-4002"/>
                  <a:pt x="719667" y="51031"/>
                  <a:pt x="778934" y="67964"/>
                </a:cubicBezTo>
                <a:cubicBezTo>
                  <a:pt x="838201" y="84897"/>
                  <a:pt x="863601" y="84898"/>
                  <a:pt x="905934" y="101831"/>
                </a:cubicBezTo>
                <a:cubicBezTo>
                  <a:pt x="948267" y="118764"/>
                  <a:pt x="997656" y="141342"/>
                  <a:pt x="1032934" y="169564"/>
                </a:cubicBezTo>
                <a:cubicBezTo>
                  <a:pt x="1068212" y="197786"/>
                  <a:pt x="1095022" y="233064"/>
                  <a:pt x="1117600" y="271164"/>
                </a:cubicBezTo>
                <a:cubicBezTo>
                  <a:pt x="1140178" y="309264"/>
                  <a:pt x="1152878" y="364297"/>
                  <a:pt x="1168400" y="398164"/>
                </a:cubicBezTo>
                <a:cubicBezTo>
                  <a:pt x="1183922" y="432031"/>
                  <a:pt x="1189567" y="450375"/>
                  <a:pt x="1210734" y="474364"/>
                </a:cubicBezTo>
                <a:cubicBezTo>
                  <a:pt x="1231901" y="498353"/>
                  <a:pt x="1250245" y="525165"/>
                  <a:pt x="1295400" y="542098"/>
                </a:cubicBezTo>
                <a:cubicBezTo>
                  <a:pt x="1340555" y="559031"/>
                  <a:pt x="1481667" y="575964"/>
                  <a:pt x="1481667" y="575964"/>
                </a:cubicBezTo>
              </a:path>
            </a:pathLst>
          </a:custGeom>
          <a:gradFill flip="none" rotWithShape="1">
            <a:gsLst>
              <a:gs pos="0">
                <a:srgbClr val="0000FF">
                  <a:alpha val="52000"/>
                </a:srgbClr>
              </a:gs>
              <a:gs pos="100000">
                <a:srgbClr val="FFFFFF"/>
              </a:gs>
              <a:gs pos="51000">
                <a:srgbClr val="008000">
                  <a:alpha val="52000"/>
                </a:srgbClr>
              </a:gs>
              <a:gs pos="64000">
                <a:srgbClr val="FFFF00">
                  <a:alpha val="52000"/>
                </a:srgbClr>
              </a:gs>
              <a:gs pos="74000">
                <a:srgbClr val="FF6600">
                  <a:alpha val="52000"/>
                </a:srgbClr>
              </a:gs>
              <a:gs pos="85000">
                <a:srgbClr val="FF0000">
                  <a:alpha val="52000"/>
                </a:srgbClr>
              </a:gs>
            </a:gsLst>
            <a:lin ang="16980000" scaled="0"/>
            <a:tileRect/>
          </a:gradFill>
          <a:ln w="6350" cmpd="sng">
            <a:solidFill>
              <a:srgbClr val="0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2" name="Freeform 121"/>
          <p:cNvSpPr/>
          <p:nvPr/>
        </p:nvSpPr>
        <p:spPr>
          <a:xfrm>
            <a:off x="6697134" y="5581120"/>
            <a:ext cx="1481667" cy="514873"/>
          </a:xfrm>
          <a:custGeom>
            <a:avLst/>
            <a:gdLst>
              <a:gd name="connsiteX0" fmla="*/ 0 w 1481667"/>
              <a:gd name="connsiteY0" fmla="*/ 448964 h 575964"/>
              <a:gd name="connsiteX1" fmla="*/ 143934 w 1481667"/>
              <a:gd name="connsiteY1" fmla="*/ 448964 h 575964"/>
              <a:gd name="connsiteX2" fmla="*/ 254000 w 1481667"/>
              <a:gd name="connsiteY2" fmla="*/ 415098 h 575964"/>
              <a:gd name="connsiteX3" fmla="*/ 355600 w 1481667"/>
              <a:gd name="connsiteY3" fmla="*/ 245764 h 575964"/>
              <a:gd name="connsiteX4" fmla="*/ 423334 w 1481667"/>
              <a:gd name="connsiteY4" fmla="*/ 93364 h 575964"/>
              <a:gd name="connsiteX5" fmla="*/ 550334 w 1481667"/>
              <a:gd name="connsiteY5" fmla="*/ 231 h 575964"/>
              <a:gd name="connsiteX6" fmla="*/ 778934 w 1481667"/>
              <a:gd name="connsiteY6" fmla="*/ 67964 h 575964"/>
              <a:gd name="connsiteX7" fmla="*/ 905934 w 1481667"/>
              <a:gd name="connsiteY7" fmla="*/ 101831 h 575964"/>
              <a:gd name="connsiteX8" fmla="*/ 1032934 w 1481667"/>
              <a:gd name="connsiteY8" fmla="*/ 169564 h 575964"/>
              <a:gd name="connsiteX9" fmla="*/ 1117600 w 1481667"/>
              <a:gd name="connsiteY9" fmla="*/ 271164 h 575964"/>
              <a:gd name="connsiteX10" fmla="*/ 1168400 w 1481667"/>
              <a:gd name="connsiteY10" fmla="*/ 398164 h 575964"/>
              <a:gd name="connsiteX11" fmla="*/ 1210734 w 1481667"/>
              <a:gd name="connsiteY11" fmla="*/ 474364 h 575964"/>
              <a:gd name="connsiteX12" fmla="*/ 1295400 w 1481667"/>
              <a:gd name="connsiteY12" fmla="*/ 542098 h 575964"/>
              <a:gd name="connsiteX13" fmla="*/ 1481667 w 1481667"/>
              <a:gd name="connsiteY13" fmla="*/ 575964 h 57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1667" h="575964">
                <a:moveTo>
                  <a:pt x="0" y="448964"/>
                </a:moveTo>
                <a:cubicBezTo>
                  <a:pt x="50800" y="451786"/>
                  <a:pt x="101601" y="454608"/>
                  <a:pt x="143934" y="448964"/>
                </a:cubicBezTo>
                <a:cubicBezTo>
                  <a:pt x="186267" y="443320"/>
                  <a:pt x="218722" y="448965"/>
                  <a:pt x="254000" y="415098"/>
                </a:cubicBezTo>
                <a:cubicBezTo>
                  <a:pt x="289278" y="381231"/>
                  <a:pt x="327378" y="299386"/>
                  <a:pt x="355600" y="245764"/>
                </a:cubicBezTo>
                <a:cubicBezTo>
                  <a:pt x="383822" y="192142"/>
                  <a:pt x="390878" y="134286"/>
                  <a:pt x="423334" y="93364"/>
                </a:cubicBezTo>
                <a:cubicBezTo>
                  <a:pt x="455790" y="52442"/>
                  <a:pt x="491067" y="4464"/>
                  <a:pt x="550334" y="231"/>
                </a:cubicBezTo>
                <a:cubicBezTo>
                  <a:pt x="609601" y="-4002"/>
                  <a:pt x="719667" y="51031"/>
                  <a:pt x="778934" y="67964"/>
                </a:cubicBezTo>
                <a:cubicBezTo>
                  <a:pt x="838201" y="84897"/>
                  <a:pt x="863601" y="84898"/>
                  <a:pt x="905934" y="101831"/>
                </a:cubicBezTo>
                <a:cubicBezTo>
                  <a:pt x="948267" y="118764"/>
                  <a:pt x="997656" y="141342"/>
                  <a:pt x="1032934" y="169564"/>
                </a:cubicBezTo>
                <a:cubicBezTo>
                  <a:pt x="1068212" y="197786"/>
                  <a:pt x="1095022" y="233064"/>
                  <a:pt x="1117600" y="271164"/>
                </a:cubicBezTo>
                <a:cubicBezTo>
                  <a:pt x="1140178" y="309264"/>
                  <a:pt x="1152878" y="364297"/>
                  <a:pt x="1168400" y="398164"/>
                </a:cubicBezTo>
                <a:cubicBezTo>
                  <a:pt x="1183922" y="432031"/>
                  <a:pt x="1189567" y="450375"/>
                  <a:pt x="1210734" y="474364"/>
                </a:cubicBezTo>
                <a:cubicBezTo>
                  <a:pt x="1231901" y="498353"/>
                  <a:pt x="1250245" y="525165"/>
                  <a:pt x="1295400" y="542098"/>
                </a:cubicBezTo>
                <a:cubicBezTo>
                  <a:pt x="1340555" y="559031"/>
                  <a:pt x="1481667" y="575964"/>
                  <a:pt x="1481667" y="575964"/>
                </a:cubicBezTo>
              </a:path>
            </a:pathLst>
          </a:custGeom>
          <a:gradFill flip="none" rotWithShape="1">
            <a:gsLst>
              <a:gs pos="0">
                <a:srgbClr val="0000FF">
                  <a:alpha val="52000"/>
                </a:srgbClr>
              </a:gs>
              <a:gs pos="100000">
                <a:srgbClr val="FFFFFF"/>
              </a:gs>
              <a:gs pos="51000">
                <a:srgbClr val="008000">
                  <a:alpha val="52000"/>
                </a:srgbClr>
              </a:gs>
              <a:gs pos="64000">
                <a:srgbClr val="FFFF00">
                  <a:alpha val="52000"/>
                </a:srgbClr>
              </a:gs>
              <a:gs pos="74000">
                <a:srgbClr val="FF6600">
                  <a:alpha val="52000"/>
                </a:srgbClr>
              </a:gs>
              <a:gs pos="85000">
                <a:srgbClr val="FF0000">
                  <a:alpha val="52000"/>
                </a:srgbClr>
              </a:gs>
            </a:gsLst>
            <a:lin ang="17100000" scaled="0"/>
            <a:tileRect/>
          </a:gradFill>
          <a:ln w="6350" cmpd="sng">
            <a:solidFill>
              <a:srgbClr val="00000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173648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1000" fill="hold"/>
                                        <p:tgtEl>
                                          <p:spTgt spid="38947"/>
                                        </p:tgtEl>
                                      </p:cBhvr>
                                      <p:by x="1200000" y="100000"/>
                                    </p:animScale>
                                  </p:childTnLst>
                                </p:cTn>
                              </p:par>
                              <p:par>
                                <p:cTn id="7" presetID="6" presetClass="emph" presetSubtype="0" fill="hold" grpId="0" nodeType="withEffect">
                                  <p:stCondLst>
                                    <p:cond delay="0"/>
                                  </p:stCondLst>
                                  <p:childTnLst>
                                    <p:animScale>
                                      <p:cBhvr>
                                        <p:cTn id="8" dur="1000" fill="hold"/>
                                        <p:tgtEl>
                                          <p:spTgt spid="38946"/>
                                        </p:tgtEl>
                                      </p:cBhvr>
                                      <p:by x="1200000" y="100000"/>
                                    </p:animScale>
                                  </p:childTnLst>
                                </p:cTn>
                              </p:par>
                              <p:par>
                                <p:cTn id="9" presetID="10" presetClass="exit" presetSubtype="0" fill="hold" grpId="1" nodeType="withEffect">
                                  <p:stCondLst>
                                    <p:cond delay="0"/>
                                  </p:stCondLst>
                                  <p:childTnLst>
                                    <p:animEffect transition="out" filter="fade">
                                      <p:cBhvr>
                                        <p:cTn id="10" dur="1000"/>
                                        <p:tgtEl>
                                          <p:spTgt spid="38947"/>
                                        </p:tgtEl>
                                      </p:cBhvr>
                                    </p:animEffect>
                                    <p:set>
                                      <p:cBhvr>
                                        <p:cTn id="11" dur="1" fill="hold">
                                          <p:stCondLst>
                                            <p:cond delay="999"/>
                                          </p:stCondLst>
                                        </p:cTn>
                                        <p:tgtEl>
                                          <p:spTgt spid="38947"/>
                                        </p:tgtEl>
                                        <p:attrNameLst>
                                          <p:attrName>style.visibility</p:attrName>
                                        </p:attrNameLst>
                                      </p:cBhvr>
                                      <p:to>
                                        <p:strVal val="hidden"/>
                                      </p:to>
                                    </p:set>
                                  </p:childTnLst>
                                </p:cTn>
                              </p:par>
                              <p:par>
                                <p:cTn id="12" presetID="10" presetClass="exit" presetSubtype="0" fill="hold" grpId="1" nodeType="withEffect">
                                  <p:stCondLst>
                                    <p:cond delay="500"/>
                                  </p:stCondLst>
                                  <p:childTnLst>
                                    <p:animEffect transition="out" filter="fade">
                                      <p:cBhvr>
                                        <p:cTn id="13" dur="1000"/>
                                        <p:tgtEl>
                                          <p:spTgt spid="38946"/>
                                        </p:tgtEl>
                                      </p:cBhvr>
                                    </p:animEffect>
                                    <p:set>
                                      <p:cBhvr>
                                        <p:cTn id="14" dur="1" fill="hold">
                                          <p:stCondLst>
                                            <p:cond delay="999"/>
                                          </p:stCondLst>
                                        </p:cTn>
                                        <p:tgtEl>
                                          <p:spTgt spid="38946"/>
                                        </p:tgtEl>
                                        <p:attrNameLst>
                                          <p:attrName>style.visibility</p:attrName>
                                        </p:attrNameLst>
                                      </p:cBhvr>
                                      <p:to>
                                        <p:strVal val="hidden"/>
                                      </p:to>
                                    </p:set>
                                  </p:childTnLst>
                                </p:cTn>
                              </p:par>
                              <p:par>
                                <p:cTn id="15" presetID="10" presetClass="entr" presetSubtype="0" fill="hold" nodeType="withEffect">
                                  <p:stCondLst>
                                    <p:cond delay="500"/>
                                  </p:stCondLst>
                                  <p:childTnLst>
                                    <p:set>
                                      <p:cBhvr>
                                        <p:cTn id="16" dur="1" fill="hold">
                                          <p:stCondLst>
                                            <p:cond delay="0"/>
                                          </p:stCondLst>
                                        </p:cTn>
                                        <p:tgtEl>
                                          <p:spTgt spid="38919"/>
                                        </p:tgtEl>
                                        <p:attrNameLst>
                                          <p:attrName>style.visibility</p:attrName>
                                        </p:attrNameLst>
                                      </p:cBhvr>
                                      <p:to>
                                        <p:strVal val="visible"/>
                                      </p:to>
                                    </p:set>
                                    <p:animEffect transition="in" filter="fade">
                                      <p:cBhvr>
                                        <p:cTn id="17" dur="2000"/>
                                        <p:tgtEl>
                                          <p:spTgt spid="38919"/>
                                        </p:tgtEl>
                                      </p:cBhvr>
                                    </p:animEffect>
                                  </p:childTnLst>
                                </p:cTn>
                              </p:par>
                            </p:childTnLst>
                          </p:cTn>
                        </p:par>
                        <p:par>
                          <p:cTn id="18" fill="hold" nodeType="afterGroup">
                            <p:stCondLst>
                              <p:cond delay="2500"/>
                            </p:stCondLst>
                            <p:childTnLst>
                              <p:par>
                                <p:cTn id="19" presetID="1" presetClass="entr" presetSubtype="0" fill="hold" nodeType="afterEffect">
                                  <p:stCondLst>
                                    <p:cond delay="0"/>
                                  </p:stCondLst>
                                  <p:childTnLst>
                                    <p:set>
                                      <p:cBhvr>
                                        <p:cTn id="20" dur="1" fill="hold">
                                          <p:stCondLst>
                                            <p:cond delay="0"/>
                                          </p:stCondLst>
                                        </p:cTn>
                                        <p:tgtEl>
                                          <p:spTgt spid="38929"/>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nodeType="afterEffect">
                                  <p:stCondLst>
                                    <p:cond delay="0"/>
                                  </p:stCondLst>
                                  <p:childTnLst>
                                    <p:set>
                                      <p:cBhvr>
                                        <p:cTn id="23" dur="1" fill="hold">
                                          <p:stCondLst>
                                            <p:cond delay="0"/>
                                          </p:stCondLst>
                                        </p:cTn>
                                        <p:tgtEl>
                                          <p:spTgt spid="38941"/>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499"/>
                                          </p:stCondLst>
                                        </p:cTn>
                                        <p:tgtEl>
                                          <p:spTgt spid="3894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22"/>
                                        </p:tgtEl>
                                        <p:attrNameLst>
                                          <p:attrName>style.visibility</p:attrName>
                                        </p:attrNameLst>
                                      </p:cBhvr>
                                      <p:to>
                                        <p:strVal val="visible"/>
                                      </p:to>
                                    </p:set>
                                    <p:animEffect transition="in" filter="wipe(right)">
                                      <p:cBhvr>
                                        <p:cTn id="32" dur="500"/>
                                        <p:tgtEl>
                                          <p:spTgt spid="122"/>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righ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38988"/>
                                        </p:tgtEl>
                                        <p:attrNameLst>
                                          <p:attrName>style.visibility</p:attrName>
                                        </p:attrNameLst>
                                      </p:cBhvr>
                                      <p:to>
                                        <p:strVal val="visible"/>
                                      </p:to>
                                    </p:set>
                                    <p:animEffect transition="in" filter="wipe(right)">
                                      <p:cBhvr>
                                        <p:cTn id="41" dur="1000"/>
                                        <p:tgtEl>
                                          <p:spTgt spid="38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46" grpId="0" animBg="1"/>
      <p:bldP spid="38946" grpId="1" animBg="1"/>
      <p:bldP spid="38947" grpId="0" animBg="1"/>
      <p:bldP spid="38947" grpId="1" animBg="1"/>
      <p:bldP spid="3" grpId="0" animBg="1"/>
      <p:bldP spid="1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43400" y="3349625"/>
            <a:ext cx="196299" cy="3346582"/>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63499" y="6488112"/>
            <a:ext cx="4463499" cy="255588"/>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88" name="Text Box 4"/>
          <p:cNvSpPr txBox="1">
            <a:spLocks noChangeArrowheads="1"/>
          </p:cNvSpPr>
          <p:nvPr/>
        </p:nvSpPr>
        <p:spPr bwMode="auto">
          <a:xfrm>
            <a:off x="685800" y="1049879"/>
            <a:ext cx="80057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a:solidFill>
                  <a:srgbClr val="FF0000"/>
                </a:solidFill>
                <a:latin typeface="Times New Roman" charset="0"/>
              </a:rPr>
              <a:t>P. Dong </a:t>
            </a:r>
            <a:r>
              <a:rPr lang="en-US" sz="1400" i="1" dirty="0">
                <a:solidFill>
                  <a:srgbClr val="FF0000"/>
                </a:solidFill>
                <a:latin typeface="Times New Roman" charset="0"/>
              </a:rPr>
              <a:t>et al</a:t>
            </a:r>
            <a:r>
              <a:rPr lang="en-US" sz="1400" dirty="0">
                <a:solidFill>
                  <a:srgbClr val="FF0000"/>
                </a:solidFill>
                <a:latin typeface="Times New Roman" charset="0"/>
              </a:rPr>
              <a:t>., </a:t>
            </a:r>
            <a:r>
              <a:rPr lang="ja-JP" altLang="en-US" sz="1400" dirty="0">
                <a:solidFill>
                  <a:srgbClr val="FF0000"/>
                </a:solidFill>
                <a:latin typeface="Times New Roman" charset="0"/>
              </a:rPr>
              <a:t>“</a:t>
            </a:r>
            <a:r>
              <a:rPr lang="en-US" sz="1400" dirty="0">
                <a:solidFill>
                  <a:srgbClr val="FF0000"/>
                </a:solidFill>
                <a:latin typeface="Times New Roman" charset="0"/>
              </a:rPr>
              <a:t>Holographic Visualization of Laser </a:t>
            </a:r>
            <a:r>
              <a:rPr lang="en-US" sz="1400" dirty="0" err="1">
                <a:solidFill>
                  <a:srgbClr val="FF0000"/>
                </a:solidFill>
                <a:latin typeface="Times New Roman" charset="0"/>
              </a:rPr>
              <a:t>Wakefields</a:t>
            </a:r>
            <a:r>
              <a:rPr lang="en-US" sz="1400" dirty="0">
                <a:solidFill>
                  <a:srgbClr val="FF0000"/>
                </a:solidFill>
                <a:latin typeface="Times New Roman" charset="0"/>
              </a:rPr>
              <a:t>,</a:t>
            </a:r>
            <a:r>
              <a:rPr lang="ja-JP" altLang="en-US" sz="1400" dirty="0">
                <a:solidFill>
                  <a:srgbClr val="FF0000"/>
                </a:solidFill>
                <a:latin typeface="Times New Roman" charset="0"/>
              </a:rPr>
              <a:t>”</a:t>
            </a:r>
            <a:r>
              <a:rPr lang="en-US" sz="1400" dirty="0">
                <a:solidFill>
                  <a:srgbClr val="FF0000"/>
                </a:solidFill>
                <a:latin typeface="Times New Roman" charset="0"/>
              </a:rPr>
              <a:t> </a:t>
            </a:r>
            <a:r>
              <a:rPr lang="en-US" sz="1400" i="1" dirty="0">
                <a:solidFill>
                  <a:srgbClr val="FF0000"/>
                </a:solidFill>
                <a:latin typeface="Times New Roman" charset="0"/>
              </a:rPr>
              <a:t>New Journal of Physics </a:t>
            </a:r>
            <a:r>
              <a:rPr lang="en-US" sz="1400" b="1" dirty="0">
                <a:solidFill>
                  <a:srgbClr val="FF0000"/>
                </a:solidFill>
                <a:latin typeface="Times New Roman" charset="0"/>
              </a:rPr>
              <a:t>12</a:t>
            </a:r>
            <a:r>
              <a:rPr lang="en-US" sz="1400" i="1" dirty="0">
                <a:solidFill>
                  <a:srgbClr val="FF0000"/>
                </a:solidFill>
                <a:latin typeface="Times New Roman" charset="0"/>
              </a:rPr>
              <a:t>, </a:t>
            </a:r>
            <a:r>
              <a:rPr lang="en-US" sz="1400" dirty="0">
                <a:solidFill>
                  <a:srgbClr val="FF0000"/>
                </a:solidFill>
                <a:latin typeface="Times New Roman" charset="0"/>
              </a:rPr>
              <a:t>045016 (2010). </a:t>
            </a:r>
          </a:p>
        </p:txBody>
      </p:sp>
      <p:sp>
        <p:nvSpPr>
          <p:cNvPr id="16389" name="Text Box 5"/>
          <p:cNvSpPr txBox="1">
            <a:spLocks noChangeArrowheads="1"/>
          </p:cNvSpPr>
          <p:nvPr/>
        </p:nvSpPr>
        <p:spPr bwMode="auto">
          <a:xfrm>
            <a:off x="544513" y="2270125"/>
            <a:ext cx="3265487"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800" b="1" dirty="0">
                <a:latin typeface="Times New Roman" charset="0"/>
              </a:rPr>
              <a:t>Experiment</a:t>
            </a:r>
          </a:p>
        </p:txBody>
      </p:sp>
      <p:sp>
        <p:nvSpPr>
          <p:cNvPr id="16390" name="Text Box 6"/>
          <p:cNvSpPr txBox="1">
            <a:spLocks noChangeArrowheads="1"/>
          </p:cNvSpPr>
          <p:nvPr/>
        </p:nvSpPr>
        <p:spPr bwMode="auto">
          <a:xfrm>
            <a:off x="5448300" y="2270125"/>
            <a:ext cx="3030538" cy="823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4800" b="1" dirty="0">
                <a:latin typeface="Times New Roman" charset="0"/>
              </a:rPr>
              <a:t>Simulation</a:t>
            </a:r>
          </a:p>
        </p:txBody>
      </p:sp>
      <p:sp>
        <p:nvSpPr>
          <p:cNvPr id="16400" name="Rectangle 16"/>
          <p:cNvSpPr>
            <a:spLocks noChangeArrowheads="1"/>
          </p:cNvSpPr>
          <p:nvPr/>
        </p:nvSpPr>
        <p:spPr bwMode="auto">
          <a:xfrm>
            <a:off x="0" y="76200"/>
            <a:ext cx="9144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r>
              <a:rPr lang="en-US" sz="3200" b="1">
                <a:solidFill>
                  <a:schemeClr val="tx2"/>
                </a:solidFill>
              </a:rPr>
              <a:t>Wakefield snapshots see laser-plasma acceleration physics in unprecedented detail</a:t>
            </a:r>
            <a:endParaRPr lang="en-US" sz="3200">
              <a:solidFill>
                <a:schemeClr val="tx2"/>
              </a:solidFill>
            </a:endParaRPr>
          </a:p>
        </p:txBody>
      </p:sp>
      <p:grpSp>
        <p:nvGrpSpPr>
          <p:cNvPr id="16406" name="Group 22"/>
          <p:cNvGrpSpPr>
            <a:grpSpLocks/>
          </p:cNvGrpSpPr>
          <p:nvPr/>
        </p:nvGrpSpPr>
        <p:grpSpPr bwMode="auto">
          <a:xfrm>
            <a:off x="-12700" y="3286125"/>
            <a:ext cx="4432300" cy="3463926"/>
            <a:chOff x="-8" y="2070"/>
            <a:chExt cx="2792" cy="2182"/>
          </a:xfrm>
        </p:grpSpPr>
        <p:pic>
          <p:nvPicPr>
            <p:cNvPr id="16387" name="Picture 3" descr="3DWak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 y="2110"/>
              <a:ext cx="2736" cy="2052"/>
            </a:xfrm>
            <a:prstGeom prst="rect">
              <a:avLst/>
            </a:prstGeom>
            <a:noFill/>
            <a:extLst>
              <a:ext uri="{909E8E84-426E-40dd-AFC4-6F175D3DCCD1}">
                <a14:hiddenFill xmlns:a14="http://schemas.microsoft.com/office/drawing/2010/main">
                  <a:solidFill>
                    <a:srgbClr val="FFFFFF"/>
                  </a:solidFill>
                </a14:hiddenFill>
              </a:ext>
            </a:extLst>
          </p:spPr>
        </p:pic>
        <p:sp>
          <p:nvSpPr>
            <p:cNvPr id="16393" name="Text Box 9"/>
            <p:cNvSpPr txBox="1">
              <a:spLocks noChangeArrowheads="1"/>
            </p:cNvSpPr>
            <p:nvPr/>
          </p:nvSpPr>
          <p:spPr bwMode="auto">
            <a:xfrm>
              <a:off x="1966" y="4039"/>
              <a:ext cx="246" cy="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b="1" dirty="0" smtClean="0">
                  <a:solidFill>
                    <a:schemeClr val="bg1"/>
                  </a:solidFill>
                  <a:latin typeface="Times New Roman" charset="0"/>
                </a:rPr>
                <a:t>60</a:t>
              </a:r>
              <a:endParaRPr lang="en-US" sz="1600" b="1" dirty="0">
                <a:solidFill>
                  <a:schemeClr val="bg1"/>
                </a:solidFill>
                <a:latin typeface="Times New Roman" charset="0"/>
              </a:endParaRPr>
            </a:p>
          </p:txBody>
        </p:sp>
        <p:sp>
          <p:nvSpPr>
            <p:cNvPr id="16394" name="Line 10"/>
            <p:cNvSpPr>
              <a:spLocks noChangeShapeType="1"/>
            </p:cNvSpPr>
            <p:nvPr/>
          </p:nvSpPr>
          <p:spPr bwMode="auto">
            <a:xfrm rot="21540000" flipH="1" flipV="1">
              <a:off x="136" y="4008"/>
              <a:ext cx="1792" cy="12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5" name="Line 11"/>
            <p:cNvSpPr>
              <a:spLocks noChangeShapeType="1"/>
            </p:cNvSpPr>
            <p:nvPr/>
          </p:nvSpPr>
          <p:spPr bwMode="auto">
            <a:xfrm rot="21480000" flipH="1">
              <a:off x="2302" y="3463"/>
              <a:ext cx="378" cy="313"/>
            </a:xfrm>
            <a:prstGeom prst="line">
              <a:avLst/>
            </a:prstGeom>
            <a:noFill/>
            <a:ln w="9525">
              <a:solidFill>
                <a:schemeClr val="bg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16401" name="Line 17"/>
            <p:cNvSpPr>
              <a:spLocks noChangeShapeType="1"/>
            </p:cNvSpPr>
            <p:nvPr/>
          </p:nvSpPr>
          <p:spPr bwMode="auto">
            <a:xfrm flipH="1" flipV="1">
              <a:off x="168" y="2320"/>
              <a:ext cx="0" cy="768"/>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05" name="Rectangle 21"/>
            <p:cNvSpPr>
              <a:spLocks noChangeArrowheads="1"/>
            </p:cNvSpPr>
            <p:nvPr/>
          </p:nvSpPr>
          <p:spPr bwMode="auto">
            <a:xfrm>
              <a:off x="32" y="2112"/>
              <a:ext cx="48" cy="2024"/>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6402" name="Text Box 18"/>
            <p:cNvSpPr txBox="1">
              <a:spLocks noChangeArrowheads="1"/>
            </p:cNvSpPr>
            <p:nvPr/>
          </p:nvSpPr>
          <p:spPr bwMode="auto">
            <a:xfrm>
              <a:off x="-8" y="2070"/>
              <a:ext cx="746" cy="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smtClean="0">
                  <a:solidFill>
                    <a:schemeClr val="bg1"/>
                  </a:solidFill>
                </a:rPr>
                <a:t>∆</a:t>
              </a:r>
              <a:r>
                <a:rPr lang="en-US" dirty="0" err="1" smtClean="0">
                  <a:solidFill>
                    <a:schemeClr val="bg1"/>
                  </a:solidFill>
                </a:rPr>
                <a:t>ϕ</a:t>
              </a:r>
              <a:r>
                <a:rPr lang="en-US" baseline="-25000" dirty="0" err="1" smtClean="0">
                  <a:solidFill>
                    <a:schemeClr val="bg1"/>
                  </a:solidFill>
                </a:rPr>
                <a:t>probe</a:t>
              </a:r>
              <a:r>
                <a:rPr lang="en-US" dirty="0">
                  <a:solidFill>
                    <a:schemeClr val="bg1"/>
                  </a:solidFill>
                </a:rPr>
                <a:t>(</a:t>
              </a:r>
              <a:r>
                <a:rPr lang="en-US" dirty="0" err="1">
                  <a:solidFill>
                    <a:schemeClr val="bg1"/>
                  </a:solidFill>
                </a:rPr>
                <a:t>r</a:t>
              </a:r>
              <a:r>
                <a:rPr lang="en-US" dirty="0" err="1" smtClean="0">
                  <a:solidFill>
                    <a:schemeClr val="bg1"/>
                  </a:solidFill>
                </a:rPr>
                <a:t>,</a:t>
              </a:r>
              <a:r>
                <a:rPr lang="en-US" dirty="0" err="1" smtClean="0">
                  <a:solidFill>
                    <a:schemeClr val="bg1"/>
                  </a:solidFill>
                  <a:latin typeface="Times New Roman"/>
                  <a:cs typeface="Times New Roman"/>
                  <a:sym typeface="Symbol" charset="0"/>
                </a:rPr>
                <a:t>ζ</a:t>
              </a:r>
              <a:r>
                <a:rPr lang="en-US" dirty="0" smtClean="0">
                  <a:solidFill>
                    <a:schemeClr val="bg1"/>
                  </a:solidFill>
                </a:rPr>
                <a:t>)</a:t>
              </a:r>
              <a:endParaRPr lang="en-US" dirty="0">
                <a:solidFill>
                  <a:schemeClr val="bg1"/>
                </a:solidFill>
              </a:endParaRPr>
            </a:p>
          </p:txBody>
        </p:sp>
        <p:sp>
          <p:nvSpPr>
            <p:cNvPr id="16396" name="Text Box 12"/>
            <p:cNvSpPr txBox="1">
              <a:spLocks noChangeArrowheads="1"/>
            </p:cNvSpPr>
            <p:nvPr/>
          </p:nvSpPr>
          <p:spPr bwMode="auto">
            <a:xfrm>
              <a:off x="0" y="3997"/>
              <a:ext cx="262" cy="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dirty="0" smtClean="0">
                  <a:solidFill>
                    <a:schemeClr val="bg1"/>
                  </a:solidFill>
                </a:rPr>
                <a:t>0.4</a:t>
              </a:r>
              <a:endParaRPr lang="en-US" sz="1400" b="1" dirty="0">
                <a:solidFill>
                  <a:schemeClr val="bg1"/>
                </a:solidFill>
              </a:endParaRPr>
            </a:p>
          </p:txBody>
        </p:sp>
      </p:grpSp>
      <p:grpSp>
        <p:nvGrpSpPr>
          <p:cNvPr id="16410" name="Group 26"/>
          <p:cNvGrpSpPr>
            <a:grpSpLocks/>
          </p:cNvGrpSpPr>
          <p:nvPr/>
        </p:nvGrpSpPr>
        <p:grpSpPr bwMode="auto">
          <a:xfrm>
            <a:off x="4724400" y="3122614"/>
            <a:ext cx="4432300" cy="3459162"/>
            <a:chOff x="2832" y="1983"/>
            <a:chExt cx="2928" cy="2337"/>
          </a:xfrm>
        </p:grpSpPr>
        <p:grpSp>
          <p:nvGrpSpPr>
            <p:cNvPr id="16408" name="Group 24"/>
            <p:cNvGrpSpPr>
              <a:grpSpLocks/>
            </p:cNvGrpSpPr>
            <p:nvPr/>
          </p:nvGrpSpPr>
          <p:grpSpPr bwMode="auto">
            <a:xfrm>
              <a:off x="2832" y="1983"/>
              <a:ext cx="2928" cy="2337"/>
              <a:chOff x="2832" y="1983"/>
              <a:chExt cx="2928" cy="2337"/>
            </a:xfrm>
          </p:grpSpPr>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 y="1983"/>
                <a:ext cx="2928" cy="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404" name="AutoShape 20"/>
              <p:cNvSpPr>
                <a:spLocks noChangeArrowheads="1"/>
              </p:cNvSpPr>
              <p:nvPr/>
            </p:nvSpPr>
            <p:spPr bwMode="auto">
              <a:xfrm rot="5400000">
                <a:off x="2533" y="3224"/>
                <a:ext cx="681" cy="59"/>
              </a:xfrm>
              <a:custGeom>
                <a:avLst/>
                <a:gdLst>
                  <a:gd name="G0" fmla="+- 996 0 0"/>
                  <a:gd name="G1" fmla="+- 21600 0 996"/>
                  <a:gd name="G2" fmla="*/ 996 1 2"/>
                  <a:gd name="G3" fmla="+- 21600 0 G2"/>
                  <a:gd name="G4" fmla="+/ 996 21600 2"/>
                  <a:gd name="G5" fmla="+/ G1 0 2"/>
                  <a:gd name="G6" fmla="*/ 21600 21600 996"/>
                  <a:gd name="G7" fmla="*/ G6 1 2"/>
                  <a:gd name="G8" fmla="+- 21600 0 G7"/>
                  <a:gd name="G9" fmla="*/ 21600 1 2"/>
                  <a:gd name="G10" fmla="+- 996 0 G9"/>
                  <a:gd name="G11" fmla="?: G10 G8 0"/>
                  <a:gd name="G12" fmla="?: G10 G7 21600"/>
                  <a:gd name="T0" fmla="*/ 21102 w 21600"/>
                  <a:gd name="T1" fmla="*/ 10800 h 21600"/>
                  <a:gd name="T2" fmla="*/ 10800 w 21600"/>
                  <a:gd name="T3" fmla="*/ 21600 h 21600"/>
                  <a:gd name="T4" fmla="*/ 498 w 21600"/>
                  <a:gd name="T5" fmla="*/ 10800 h 21600"/>
                  <a:gd name="T6" fmla="*/ 10800 w 21600"/>
                  <a:gd name="T7" fmla="*/ 0 h 21600"/>
                  <a:gd name="T8" fmla="*/ 2298 w 21600"/>
                  <a:gd name="T9" fmla="*/ 2298 h 21600"/>
                  <a:gd name="T10" fmla="*/ 19302 w 21600"/>
                  <a:gd name="T11" fmla="*/ 19302 h 21600"/>
                </a:gdLst>
                <a:ahLst/>
                <a:cxnLst>
                  <a:cxn ang="0">
                    <a:pos x="T0" y="T1"/>
                  </a:cxn>
                  <a:cxn ang="0">
                    <a:pos x="T2" y="T3"/>
                  </a:cxn>
                  <a:cxn ang="0">
                    <a:pos x="T4" y="T5"/>
                  </a:cxn>
                  <a:cxn ang="0">
                    <a:pos x="T6" y="T7"/>
                  </a:cxn>
                </a:cxnLst>
                <a:rect l="T8" t="T9" r="T10" b="T11"/>
                <a:pathLst>
                  <a:path w="21600" h="21600">
                    <a:moveTo>
                      <a:pt x="0" y="0"/>
                    </a:moveTo>
                    <a:lnTo>
                      <a:pt x="996" y="21600"/>
                    </a:lnTo>
                    <a:lnTo>
                      <a:pt x="20604" y="21600"/>
                    </a:lnTo>
                    <a:lnTo>
                      <a:pt x="21600" y="0"/>
                    </a:lnTo>
                    <a:close/>
                  </a:path>
                </a:pathLst>
              </a:custGeom>
              <a:solidFill>
                <a:srgbClr val="000000"/>
              </a:solidFill>
              <a:ln w="9525">
                <a:solidFill>
                  <a:schemeClr val="tx1"/>
                </a:solidFill>
                <a:miter lim="800000"/>
                <a:headEnd/>
                <a:tailEnd/>
              </a:ln>
            </p:spPr>
            <p:txBody>
              <a:bodyPr wrap="none" anchor="ctr"/>
              <a:lstStyle/>
              <a:p>
                <a:endParaRPr lang="en-US"/>
              </a:p>
            </p:txBody>
          </p:sp>
          <p:sp>
            <p:nvSpPr>
              <p:cNvPr id="16403" name="Line 19"/>
              <p:cNvSpPr>
                <a:spLocks noChangeShapeType="1"/>
              </p:cNvSpPr>
              <p:nvPr/>
            </p:nvSpPr>
            <p:spPr bwMode="auto">
              <a:xfrm flipV="1">
                <a:off x="2904" y="3040"/>
                <a:ext cx="0" cy="432"/>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07" name="Text Box 23"/>
              <p:cNvSpPr txBox="1">
                <a:spLocks noChangeArrowheads="1"/>
              </p:cNvSpPr>
              <p:nvPr/>
            </p:nvSpPr>
            <p:spPr bwMode="auto">
              <a:xfrm>
                <a:off x="2862" y="2820"/>
                <a:ext cx="524" cy="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000" dirty="0">
                    <a:solidFill>
                      <a:schemeClr val="bg1"/>
                    </a:solidFill>
                  </a:rPr>
                  <a:t>n</a:t>
                </a:r>
                <a:r>
                  <a:rPr lang="en-US" sz="2000" baseline="-25000" dirty="0">
                    <a:solidFill>
                      <a:schemeClr val="bg1"/>
                    </a:solidFill>
                  </a:rPr>
                  <a:t>e</a:t>
                </a:r>
                <a:r>
                  <a:rPr lang="en-US" sz="2000" dirty="0">
                    <a:solidFill>
                      <a:schemeClr val="bg1"/>
                    </a:solidFill>
                  </a:rPr>
                  <a:t>(</a:t>
                </a:r>
                <a:r>
                  <a:rPr lang="en-US" sz="2000" dirty="0" err="1">
                    <a:solidFill>
                      <a:schemeClr val="bg1"/>
                    </a:solidFill>
                  </a:rPr>
                  <a:t>r</a:t>
                </a:r>
                <a:r>
                  <a:rPr lang="en-US" sz="2000" dirty="0" err="1" smtClean="0">
                    <a:solidFill>
                      <a:schemeClr val="bg1"/>
                    </a:solidFill>
                  </a:rPr>
                  <a:t>,</a:t>
                </a:r>
                <a:r>
                  <a:rPr lang="en-US" sz="2000" dirty="0" err="1" smtClean="0">
                    <a:solidFill>
                      <a:schemeClr val="bg1"/>
                    </a:solidFill>
                    <a:latin typeface="Times New Roman"/>
                    <a:cs typeface="Times New Roman"/>
                  </a:rPr>
                  <a:t>ζ</a:t>
                </a:r>
                <a:r>
                  <a:rPr lang="en-US" sz="2000" dirty="0" smtClean="0">
                    <a:solidFill>
                      <a:schemeClr val="bg1"/>
                    </a:solidFill>
                  </a:rPr>
                  <a:t>)</a:t>
                </a:r>
                <a:endParaRPr lang="en-US" sz="2000" dirty="0">
                  <a:solidFill>
                    <a:schemeClr val="bg1"/>
                  </a:solidFill>
                </a:endParaRPr>
              </a:p>
            </p:txBody>
          </p:sp>
        </p:grpSp>
        <p:sp>
          <p:nvSpPr>
            <p:cNvPr id="16409" name="Rectangle 25"/>
            <p:cNvSpPr>
              <a:spLocks noChangeArrowheads="1"/>
            </p:cNvSpPr>
            <p:nvPr/>
          </p:nvSpPr>
          <p:spPr bwMode="auto">
            <a:xfrm>
              <a:off x="2880" y="2064"/>
              <a:ext cx="192" cy="24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25" name="Text Box 12"/>
          <p:cNvSpPr txBox="1">
            <a:spLocks noChangeArrowheads="1"/>
          </p:cNvSpPr>
          <p:nvPr/>
        </p:nvSpPr>
        <p:spPr bwMode="auto">
          <a:xfrm>
            <a:off x="2717800" y="6465888"/>
            <a:ext cx="288661"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b="1" dirty="0" smtClean="0">
                <a:solidFill>
                  <a:schemeClr val="bg1"/>
                </a:solidFill>
              </a:rPr>
              <a:t>0</a:t>
            </a:r>
            <a:endParaRPr lang="en-US" sz="1600" b="1" dirty="0">
              <a:solidFill>
                <a:schemeClr val="bg1"/>
              </a:solidFill>
            </a:endParaRPr>
          </a:p>
        </p:txBody>
      </p:sp>
      <p:sp>
        <p:nvSpPr>
          <p:cNvPr id="2" name="TextBox 1"/>
          <p:cNvSpPr txBox="1"/>
          <p:nvPr/>
        </p:nvSpPr>
        <p:spPr>
          <a:xfrm>
            <a:off x="1281640" y="6383053"/>
            <a:ext cx="683638" cy="369332"/>
          </a:xfrm>
          <a:prstGeom prst="rect">
            <a:avLst/>
          </a:prstGeom>
          <a:noFill/>
        </p:spPr>
        <p:txBody>
          <a:bodyPr wrap="none" rtlCol="0">
            <a:spAutoFit/>
          </a:bodyPr>
          <a:lstStyle/>
          <a:p>
            <a:r>
              <a:rPr lang="en-US" dirty="0" err="1" smtClean="0">
                <a:solidFill>
                  <a:schemeClr val="bg1"/>
                </a:solidFill>
                <a:latin typeface="Times New Roman"/>
                <a:cs typeface="Times New Roman"/>
              </a:rPr>
              <a:t>ζ</a:t>
            </a:r>
            <a:r>
              <a:rPr lang="en-US" dirty="0" smtClean="0">
                <a:solidFill>
                  <a:schemeClr val="bg1"/>
                </a:solidFill>
              </a:rPr>
              <a:t> [</a:t>
            </a:r>
            <a:r>
              <a:rPr lang="en-US" dirty="0" err="1" smtClean="0">
                <a:solidFill>
                  <a:schemeClr val="bg1"/>
                </a:solidFill>
              </a:rPr>
              <a:t>ps</a:t>
            </a:r>
            <a:r>
              <a:rPr lang="en-US" dirty="0" smtClean="0">
                <a:solidFill>
                  <a:schemeClr val="bg1"/>
                </a:solidFill>
              </a:rPr>
              <a:t>]</a:t>
            </a:r>
            <a:endParaRPr lang="en-US" dirty="0">
              <a:solidFill>
                <a:schemeClr val="bg1"/>
              </a:solidFill>
            </a:endParaRPr>
          </a:p>
        </p:txBody>
      </p:sp>
      <p:sp>
        <p:nvSpPr>
          <p:cNvPr id="28" name="Line 11"/>
          <p:cNvSpPr>
            <a:spLocks noChangeShapeType="1"/>
          </p:cNvSpPr>
          <p:nvPr/>
        </p:nvSpPr>
        <p:spPr bwMode="auto">
          <a:xfrm rot="21480000" flipV="1">
            <a:off x="3019425" y="6069013"/>
            <a:ext cx="600075" cy="496888"/>
          </a:xfrm>
          <a:prstGeom prst="line">
            <a:avLst/>
          </a:prstGeom>
          <a:noFill/>
          <a:ln w="9525">
            <a:solidFill>
              <a:schemeClr val="bg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9" name="Text Box 12"/>
          <p:cNvSpPr txBox="1">
            <a:spLocks noChangeArrowheads="1"/>
          </p:cNvSpPr>
          <p:nvPr/>
        </p:nvSpPr>
        <p:spPr bwMode="auto">
          <a:xfrm>
            <a:off x="3670300" y="5919788"/>
            <a:ext cx="262662"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b="1" dirty="0" smtClean="0">
                <a:solidFill>
                  <a:schemeClr val="bg1"/>
                </a:solidFill>
              </a:rPr>
              <a:t>0</a:t>
            </a:r>
            <a:endParaRPr lang="en-US" sz="1200" b="1" dirty="0">
              <a:solidFill>
                <a:schemeClr val="bg1"/>
              </a:solidFill>
            </a:endParaRPr>
          </a:p>
        </p:txBody>
      </p:sp>
      <p:sp>
        <p:nvSpPr>
          <p:cNvPr id="30" name="Text Box 9"/>
          <p:cNvSpPr txBox="1">
            <a:spLocks noChangeArrowheads="1"/>
          </p:cNvSpPr>
          <p:nvPr/>
        </p:nvSpPr>
        <p:spPr bwMode="auto">
          <a:xfrm>
            <a:off x="4219885" y="5395913"/>
            <a:ext cx="338554"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200" b="1" dirty="0" smtClean="0">
                <a:solidFill>
                  <a:schemeClr val="bg1"/>
                </a:solidFill>
                <a:latin typeface="Times New Roman" charset="0"/>
              </a:rPr>
              <a:t>60</a:t>
            </a:r>
          </a:p>
        </p:txBody>
      </p:sp>
      <p:sp>
        <p:nvSpPr>
          <p:cNvPr id="5" name="TextBox 4"/>
          <p:cNvSpPr txBox="1"/>
          <p:nvPr/>
        </p:nvSpPr>
        <p:spPr>
          <a:xfrm>
            <a:off x="3830404" y="5980887"/>
            <a:ext cx="770200" cy="369332"/>
          </a:xfrm>
          <a:prstGeom prst="rect">
            <a:avLst/>
          </a:prstGeom>
          <a:noFill/>
        </p:spPr>
        <p:txBody>
          <a:bodyPr wrap="none" rtlCol="0">
            <a:spAutoFit/>
          </a:bodyPr>
          <a:lstStyle/>
          <a:p>
            <a:r>
              <a:rPr lang="en-US" dirty="0">
                <a:solidFill>
                  <a:srgbClr val="FFFFFF"/>
                </a:solidFill>
              </a:rPr>
              <a:t>r</a:t>
            </a:r>
            <a:r>
              <a:rPr lang="en-US" dirty="0" smtClean="0">
                <a:solidFill>
                  <a:srgbClr val="FFFFFF"/>
                </a:solidFill>
              </a:rPr>
              <a:t> [µm]</a:t>
            </a:r>
            <a:endParaRPr lang="en-US" dirty="0">
              <a:solidFill>
                <a:srgbClr val="FFFFFF"/>
              </a:solidFill>
            </a:endParaRPr>
          </a:p>
        </p:txBody>
      </p:sp>
      <p:sp>
        <p:nvSpPr>
          <p:cNvPr id="33" name="TextBox 32"/>
          <p:cNvSpPr txBox="1"/>
          <p:nvPr/>
        </p:nvSpPr>
        <p:spPr>
          <a:xfrm>
            <a:off x="5282140" y="5925853"/>
            <a:ext cx="683638" cy="369332"/>
          </a:xfrm>
          <a:prstGeom prst="rect">
            <a:avLst/>
          </a:prstGeom>
          <a:noFill/>
        </p:spPr>
        <p:txBody>
          <a:bodyPr wrap="none" rtlCol="0">
            <a:spAutoFit/>
          </a:bodyPr>
          <a:lstStyle/>
          <a:p>
            <a:r>
              <a:rPr lang="en-US" dirty="0" err="1" smtClean="0">
                <a:latin typeface="Times New Roman"/>
                <a:cs typeface="Times New Roman"/>
              </a:rPr>
              <a:t>ζ</a:t>
            </a:r>
            <a:r>
              <a:rPr lang="en-US" dirty="0" smtClean="0"/>
              <a:t> [</a:t>
            </a:r>
            <a:r>
              <a:rPr lang="en-US" dirty="0" err="1" smtClean="0"/>
              <a:t>ps</a:t>
            </a:r>
            <a:r>
              <a:rPr lang="en-US" dirty="0" smtClean="0"/>
              <a:t>]</a:t>
            </a:r>
            <a:endParaRPr lang="en-US" dirty="0"/>
          </a:p>
        </p:txBody>
      </p:sp>
      <p:sp>
        <p:nvSpPr>
          <p:cNvPr id="34" name="TextBox 33"/>
          <p:cNvSpPr txBox="1"/>
          <p:nvPr/>
        </p:nvSpPr>
        <p:spPr>
          <a:xfrm>
            <a:off x="8186504" y="5828487"/>
            <a:ext cx="770200" cy="369332"/>
          </a:xfrm>
          <a:prstGeom prst="rect">
            <a:avLst/>
          </a:prstGeom>
          <a:noFill/>
        </p:spPr>
        <p:txBody>
          <a:bodyPr wrap="none" rtlCol="0">
            <a:spAutoFit/>
          </a:bodyPr>
          <a:lstStyle/>
          <a:p>
            <a:r>
              <a:rPr lang="en-US" dirty="0"/>
              <a:t>r</a:t>
            </a:r>
            <a:r>
              <a:rPr lang="en-US" dirty="0" smtClean="0"/>
              <a:t> [µm]</a:t>
            </a:r>
            <a:endParaRPr lang="en-US" dirty="0"/>
          </a:p>
        </p:txBody>
      </p:sp>
      <p:sp>
        <p:nvSpPr>
          <p:cNvPr id="35" name="Text Box 12"/>
          <p:cNvSpPr txBox="1">
            <a:spLocks noChangeArrowheads="1"/>
          </p:cNvSpPr>
          <p:nvPr/>
        </p:nvSpPr>
        <p:spPr bwMode="auto">
          <a:xfrm>
            <a:off x="6959600" y="6237288"/>
            <a:ext cx="262662"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b="1" dirty="0" smtClean="0">
                <a:solidFill>
                  <a:schemeClr val="bg1"/>
                </a:solidFill>
              </a:rPr>
              <a:t>0</a:t>
            </a:r>
            <a:endParaRPr lang="en-US" sz="1200" b="1" dirty="0">
              <a:solidFill>
                <a:schemeClr val="bg1"/>
              </a:solidFill>
            </a:endParaRPr>
          </a:p>
        </p:txBody>
      </p:sp>
      <p:sp>
        <p:nvSpPr>
          <p:cNvPr id="36" name="Text Box 12"/>
          <p:cNvSpPr txBox="1">
            <a:spLocks noChangeArrowheads="1"/>
          </p:cNvSpPr>
          <p:nvPr/>
        </p:nvSpPr>
        <p:spPr bwMode="auto">
          <a:xfrm rot="1440000">
            <a:off x="4686300" y="5265738"/>
            <a:ext cx="415498"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dirty="0" smtClean="0">
                <a:solidFill>
                  <a:schemeClr val="bg1"/>
                </a:solidFill>
              </a:rPr>
              <a:t>0.4</a:t>
            </a:r>
            <a:endParaRPr lang="en-US" sz="1400" b="1" dirty="0">
              <a:solidFill>
                <a:schemeClr val="bg1"/>
              </a:solidFill>
            </a:endParaRPr>
          </a:p>
        </p:txBody>
      </p:sp>
      <p:sp>
        <p:nvSpPr>
          <p:cNvPr id="6" name="TextBox 5"/>
          <p:cNvSpPr txBox="1"/>
          <p:nvPr/>
        </p:nvSpPr>
        <p:spPr>
          <a:xfrm>
            <a:off x="2489200" y="1473200"/>
            <a:ext cx="3319614" cy="369332"/>
          </a:xfrm>
          <a:prstGeom prst="rect">
            <a:avLst/>
          </a:prstGeom>
          <a:noFill/>
        </p:spPr>
        <p:txBody>
          <a:bodyPr wrap="none" rtlCol="0">
            <a:spAutoFit/>
          </a:bodyPr>
          <a:lstStyle/>
          <a:p>
            <a:r>
              <a:rPr lang="en-US" dirty="0" smtClean="0"/>
              <a:t>• relativistic wave front curvature</a:t>
            </a:r>
            <a:endParaRPr lang="en-US" dirty="0"/>
          </a:p>
        </p:txBody>
      </p:sp>
      <p:sp>
        <p:nvSpPr>
          <p:cNvPr id="38" name="Text Box 12"/>
          <p:cNvSpPr txBox="1">
            <a:spLocks noChangeArrowheads="1"/>
          </p:cNvSpPr>
          <p:nvPr/>
        </p:nvSpPr>
        <p:spPr bwMode="auto">
          <a:xfrm>
            <a:off x="8026400" y="5640388"/>
            <a:ext cx="262662"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b="1" dirty="0" smtClean="0">
                <a:solidFill>
                  <a:schemeClr val="bg1"/>
                </a:solidFill>
              </a:rPr>
              <a:t>0</a:t>
            </a:r>
            <a:endParaRPr lang="en-US" sz="1200" b="1" dirty="0">
              <a:solidFill>
                <a:schemeClr val="bg1"/>
              </a:solidFill>
            </a:endParaRPr>
          </a:p>
        </p:txBody>
      </p:sp>
      <p:sp>
        <p:nvSpPr>
          <p:cNvPr id="39" name="Text Box 9"/>
          <p:cNvSpPr txBox="1">
            <a:spLocks noChangeArrowheads="1"/>
          </p:cNvSpPr>
          <p:nvPr/>
        </p:nvSpPr>
        <p:spPr bwMode="auto">
          <a:xfrm>
            <a:off x="8829985" y="5078413"/>
            <a:ext cx="338554"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200" b="1" dirty="0" smtClean="0">
                <a:solidFill>
                  <a:schemeClr val="bg1"/>
                </a:solidFill>
                <a:latin typeface="Times New Roman" charset="0"/>
              </a:rPr>
              <a:t>60</a:t>
            </a:r>
          </a:p>
        </p:txBody>
      </p:sp>
      <p:sp>
        <p:nvSpPr>
          <p:cNvPr id="40" name="Text Box 9"/>
          <p:cNvSpPr txBox="1">
            <a:spLocks noChangeArrowheads="1"/>
          </p:cNvSpPr>
          <p:nvPr/>
        </p:nvSpPr>
        <p:spPr bwMode="auto">
          <a:xfrm>
            <a:off x="7140885" y="6208713"/>
            <a:ext cx="338554"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200" b="1" dirty="0" smtClean="0">
                <a:solidFill>
                  <a:schemeClr val="bg1"/>
                </a:solidFill>
                <a:latin typeface="Times New Roman" charset="0"/>
              </a:rPr>
              <a:t>60</a:t>
            </a:r>
          </a:p>
        </p:txBody>
      </p:sp>
      <p:sp>
        <p:nvSpPr>
          <p:cNvPr id="7" name="TextBox 6"/>
          <p:cNvSpPr txBox="1"/>
          <p:nvPr/>
        </p:nvSpPr>
        <p:spPr>
          <a:xfrm>
            <a:off x="2489200" y="1968500"/>
            <a:ext cx="4401303" cy="369332"/>
          </a:xfrm>
          <a:prstGeom prst="rect">
            <a:avLst/>
          </a:prstGeom>
          <a:noFill/>
        </p:spPr>
        <p:txBody>
          <a:bodyPr wrap="none" rtlCol="0">
            <a:spAutoFit/>
          </a:bodyPr>
          <a:lstStyle/>
          <a:p>
            <a:r>
              <a:rPr lang="en-US" dirty="0" smtClean="0"/>
              <a:t>• peaks grow, narrow &amp; break behind pump</a:t>
            </a:r>
            <a:endParaRPr lang="en-US" dirty="0"/>
          </a:p>
        </p:txBody>
      </p:sp>
      <p:grpSp>
        <p:nvGrpSpPr>
          <p:cNvPr id="16" name="Group 15"/>
          <p:cNvGrpSpPr/>
          <p:nvPr/>
        </p:nvGrpSpPr>
        <p:grpSpPr>
          <a:xfrm>
            <a:off x="1078860" y="4260850"/>
            <a:ext cx="1838965" cy="815975"/>
            <a:chOff x="1078860" y="4260850"/>
            <a:chExt cx="1838965" cy="815975"/>
          </a:xfrm>
        </p:grpSpPr>
        <p:sp>
          <p:nvSpPr>
            <p:cNvPr id="8" name="Freeform 7"/>
            <p:cNvSpPr/>
            <p:nvPr/>
          </p:nvSpPr>
          <p:spPr>
            <a:xfrm>
              <a:off x="1780204" y="4572000"/>
              <a:ext cx="270846" cy="231775"/>
            </a:xfrm>
            <a:custGeom>
              <a:avLst/>
              <a:gdLst>
                <a:gd name="connsiteX0" fmla="*/ 270846 w 270846"/>
                <a:gd name="connsiteY0" fmla="*/ 0 h 231775"/>
                <a:gd name="connsiteX1" fmla="*/ 150196 w 270846"/>
                <a:gd name="connsiteY1" fmla="*/ 38100 h 231775"/>
                <a:gd name="connsiteX2" fmla="*/ 39071 w 270846"/>
                <a:gd name="connsiteY2" fmla="*/ 111125 h 231775"/>
                <a:gd name="connsiteX3" fmla="*/ 971 w 270846"/>
                <a:gd name="connsiteY3" fmla="*/ 171450 h 231775"/>
                <a:gd name="connsiteX4" fmla="*/ 10496 w 270846"/>
                <a:gd name="connsiteY4" fmla="*/ 231775 h 231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46" h="231775">
                  <a:moveTo>
                    <a:pt x="270846" y="0"/>
                  </a:moveTo>
                  <a:cubicBezTo>
                    <a:pt x="229835" y="9789"/>
                    <a:pt x="188825" y="19579"/>
                    <a:pt x="150196" y="38100"/>
                  </a:cubicBezTo>
                  <a:cubicBezTo>
                    <a:pt x="111567" y="56621"/>
                    <a:pt x="63942" y="88900"/>
                    <a:pt x="39071" y="111125"/>
                  </a:cubicBezTo>
                  <a:cubicBezTo>
                    <a:pt x="14200" y="133350"/>
                    <a:pt x="5733" y="151342"/>
                    <a:pt x="971" y="171450"/>
                  </a:cubicBezTo>
                  <a:cubicBezTo>
                    <a:pt x="-3791" y="191558"/>
                    <a:pt x="10496" y="231775"/>
                    <a:pt x="10496" y="231775"/>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1437377" y="4419600"/>
              <a:ext cx="248548" cy="241300"/>
            </a:xfrm>
            <a:custGeom>
              <a:avLst/>
              <a:gdLst>
                <a:gd name="connsiteX0" fmla="*/ 248548 w 248548"/>
                <a:gd name="connsiteY0" fmla="*/ 0 h 241300"/>
                <a:gd name="connsiteX1" fmla="*/ 118373 w 248548"/>
                <a:gd name="connsiteY1" fmla="*/ 57150 h 241300"/>
                <a:gd name="connsiteX2" fmla="*/ 7248 w 248548"/>
                <a:gd name="connsiteY2" fmla="*/ 149225 h 241300"/>
                <a:gd name="connsiteX3" fmla="*/ 10423 w 248548"/>
                <a:gd name="connsiteY3" fmla="*/ 241300 h 241300"/>
              </a:gdLst>
              <a:ahLst/>
              <a:cxnLst>
                <a:cxn ang="0">
                  <a:pos x="connsiteX0" y="connsiteY0"/>
                </a:cxn>
                <a:cxn ang="0">
                  <a:pos x="connsiteX1" y="connsiteY1"/>
                </a:cxn>
                <a:cxn ang="0">
                  <a:pos x="connsiteX2" y="connsiteY2"/>
                </a:cxn>
                <a:cxn ang="0">
                  <a:pos x="connsiteX3" y="connsiteY3"/>
                </a:cxn>
              </a:cxnLst>
              <a:rect l="l" t="t" r="r" b="b"/>
              <a:pathLst>
                <a:path w="248548" h="241300">
                  <a:moveTo>
                    <a:pt x="248548" y="0"/>
                  </a:moveTo>
                  <a:cubicBezTo>
                    <a:pt x="203569" y="16139"/>
                    <a:pt x="158590" y="32279"/>
                    <a:pt x="118373" y="57150"/>
                  </a:cubicBezTo>
                  <a:cubicBezTo>
                    <a:pt x="78156" y="82021"/>
                    <a:pt x="25240" y="118533"/>
                    <a:pt x="7248" y="149225"/>
                  </a:cubicBezTo>
                  <a:cubicBezTo>
                    <a:pt x="-10744" y="179917"/>
                    <a:pt x="10423" y="241300"/>
                    <a:pt x="10423" y="2413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123104" y="4730750"/>
              <a:ext cx="321646" cy="212725"/>
            </a:xfrm>
            <a:custGeom>
              <a:avLst/>
              <a:gdLst>
                <a:gd name="connsiteX0" fmla="*/ 321646 w 321646"/>
                <a:gd name="connsiteY0" fmla="*/ 0 h 212725"/>
                <a:gd name="connsiteX1" fmla="*/ 178771 w 321646"/>
                <a:gd name="connsiteY1" fmla="*/ 38100 h 212725"/>
                <a:gd name="connsiteX2" fmla="*/ 39071 w 321646"/>
                <a:gd name="connsiteY2" fmla="*/ 111125 h 212725"/>
                <a:gd name="connsiteX3" fmla="*/ 971 w 321646"/>
                <a:gd name="connsiteY3" fmla="*/ 165100 h 212725"/>
                <a:gd name="connsiteX4" fmla="*/ 10496 w 321646"/>
                <a:gd name="connsiteY4" fmla="*/ 212725 h 212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646" h="212725">
                  <a:moveTo>
                    <a:pt x="321646" y="0"/>
                  </a:moveTo>
                  <a:cubicBezTo>
                    <a:pt x="273756" y="9789"/>
                    <a:pt x="225867" y="19579"/>
                    <a:pt x="178771" y="38100"/>
                  </a:cubicBezTo>
                  <a:cubicBezTo>
                    <a:pt x="131675" y="56621"/>
                    <a:pt x="68704" y="89958"/>
                    <a:pt x="39071" y="111125"/>
                  </a:cubicBezTo>
                  <a:cubicBezTo>
                    <a:pt x="9438" y="132292"/>
                    <a:pt x="5733" y="148167"/>
                    <a:pt x="971" y="165100"/>
                  </a:cubicBezTo>
                  <a:cubicBezTo>
                    <a:pt x="-3791" y="182033"/>
                    <a:pt x="10496" y="212725"/>
                    <a:pt x="10496" y="212725"/>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4" name="Group 13"/>
            <p:cNvGrpSpPr/>
            <p:nvPr/>
          </p:nvGrpSpPr>
          <p:grpSpPr>
            <a:xfrm>
              <a:off x="2486025" y="4873625"/>
              <a:ext cx="431800" cy="203200"/>
              <a:chOff x="2486025" y="4873625"/>
              <a:chExt cx="431800" cy="203200"/>
            </a:xfrm>
          </p:grpSpPr>
          <p:sp>
            <p:nvSpPr>
              <p:cNvPr id="11" name="Freeform 10"/>
              <p:cNvSpPr/>
              <p:nvPr/>
            </p:nvSpPr>
            <p:spPr>
              <a:xfrm>
                <a:off x="2486025" y="4908550"/>
                <a:ext cx="238125" cy="168275"/>
              </a:xfrm>
              <a:custGeom>
                <a:avLst/>
                <a:gdLst>
                  <a:gd name="connsiteX0" fmla="*/ 238125 w 238125"/>
                  <a:gd name="connsiteY0" fmla="*/ 0 h 168275"/>
                  <a:gd name="connsiteX1" fmla="*/ 107950 w 238125"/>
                  <a:gd name="connsiteY1" fmla="*/ 47625 h 168275"/>
                  <a:gd name="connsiteX2" fmla="*/ 19050 w 238125"/>
                  <a:gd name="connsiteY2" fmla="*/ 104775 h 168275"/>
                  <a:gd name="connsiteX3" fmla="*/ 0 w 238125"/>
                  <a:gd name="connsiteY3" fmla="*/ 168275 h 168275"/>
                </a:gdLst>
                <a:ahLst/>
                <a:cxnLst>
                  <a:cxn ang="0">
                    <a:pos x="connsiteX0" y="connsiteY0"/>
                  </a:cxn>
                  <a:cxn ang="0">
                    <a:pos x="connsiteX1" y="connsiteY1"/>
                  </a:cxn>
                  <a:cxn ang="0">
                    <a:pos x="connsiteX2" y="connsiteY2"/>
                  </a:cxn>
                  <a:cxn ang="0">
                    <a:pos x="connsiteX3" y="connsiteY3"/>
                  </a:cxn>
                </a:cxnLst>
                <a:rect l="l" t="t" r="r" b="b"/>
                <a:pathLst>
                  <a:path w="238125" h="168275">
                    <a:moveTo>
                      <a:pt x="238125" y="0"/>
                    </a:moveTo>
                    <a:cubicBezTo>
                      <a:pt x="191293" y="15081"/>
                      <a:pt x="144462" y="30163"/>
                      <a:pt x="107950" y="47625"/>
                    </a:cubicBezTo>
                    <a:cubicBezTo>
                      <a:pt x="71438" y="65087"/>
                      <a:pt x="37042" y="84667"/>
                      <a:pt x="19050" y="104775"/>
                    </a:cubicBezTo>
                    <a:cubicBezTo>
                      <a:pt x="1058" y="124883"/>
                      <a:pt x="0" y="168275"/>
                      <a:pt x="0" y="168275"/>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2841625" y="4873625"/>
                <a:ext cx="76200" cy="12700"/>
              </a:xfrm>
              <a:custGeom>
                <a:avLst/>
                <a:gdLst>
                  <a:gd name="connsiteX0" fmla="*/ 76200 w 76200"/>
                  <a:gd name="connsiteY0" fmla="*/ 0 h 12700"/>
                  <a:gd name="connsiteX1" fmla="*/ 0 w 76200"/>
                  <a:gd name="connsiteY1" fmla="*/ 12700 h 12700"/>
                  <a:gd name="connsiteX2" fmla="*/ 0 w 76200"/>
                  <a:gd name="connsiteY2" fmla="*/ 12700 h 12700"/>
                </a:gdLst>
                <a:ahLst/>
                <a:cxnLst>
                  <a:cxn ang="0">
                    <a:pos x="connsiteX0" y="connsiteY0"/>
                  </a:cxn>
                  <a:cxn ang="0">
                    <a:pos x="connsiteX1" y="connsiteY1"/>
                  </a:cxn>
                  <a:cxn ang="0">
                    <a:pos x="connsiteX2" y="connsiteY2"/>
                  </a:cxn>
                </a:cxnLst>
                <a:rect l="l" t="t" r="r" b="b"/>
                <a:pathLst>
                  <a:path w="76200" h="12700">
                    <a:moveTo>
                      <a:pt x="76200" y="0"/>
                    </a:moveTo>
                    <a:lnTo>
                      <a:pt x="0" y="12700"/>
                    </a:lnTo>
                    <a:lnTo>
                      <a:pt x="0" y="12700"/>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5" name="Freeform 14"/>
            <p:cNvSpPr/>
            <p:nvPr/>
          </p:nvSpPr>
          <p:spPr>
            <a:xfrm>
              <a:off x="1078860" y="4260850"/>
              <a:ext cx="251465" cy="254000"/>
            </a:xfrm>
            <a:custGeom>
              <a:avLst/>
              <a:gdLst>
                <a:gd name="connsiteX0" fmla="*/ 251465 w 251465"/>
                <a:gd name="connsiteY0" fmla="*/ 0 h 254000"/>
                <a:gd name="connsiteX1" fmla="*/ 127640 w 251465"/>
                <a:gd name="connsiteY1" fmla="*/ 63500 h 254000"/>
                <a:gd name="connsiteX2" fmla="*/ 3815 w 251465"/>
                <a:gd name="connsiteY2" fmla="*/ 168275 h 254000"/>
                <a:gd name="connsiteX3" fmla="*/ 29215 w 251465"/>
                <a:gd name="connsiteY3" fmla="*/ 254000 h 254000"/>
              </a:gdLst>
              <a:ahLst/>
              <a:cxnLst>
                <a:cxn ang="0">
                  <a:pos x="connsiteX0" y="connsiteY0"/>
                </a:cxn>
                <a:cxn ang="0">
                  <a:pos x="connsiteX1" y="connsiteY1"/>
                </a:cxn>
                <a:cxn ang="0">
                  <a:pos x="connsiteX2" y="connsiteY2"/>
                </a:cxn>
                <a:cxn ang="0">
                  <a:pos x="connsiteX3" y="connsiteY3"/>
                </a:cxn>
              </a:cxnLst>
              <a:rect l="l" t="t" r="r" b="b"/>
              <a:pathLst>
                <a:path w="251465" h="254000">
                  <a:moveTo>
                    <a:pt x="251465" y="0"/>
                  </a:moveTo>
                  <a:cubicBezTo>
                    <a:pt x="210190" y="17727"/>
                    <a:pt x="168915" y="35454"/>
                    <a:pt x="127640" y="63500"/>
                  </a:cubicBezTo>
                  <a:cubicBezTo>
                    <a:pt x="86365" y="91546"/>
                    <a:pt x="20219" y="136525"/>
                    <a:pt x="3815" y="168275"/>
                  </a:cubicBezTo>
                  <a:cubicBezTo>
                    <a:pt x="-12589" y="200025"/>
                    <a:pt x="29215" y="254000"/>
                    <a:pt x="29215" y="2540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2" name="Group 21"/>
          <p:cNvGrpSpPr/>
          <p:nvPr/>
        </p:nvGrpSpPr>
        <p:grpSpPr>
          <a:xfrm>
            <a:off x="6228527" y="4848225"/>
            <a:ext cx="1721673" cy="803523"/>
            <a:chOff x="6228527" y="4848225"/>
            <a:chExt cx="1721673" cy="803523"/>
          </a:xfrm>
        </p:grpSpPr>
        <p:sp>
          <p:nvSpPr>
            <p:cNvPr id="17" name="Freeform 16"/>
            <p:cNvSpPr/>
            <p:nvPr/>
          </p:nvSpPr>
          <p:spPr>
            <a:xfrm>
              <a:off x="7586957" y="5397500"/>
              <a:ext cx="363243" cy="254248"/>
            </a:xfrm>
            <a:custGeom>
              <a:avLst/>
              <a:gdLst>
                <a:gd name="connsiteX0" fmla="*/ 363243 w 363243"/>
                <a:gd name="connsiteY0" fmla="*/ 0 h 254248"/>
                <a:gd name="connsiteX1" fmla="*/ 156868 w 363243"/>
                <a:gd name="connsiteY1" fmla="*/ 95250 h 254248"/>
                <a:gd name="connsiteX2" fmla="*/ 10818 w 363243"/>
                <a:gd name="connsiteY2" fmla="*/ 231775 h 254248"/>
                <a:gd name="connsiteX3" fmla="*/ 10818 w 363243"/>
                <a:gd name="connsiteY3" fmla="*/ 254000 h 254248"/>
              </a:gdLst>
              <a:ahLst/>
              <a:cxnLst>
                <a:cxn ang="0">
                  <a:pos x="connsiteX0" y="connsiteY0"/>
                </a:cxn>
                <a:cxn ang="0">
                  <a:pos x="connsiteX1" y="connsiteY1"/>
                </a:cxn>
                <a:cxn ang="0">
                  <a:pos x="connsiteX2" y="connsiteY2"/>
                </a:cxn>
                <a:cxn ang="0">
                  <a:pos x="connsiteX3" y="connsiteY3"/>
                </a:cxn>
              </a:cxnLst>
              <a:rect l="l" t="t" r="r" b="b"/>
              <a:pathLst>
                <a:path w="363243" h="254248">
                  <a:moveTo>
                    <a:pt x="363243" y="0"/>
                  </a:moveTo>
                  <a:cubicBezTo>
                    <a:pt x="289424" y="28310"/>
                    <a:pt x="215605" y="56621"/>
                    <a:pt x="156868" y="95250"/>
                  </a:cubicBezTo>
                  <a:cubicBezTo>
                    <a:pt x="98131" y="133879"/>
                    <a:pt x="35160" y="205317"/>
                    <a:pt x="10818" y="231775"/>
                  </a:cubicBezTo>
                  <a:cubicBezTo>
                    <a:pt x="-13524" y="258233"/>
                    <a:pt x="10818" y="254000"/>
                    <a:pt x="10818" y="2540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Freeform 17"/>
            <p:cNvSpPr/>
            <p:nvPr/>
          </p:nvSpPr>
          <p:spPr>
            <a:xfrm>
              <a:off x="7251700" y="5295900"/>
              <a:ext cx="317500" cy="228600"/>
            </a:xfrm>
            <a:custGeom>
              <a:avLst/>
              <a:gdLst>
                <a:gd name="connsiteX0" fmla="*/ 317500 w 317500"/>
                <a:gd name="connsiteY0" fmla="*/ 0 h 228600"/>
                <a:gd name="connsiteX1" fmla="*/ 158750 w 317500"/>
                <a:gd name="connsiteY1" fmla="*/ 57150 h 228600"/>
                <a:gd name="connsiteX2" fmla="*/ 53975 w 317500"/>
                <a:gd name="connsiteY2" fmla="*/ 136525 h 228600"/>
                <a:gd name="connsiteX3" fmla="*/ 0 w 31750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317500" h="228600">
                  <a:moveTo>
                    <a:pt x="317500" y="0"/>
                  </a:moveTo>
                  <a:cubicBezTo>
                    <a:pt x="260085" y="17198"/>
                    <a:pt x="202671" y="34396"/>
                    <a:pt x="158750" y="57150"/>
                  </a:cubicBezTo>
                  <a:cubicBezTo>
                    <a:pt x="114829" y="79904"/>
                    <a:pt x="80433" y="107950"/>
                    <a:pt x="53975" y="136525"/>
                  </a:cubicBezTo>
                  <a:cubicBezTo>
                    <a:pt x="27517" y="165100"/>
                    <a:pt x="0" y="228600"/>
                    <a:pt x="0" y="22860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6927850" y="5156200"/>
              <a:ext cx="288925" cy="219075"/>
            </a:xfrm>
            <a:custGeom>
              <a:avLst/>
              <a:gdLst>
                <a:gd name="connsiteX0" fmla="*/ 288925 w 288925"/>
                <a:gd name="connsiteY0" fmla="*/ 0 h 219075"/>
                <a:gd name="connsiteX1" fmla="*/ 127000 w 288925"/>
                <a:gd name="connsiteY1" fmla="*/ 50800 h 219075"/>
                <a:gd name="connsiteX2" fmla="*/ 28575 w 288925"/>
                <a:gd name="connsiteY2" fmla="*/ 136525 h 219075"/>
                <a:gd name="connsiteX3" fmla="*/ 0 w 288925"/>
                <a:gd name="connsiteY3" fmla="*/ 219075 h 219075"/>
              </a:gdLst>
              <a:ahLst/>
              <a:cxnLst>
                <a:cxn ang="0">
                  <a:pos x="connsiteX0" y="connsiteY0"/>
                </a:cxn>
                <a:cxn ang="0">
                  <a:pos x="connsiteX1" y="connsiteY1"/>
                </a:cxn>
                <a:cxn ang="0">
                  <a:pos x="connsiteX2" y="connsiteY2"/>
                </a:cxn>
                <a:cxn ang="0">
                  <a:pos x="connsiteX3" y="connsiteY3"/>
                </a:cxn>
              </a:cxnLst>
              <a:rect l="l" t="t" r="r" b="b"/>
              <a:pathLst>
                <a:path w="288925" h="219075">
                  <a:moveTo>
                    <a:pt x="288925" y="0"/>
                  </a:moveTo>
                  <a:cubicBezTo>
                    <a:pt x="229658" y="14023"/>
                    <a:pt x="170392" y="28046"/>
                    <a:pt x="127000" y="50800"/>
                  </a:cubicBezTo>
                  <a:cubicBezTo>
                    <a:pt x="83608" y="73554"/>
                    <a:pt x="49742" y="108479"/>
                    <a:pt x="28575" y="136525"/>
                  </a:cubicBezTo>
                  <a:cubicBezTo>
                    <a:pt x="7408" y="164571"/>
                    <a:pt x="0" y="219075"/>
                    <a:pt x="0" y="219075"/>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6572222" y="5026025"/>
              <a:ext cx="301653" cy="231775"/>
            </a:xfrm>
            <a:custGeom>
              <a:avLst/>
              <a:gdLst>
                <a:gd name="connsiteX0" fmla="*/ 301653 w 301653"/>
                <a:gd name="connsiteY0" fmla="*/ 0 h 231775"/>
                <a:gd name="connsiteX1" fmla="*/ 123853 w 301653"/>
                <a:gd name="connsiteY1" fmla="*/ 31750 h 231775"/>
                <a:gd name="connsiteX2" fmla="*/ 19078 w 301653"/>
                <a:gd name="connsiteY2" fmla="*/ 127000 h 231775"/>
                <a:gd name="connsiteX3" fmla="*/ 28 w 301653"/>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301653" h="231775">
                  <a:moveTo>
                    <a:pt x="301653" y="0"/>
                  </a:moveTo>
                  <a:cubicBezTo>
                    <a:pt x="236301" y="5291"/>
                    <a:pt x="170949" y="10583"/>
                    <a:pt x="123853" y="31750"/>
                  </a:cubicBezTo>
                  <a:cubicBezTo>
                    <a:pt x="76757" y="52917"/>
                    <a:pt x="39715" y="93663"/>
                    <a:pt x="19078" y="127000"/>
                  </a:cubicBezTo>
                  <a:cubicBezTo>
                    <a:pt x="-1560" y="160338"/>
                    <a:pt x="28" y="231775"/>
                    <a:pt x="28" y="231775"/>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6228527" y="4848225"/>
              <a:ext cx="302448" cy="234950"/>
            </a:xfrm>
            <a:custGeom>
              <a:avLst/>
              <a:gdLst>
                <a:gd name="connsiteX0" fmla="*/ 302448 w 302448"/>
                <a:gd name="connsiteY0" fmla="*/ 0 h 234950"/>
                <a:gd name="connsiteX1" fmla="*/ 162748 w 302448"/>
                <a:gd name="connsiteY1" fmla="*/ 15875 h 234950"/>
                <a:gd name="connsiteX2" fmla="*/ 57973 w 302448"/>
                <a:gd name="connsiteY2" fmla="*/ 79375 h 234950"/>
                <a:gd name="connsiteX3" fmla="*/ 3998 w 302448"/>
                <a:gd name="connsiteY3" fmla="*/ 180975 h 234950"/>
                <a:gd name="connsiteX4" fmla="*/ 3998 w 302448"/>
                <a:gd name="connsiteY4" fmla="*/ 234950 h 23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48" h="234950">
                  <a:moveTo>
                    <a:pt x="302448" y="0"/>
                  </a:moveTo>
                  <a:cubicBezTo>
                    <a:pt x="252971" y="1323"/>
                    <a:pt x="203494" y="2646"/>
                    <a:pt x="162748" y="15875"/>
                  </a:cubicBezTo>
                  <a:cubicBezTo>
                    <a:pt x="122002" y="29104"/>
                    <a:pt x="84431" y="51858"/>
                    <a:pt x="57973" y="79375"/>
                  </a:cubicBezTo>
                  <a:cubicBezTo>
                    <a:pt x="31515" y="106892"/>
                    <a:pt x="12994" y="155046"/>
                    <a:pt x="3998" y="180975"/>
                  </a:cubicBezTo>
                  <a:cubicBezTo>
                    <a:pt x="-4998" y="206904"/>
                    <a:pt x="3998" y="234950"/>
                    <a:pt x="3998" y="234950"/>
                  </a:cubicBez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6" name="Group 25"/>
          <p:cNvGrpSpPr/>
          <p:nvPr/>
        </p:nvGrpSpPr>
        <p:grpSpPr>
          <a:xfrm>
            <a:off x="1220743" y="3089474"/>
            <a:ext cx="1714500" cy="1730176"/>
            <a:chOff x="1220743" y="3089474"/>
            <a:chExt cx="1714500" cy="1730176"/>
          </a:xfrm>
        </p:grpSpPr>
        <p:cxnSp>
          <p:nvCxnSpPr>
            <p:cNvPr id="24" name="Straight Arrow Connector 23"/>
            <p:cNvCxnSpPr/>
            <p:nvPr/>
          </p:nvCxnSpPr>
          <p:spPr>
            <a:xfrm>
              <a:off x="2935243" y="4588074"/>
              <a:ext cx="0" cy="231576"/>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2554243" y="4372174"/>
              <a:ext cx="0" cy="231576"/>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2160543" y="4168974"/>
              <a:ext cx="0" cy="231576"/>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1855743" y="3864174"/>
              <a:ext cx="0" cy="231576"/>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1512843" y="3521274"/>
              <a:ext cx="0" cy="231576"/>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1220743" y="3089474"/>
              <a:ext cx="0" cy="231576"/>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021343" y="3406974"/>
            <a:ext cx="1676400" cy="1641276"/>
            <a:chOff x="6021343" y="3406974"/>
            <a:chExt cx="1676400" cy="1641276"/>
          </a:xfrm>
        </p:grpSpPr>
        <p:cxnSp>
          <p:nvCxnSpPr>
            <p:cNvPr id="64" name="Straight Arrow Connector 63"/>
            <p:cNvCxnSpPr/>
            <p:nvPr/>
          </p:nvCxnSpPr>
          <p:spPr>
            <a:xfrm>
              <a:off x="7697743" y="4816674"/>
              <a:ext cx="0" cy="231576"/>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7354843" y="4651574"/>
              <a:ext cx="0" cy="231576"/>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7024643" y="4486474"/>
              <a:ext cx="0" cy="231576"/>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6694443" y="4308674"/>
              <a:ext cx="0" cy="231576"/>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6351543" y="3965774"/>
              <a:ext cx="0" cy="231576"/>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6021343" y="3406974"/>
              <a:ext cx="0" cy="231576"/>
            </a:xfrm>
            <a:prstGeom prst="straightConnector1">
              <a:avLst/>
            </a:prstGeom>
            <a:ln w="28575"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31" name="Right Arrow 30"/>
          <p:cNvSpPr/>
          <p:nvPr/>
        </p:nvSpPr>
        <p:spPr>
          <a:xfrm>
            <a:off x="1990678" y="1548368"/>
            <a:ext cx="371522" cy="267732"/>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ight Arrow 72"/>
          <p:cNvSpPr/>
          <p:nvPr/>
        </p:nvSpPr>
        <p:spPr>
          <a:xfrm>
            <a:off x="1990678" y="2057400"/>
            <a:ext cx="371522" cy="267732"/>
          </a:xfrm>
          <a:prstGeom prst="righ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391" name="Group 16390"/>
          <p:cNvGrpSpPr/>
          <p:nvPr/>
        </p:nvGrpSpPr>
        <p:grpSpPr>
          <a:xfrm>
            <a:off x="3152688" y="4978400"/>
            <a:ext cx="940763" cy="355600"/>
            <a:chOff x="3152688" y="4978400"/>
            <a:chExt cx="940763" cy="355600"/>
          </a:xfrm>
        </p:grpSpPr>
        <p:sp>
          <p:nvSpPr>
            <p:cNvPr id="12" name="Oval 11"/>
            <p:cNvSpPr/>
            <p:nvPr/>
          </p:nvSpPr>
          <p:spPr>
            <a:xfrm rot="19320000">
              <a:off x="3152688" y="5018997"/>
              <a:ext cx="454824" cy="278897"/>
            </a:xfrm>
            <a:prstGeom prst="ellipse">
              <a:avLst/>
            </a:prstGeom>
            <a:gradFill flip="none" rotWithShape="1">
              <a:gsLst>
                <a:gs pos="35000">
                  <a:srgbClr val="FF0000"/>
                </a:gs>
                <a:gs pos="85000">
                  <a:srgbClr val="FFFF00"/>
                </a:gs>
                <a:gs pos="5000">
                  <a:schemeClr val="tx1"/>
                </a:gs>
              </a:gsLst>
              <a:path path="circle">
                <a:fillToRect l="50000" t="50000" r="50000" b="50000"/>
              </a:path>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384" name="Straight Arrow Connector 16383"/>
            <p:cNvCxnSpPr/>
            <p:nvPr/>
          </p:nvCxnSpPr>
          <p:spPr>
            <a:xfrm rot="300000">
              <a:off x="3505200" y="5219700"/>
              <a:ext cx="342900" cy="114300"/>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6385" name="TextBox 16384"/>
            <p:cNvSpPr txBox="1"/>
            <p:nvPr/>
          </p:nvSpPr>
          <p:spPr>
            <a:xfrm>
              <a:off x="3543300" y="4978400"/>
              <a:ext cx="550151" cy="276999"/>
            </a:xfrm>
            <a:prstGeom prst="rect">
              <a:avLst/>
            </a:prstGeom>
            <a:noFill/>
          </p:spPr>
          <p:txBody>
            <a:bodyPr wrap="none" rtlCol="0">
              <a:spAutoFit/>
            </a:bodyPr>
            <a:lstStyle/>
            <a:p>
              <a:r>
                <a:rPr lang="en-US" sz="1200" dirty="0" smtClean="0">
                  <a:solidFill>
                    <a:schemeClr val="bg1"/>
                  </a:solidFill>
                </a:rPr>
                <a:t>pump</a:t>
              </a:r>
              <a:endParaRPr lang="en-US" sz="1200" dirty="0">
                <a:solidFill>
                  <a:schemeClr val="bg1"/>
                </a:solidFill>
              </a:endParaRPr>
            </a:p>
          </p:txBody>
        </p:sp>
      </p:grpSp>
    </p:spTree>
    <p:extLst>
      <p:ext uri="{BB962C8B-B14F-4D97-AF65-F5344CB8AC3E}">
        <p14:creationId xmlns:p14="http://schemas.microsoft.com/office/powerpoint/2010/main" val="1650631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1"/>
                                        </p:tgtEl>
                                        <p:attrNameLst>
                                          <p:attrName>style.visibility</p:attrName>
                                        </p:attrNameLst>
                                      </p:cBhvr>
                                      <p:to>
                                        <p:strVal val="hidden"/>
                                      </p:to>
                                    </p:set>
                                  </p:childTnLst>
                                </p:cTn>
                              </p:par>
                            </p:childTnLst>
                          </p:cTn>
                        </p:par>
                        <p:par>
                          <p:cTn id="20" fill="hold">
                            <p:stCondLst>
                              <p:cond delay="0"/>
                            </p:stCondLst>
                            <p:childTnLst>
                              <p:par>
                                <p:cTn id="21" presetID="22" presetClass="entr" presetSubtype="8" fill="hold" grpId="0" nodeType="after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wipe(left)">
                                      <p:cBhvr>
                                        <p:cTn id="23" dur="500"/>
                                        <p:tgtEl>
                                          <p:spTgt spid="73"/>
                                        </p:tgtEl>
                                      </p:cBhvr>
                                    </p:animEffect>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par>
                          <p:cTn id="28" fill="hold">
                            <p:stCondLst>
                              <p:cond delay="1000"/>
                            </p:stCondLst>
                            <p:childTnLst>
                              <p:par>
                                <p:cTn id="29" presetID="22" presetClass="entr" presetSubtype="4"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7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1" name="Picture 3" descr="ver2_3by5ver2"/>
          <p:cNvPicPr>
            <a:picLocks noChangeAspect="1" noChangeArrowheads="1"/>
          </p:cNvPicPr>
          <p:nvPr/>
        </p:nvPicPr>
        <p:blipFill rotWithShape="1">
          <a:blip r:embed="rId3">
            <a:extLst>
              <a:ext uri="{28A0092B-C50C-407E-A947-70E740481C1C}">
                <a14:useLocalDpi xmlns:a14="http://schemas.microsoft.com/office/drawing/2010/main" val="0"/>
              </a:ext>
            </a:extLst>
          </a:blip>
          <a:srcRect l="30027" t="2615" r="13822" b="81084"/>
          <a:stretch/>
        </p:blipFill>
        <p:spPr bwMode="auto">
          <a:xfrm>
            <a:off x="2017776" y="2533650"/>
            <a:ext cx="6967728" cy="1068388"/>
          </a:xfrm>
          <a:prstGeom prst="rect">
            <a:avLst/>
          </a:prstGeom>
          <a:noFill/>
          <a:extLst>
            <a:ext uri="{909E8E84-426E-40dd-AFC4-6F175D3DCCD1}">
              <a14:hiddenFill xmlns:a14="http://schemas.microsoft.com/office/drawing/2010/main">
                <a:solidFill>
                  <a:srgbClr val="FFFFFF"/>
                </a:solidFill>
              </a14:hiddenFill>
            </a:ext>
          </a:extLst>
        </p:spPr>
      </p:pic>
      <p:pic>
        <p:nvPicPr>
          <p:cNvPr id="242693" name="Picture 5" descr="ver2_3by5ver2"/>
          <p:cNvPicPr>
            <a:picLocks noChangeAspect="1" noChangeArrowheads="1"/>
          </p:cNvPicPr>
          <p:nvPr/>
        </p:nvPicPr>
        <p:blipFill>
          <a:blip r:embed="rId3">
            <a:lum contrast="-2000"/>
            <a:extLst>
              <a:ext uri="{28A0092B-C50C-407E-A947-70E740481C1C}">
                <a14:useLocalDpi xmlns:a14="http://schemas.microsoft.com/office/drawing/2010/main" val="0"/>
              </a:ext>
            </a:extLst>
          </a:blip>
          <a:srcRect l="31071" t="78468" r="13809" b="9547"/>
          <a:stretch>
            <a:fillRect/>
          </a:stretch>
        </p:blipFill>
        <p:spPr bwMode="auto">
          <a:xfrm>
            <a:off x="2152650" y="4078288"/>
            <a:ext cx="6838950" cy="784225"/>
          </a:xfrm>
          <a:prstGeom prst="rect">
            <a:avLst/>
          </a:prstGeom>
          <a:noFill/>
          <a:extLst>
            <a:ext uri="{909E8E84-426E-40dd-AFC4-6F175D3DCCD1}">
              <a14:hiddenFill xmlns:a14="http://schemas.microsoft.com/office/drawing/2010/main">
                <a:solidFill>
                  <a:srgbClr val="FFFFFF"/>
                </a:solidFill>
              </a14:hiddenFill>
            </a:ext>
          </a:extLst>
        </p:spPr>
      </p:pic>
      <p:sp>
        <p:nvSpPr>
          <p:cNvPr id="242695" name="Line 7"/>
          <p:cNvSpPr>
            <a:spLocks noChangeShapeType="1"/>
          </p:cNvSpPr>
          <p:nvPr/>
        </p:nvSpPr>
        <p:spPr bwMode="auto">
          <a:xfrm>
            <a:off x="2268538" y="3200400"/>
            <a:ext cx="67056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696" name="Text Box 8"/>
          <p:cNvSpPr txBox="1">
            <a:spLocks noChangeArrowheads="1"/>
          </p:cNvSpPr>
          <p:nvPr/>
        </p:nvSpPr>
        <p:spPr bwMode="auto">
          <a:xfrm>
            <a:off x="2263775" y="2465388"/>
            <a:ext cx="7175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a:solidFill>
                  <a:schemeClr val="bg1"/>
                </a:solidFill>
              </a:rPr>
              <a:t>no gas</a:t>
            </a:r>
          </a:p>
        </p:txBody>
      </p:sp>
      <p:pic>
        <p:nvPicPr>
          <p:cNvPr id="242698" name="Picture 10" descr="ver2_3by5ver2"/>
          <p:cNvPicPr>
            <a:picLocks noChangeAspect="1" noChangeArrowheads="1"/>
          </p:cNvPicPr>
          <p:nvPr/>
        </p:nvPicPr>
        <p:blipFill>
          <a:blip r:embed="rId3">
            <a:extLst>
              <a:ext uri="{28A0092B-C50C-407E-A947-70E740481C1C}">
                <a14:useLocalDpi xmlns:a14="http://schemas.microsoft.com/office/drawing/2010/main" val="0"/>
              </a:ext>
            </a:extLst>
          </a:blip>
          <a:srcRect l="29691" t="61467" r="13809" b="26157"/>
          <a:stretch>
            <a:fillRect/>
          </a:stretch>
        </p:blipFill>
        <p:spPr bwMode="auto">
          <a:xfrm>
            <a:off x="1976438" y="3213100"/>
            <a:ext cx="7010400" cy="811213"/>
          </a:xfrm>
          <a:prstGeom prst="rect">
            <a:avLst/>
          </a:prstGeom>
          <a:noFill/>
          <a:extLst>
            <a:ext uri="{909E8E84-426E-40dd-AFC4-6F175D3DCCD1}">
              <a14:hiddenFill xmlns:a14="http://schemas.microsoft.com/office/drawing/2010/main">
                <a:solidFill>
                  <a:srgbClr val="FFFFFF"/>
                </a:solidFill>
              </a14:hiddenFill>
            </a:ext>
          </a:extLst>
        </p:spPr>
      </p:pic>
      <p:sp>
        <p:nvSpPr>
          <p:cNvPr id="242699" name="Text Box 11"/>
          <p:cNvSpPr txBox="1">
            <a:spLocks noChangeArrowheads="1"/>
          </p:cNvSpPr>
          <p:nvPr/>
        </p:nvSpPr>
        <p:spPr bwMode="auto">
          <a:xfrm>
            <a:off x="2224088" y="31623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solidFill>
                  <a:schemeClr val="bg1"/>
                </a:solidFill>
              </a:rPr>
              <a:t>1.2•10</a:t>
            </a:r>
            <a:r>
              <a:rPr lang="en-US" sz="1400" baseline="30000">
                <a:solidFill>
                  <a:schemeClr val="bg1"/>
                </a:solidFill>
              </a:rPr>
              <a:t>19</a:t>
            </a:r>
            <a:endParaRPr lang="en-US" sz="1400">
              <a:solidFill>
                <a:schemeClr val="bg1"/>
              </a:solidFill>
            </a:endParaRPr>
          </a:p>
        </p:txBody>
      </p:sp>
      <p:sp>
        <p:nvSpPr>
          <p:cNvPr id="242700" name="Text Box 12"/>
          <p:cNvSpPr txBox="1">
            <a:spLocks noChangeArrowheads="1"/>
          </p:cNvSpPr>
          <p:nvPr/>
        </p:nvSpPr>
        <p:spPr bwMode="auto">
          <a:xfrm>
            <a:off x="6691313" y="3463925"/>
            <a:ext cx="1152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solidFill>
                  <a:schemeClr val="bg1"/>
                </a:solidFill>
              </a:rPr>
              <a:t>no electrons</a:t>
            </a:r>
          </a:p>
        </p:txBody>
      </p:sp>
      <p:sp>
        <p:nvSpPr>
          <p:cNvPr id="242702" name="Text Box 14"/>
          <p:cNvSpPr txBox="1">
            <a:spLocks noChangeArrowheads="1"/>
          </p:cNvSpPr>
          <p:nvPr/>
        </p:nvSpPr>
        <p:spPr bwMode="auto">
          <a:xfrm>
            <a:off x="6691313" y="2738438"/>
            <a:ext cx="1152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solidFill>
                  <a:schemeClr val="bg1"/>
                </a:solidFill>
              </a:rPr>
              <a:t>no electrons</a:t>
            </a:r>
          </a:p>
        </p:txBody>
      </p:sp>
      <p:pic>
        <p:nvPicPr>
          <p:cNvPr id="242703" name="Picture 15" descr="ver2_roughly monoenergetic"/>
          <p:cNvPicPr>
            <a:picLocks noChangeAspect="1" noChangeArrowheads="1"/>
          </p:cNvPicPr>
          <p:nvPr/>
        </p:nvPicPr>
        <p:blipFill>
          <a:blip r:embed="rId4">
            <a:extLst>
              <a:ext uri="{28A0092B-C50C-407E-A947-70E740481C1C}">
                <a14:useLocalDpi xmlns:a14="http://schemas.microsoft.com/office/drawing/2010/main" val="0"/>
              </a:ext>
            </a:extLst>
          </a:blip>
          <a:srcRect l="30382" t="28772" r="27620" b="58852"/>
          <a:stretch>
            <a:fillRect/>
          </a:stretch>
        </p:blipFill>
        <p:spPr bwMode="auto">
          <a:xfrm>
            <a:off x="2281238" y="4884738"/>
            <a:ext cx="5218112" cy="784225"/>
          </a:xfrm>
          <a:prstGeom prst="rect">
            <a:avLst/>
          </a:prstGeom>
          <a:noFill/>
          <a:extLst>
            <a:ext uri="{909E8E84-426E-40dd-AFC4-6F175D3DCCD1}">
              <a14:hiddenFill xmlns:a14="http://schemas.microsoft.com/office/drawing/2010/main">
                <a:solidFill>
                  <a:srgbClr val="FFFFFF"/>
                </a:solidFill>
              </a14:hiddenFill>
            </a:ext>
          </a:extLst>
        </p:spPr>
      </p:pic>
      <p:pic>
        <p:nvPicPr>
          <p:cNvPr id="242704" name="Picture 16" descr="ver2_roughly monoenergetic"/>
          <p:cNvPicPr>
            <a:picLocks noChangeAspect="1" noChangeArrowheads="1"/>
          </p:cNvPicPr>
          <p:nvPr/>
        </p:nvPicPr>
        <p:blipFill>
          <a:blip r:embed="rId4">
            <a:extLst>
              <a:ext uri="{28A0092B-C50C-407E-A947-70E740481C1C}">
                <a14:useLocalDpi xmlns:a14="http://schemas.microsoft.com/office/drawing/2010/main" val="0"/>
              </a:ext>
            </a:extLst>
          </a:blip>
          <a:srcRect l="59383" t="23540" r="13809" b="52312"/>
          <a:stretch>
            <a:fillRect/>
          </a:stretch>
        </p:blipFill>
        <p:spPr bwMode="auto">
          <a:xfrm>
            <a:off x="5862638" y="4902200"/>
            <a:ext cx="31242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42705" name="Picture 17" descr="ver2_3by5ver2"/>
          <p:cNvPicPr>
            <a:picLocks noChangeAspect="1" noChangeArrowheads="1"/>
          </p:cNvPicPr>
          <p:nvPr/>
        </p:nvPicPr>
        <p:blipFill>
          <a:blip r:embed="rId3">
            <a:lum contrast="-2000"/>
            <a:extLst>
              <a:ext uri="{28A0092B-C50C-407E-A947-70E740481C1C}">
                <a14:useLocalDpi xmlns:a14="http://schemas.microsoft.com/office/drawing/2010/main" val="0"/>
              </a:ext>
            </a:extLst>
          </a:blip>
          <a:srcRect l="30382" t="78468" r="65596" b="9547"/>
          <a:stretch>
            <a:fillRect/>
          </a:stretch>
        </p:blipFill>
        <p:spPr bwMode="auto">
          <a:xfrm>
            <a:off x="2055813" y="4884738"/>
            <a:ext cx="498475" cy="784225"/>
          </a:xfrm>
          <a:prstGeom prst="rect">
            <a:avLst/>
          </a:prstGeom>
          <a:noFill/>
          <a:extLst>
            <a:ext uri="{909E8E84-426E-40dd-AFC4-6F175D3DCCD1}">
              <a14:hiddenFill xmlns:a14="http://schemas.microsoft.com/office/drawing/2010/main">
                <a:solidFill>
                  <a:srgbClr val="FFFFFF"/>
                </a:solidFill>
              </a14:hiddenFill>
            </a:ext>
          </a:extLst>
        </p:spPr>
      </p:pic>
      <p:sp>
        <p:nvSpPr>
          <p:cNvPr id="242706" name="Rectangle 18"/>
          <p:cNvSpPr>
            <a:spLocks noChangeArrowheads="1"/>
          </p:cNvSpPr>
          <p:nvPr/>
        </p:nvSpPr>
        <p:spPr bwMode="auto">
          <a:xfrm>
            <a:off x="5718175" y="4894263"/>
            <a:ext cx="228600" cy="762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42707" name="Line 19"/>
          <p:cNvSpPr>
            <a:spLocks noChangeShapeType="1"/>
          </p:cNvSpPr>
          <p:nvPr/>
        </p:nvSpPr>
        <p:spPr bwMode="auto">
          <a:xfrm>
            <a:off x="5786438" y="5664200"/>
            <a:ext cx="0" cy="76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08" name="Line 20"/>
          <p:cNvSpPr>
            <a:spLocks noChangeShapeType="1"/>
          </p:cNvSpPr>
          <p:nvPr/>
        </p:nvSpPr>
        <p:spPr bwMode="auto">
          <a:xfrm>
            <a:off x="6307138" y="5664200"/>
            <a:ext cx="0" cy="76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09" name="Line 21"/>
          <p:cNvSpPr>
            <a:spLocks noChangeShapeType="1"/>
          </p:cNvSpPr>
          <p:nvPr/>
        </p:nvSpPr>
        <p:spPr bwMode="auto">
          <a:xfrm>
            <a:off x="6878638" y="5664200"/>
            <a:ext cx="0" cy="76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10" name="Line 22"/>
          <p:cNvSpPr>
            <a:spLocks noChangeShapeType="1"/>
          </p:cNvSpPr>
          <p:nvPr/>
        </p:nvSpPr>
        <p:spPr bwMode="auto">
          <a:xfrm>
            <a:off x="7450138" y="5664200"/>
            <a:ext cx="0" cy="76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11" name="Line 23"/>
          <p:cNvSpPr>
            <a:spLocks noChangeShapeType="1"/>
          </p:cNvSpPr>
          <p:nvPr/>
        </p:nvSpPr>
        <p:spPr bwMode="auto">
          <a:xfrm>
            <a:off x="7996238" y="5664200"/>
            <a:ext cx="0" cy="76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12" name="Line 24"/>
          <p:cNvSpPr>
            <a:spLocks noChangeShapeType="1"/>
          </p:cNvSpPr>
          <p:nvPr/>
        </p:nvSpPr>
        <p:spPr bwMode="auto">
          <a:xfrm>
            <a:off x="8504238" y="5664200"/>
            <a:ext cx="0" cy="76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13" name="Line 25"/>
          <p:cNvSpPr>
            <a:spLocks noChangeShapeType="1"/>
          </p:cNvSpPr>
          <p:nvPr/>
        </p:nvSpPr>
        <p:spPr bwMode="auto">
          <a:xfrm>
            <a:off x="8986838" y="5664200"/>
            <a:ext cx="0" cy="76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14" name="Text Box 26"/>
          <p:cNvSpPr txBox="1">
            <a:spLocks noChangeArrowheads="1"/>
          </p:cNvSpPr>
          <p:nvPr/>
        </p:nvSpPr>
        <p:spPr bwMode="auto">
          <a:xfrm>
            <a:off x="5595938" y="5689600"/>
            <a:ext cx="382587"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20</a:t>
            </a:r>
          </a:p>
        </p:txBody>
      </p:sp>
      <p:sp>
        <p:nvSpPr>
          <p:cNvPr id="242715" name="Text Box 27"/>
          <p:cNvSpPr txBox="1">
            <a:spLocks noChangeArrowheads="1"/>
          </p:cNvSpPr>
          <p:nvPr/>
        </p:nvSpPr>
        <p:spPr bwMode="auto">
          <a:xfrm>
            <a:off x="6115050" y="5689600"/>
            <a:ext cx="3825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40</a:t>
            </a:r>
          </a:p>
        </p:txBody>
      </p:sp>
      <p:sp>
        <p:nvSpPr>
          <p:cNvPr id="242716" name="Text Box 28"/>
          <p:cNvSpPr txBox="1">
            <a:spLocks noChangeArrowheads="1"/>
          </p:cNvSpPr>
          <p:nvPr/>
        </p:nvSpPr>
        <p:spPr bwMode="auto">
          <a:xfrm>
            <a:off x="6686550" y="5689600"/>
            <a:ext cx="3825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60</a:t>
            </a:r>
          </a:p>
        </p:txBody>
      </p:sp>
      <p:sp>
        <p:nvSpPr>
          <p:cNvPr id="242717" name="Text Box 29"/>
          <p:cNvSpPr txBox="1">
            <a:spLocks noChangeArrowheads="1"/>
          </p:cNvSpPr>
          <p:nvPr/>
        </p:nvSpPr>
        <p:spPr bwMode="auto">
          <a:xfrm>
            <a:off x="7258050" y="5689600"/>
            <a:ext cx="3825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80</a:t>
            </a:r>
          </a:p>
        </p:txBody>
      </p:sp>
      <p:sp>
        <p:nvSpPr>
          <p:cNvPr id="242718" name="Text Box 30"/>
          <p:cNvSpPr txBox="1">
            <a:spLocks noChangeArrowheads="1"/>
          </p:cNvSpPr>
          <p:nvPr/>
        </p:nvSpPr>
        <p:spPr bwMode="auto">
          <a:xfrm>
            <a:off x="7742238" y="5689600"/>
            <a:ext cx="48101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100</a:t>
            </a:r>
          </a:p>
        </p:txBody>
      </p:sp>
      <p:sp>
        <p:nvSpPr>
          <p:cNvPr id="242719" name="Text Box 31"/>
          <p:cNvSpPr txBox="1">
            <a:spLocks noChangeArrowheads="1"/>
          </p:cNvSpPr>
          <p:nvPr/>
        </p:nvSpPr>
        <p:spPr bwMode="auto">
          <a:xfrm>
            <a:off x="8264525" y="5689600"/>
            <a:ext cx="48101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120</a:t>
            </a:r>
          </a:p>
        </p:txBody>
      </p:sp>
      <p:grpSp>
        <p:nvGrpSpPr>
          <p:cNvPr id="242720" name="Group 32"/>
          <p:cNvGrpSpPr>
            <a:grpSpLocks/>
          </p:cNvGrpSpPr>
          <p:nvPr/>
        </p:nvGrpSpPr>
        <p:grpSpPr bwMode="auto">
          <a:xfrm>
            <a:off x="2722563" y="5664200"/>
            <a:ext cx="2857500" cy="330200"/>
            <a:chOff x="1110" y="3840"/>
            <a:chExt cx="1800" cy="208"/>
          </a:xfrm>
        </p:grpSpPr>
        <p:sp>
          <p:nvSpPr>
            <p:cNvPr id="242721" name="Text Box 33"/>
            <p:cNvSpPr txBox="1">
              <a:spLocks noChangeArrowheads="1"/>
            </p:cNvSpPr>
            <p:nvPr/>
          </p:nvSpPr>
          <p:spPr bwMode="auto">
            <a:xfrm>
              <a:off x="1110" y="3856"/>
              <a:ext cx="178"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0</a:t>
              </a:r>
            </a:p>
          </p:txBody>
        </p:sp>
        <p:grpSp>
          <p:nvGrpSpPr>
            <p:cNvPr id="242722" name="Group 34"/>
            <p:cNvGrpSpPr>
              <a:grpSpLocks/>
            </p:cNvGrpSpPr>
            <p:nvPr/>
          </p:nvGrpSpPr>
          <p:grpSpPr bwMode="auto">
            <a:xfrm>
              <a:off x="1200" y="3840"/>
              <a:ext cx="1710" cy="208"/>
              <a:chOff x="1200" y="3840"/>
              <a:chExt cx="1710" cy="208"/>
            </a:xfrm>
          </p:grpSpPr>
          <p:sp>
            <p:nvSpPr>
              <p:cNvPr id="242723" name="Line 35"/>
              <p:cNvSpPr>
                <a:spLocks noChangeShapeType="1"/>
              </p:cNvSpPr>
              <p:nvPr/>
            </p:nvSpPr>
            <p:spPr bwMode="auto">
              <a:xfrm>
                <a:off x="1200" y="3840"/>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24" name="Line 36"/>
              <p:cNvSpPr>
                <a:spLocks noChangeShapeType="1"/>
              </p:cNvSpPr>
              <p:nvPr/>
            </p:nvSpPr>
            <p:spPr bwMode="auto">
              <a:xfrm>
                <a:off x="1504" y="3840"/>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25" name="Line 37"/>
              <p:cNvSpPr>
                <a:spLocks noChangeShapeType="1"/>
              </p:cNvSpPr>
              <p:nvPr/>
            </p:nvSpPr>
            <p:spPr bwMode="auto">
              <a:xfrm>
                <a:off x="1808" y="3840"/>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26" name="Line 38"/>
              <p:cNvSpPr>
                <a:spLocks noChangeShapeType="1"/>
              </p:cNvSpPr>
              <p:nvPr/>
            </p:nvSpPr>
            <p:spPr bwMode="auto">
              <a:xfrm>
                <a:off x="2112" y="3840"/>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27" name="Line 39"/>
              <p:cNvSpPr>
                <a:spLocks noChangeShapeType="1"/>
              </p:cNvSpPr>
              <p:nvPr/>
            </p:nvSpPr>
            <p:spPr bwMode="auto">
              <a:xfrm>
                <a:off x="2416" y="3840"/>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28" name="Line 40"/>
              <p:cNvSpPr>
                <a:spLocks noChangeShapeType="1"/>
              </p:cNvSpPr>
              <p:nvPr/>
            </p:nvSpPr>
            <p:spPr bwMode="auto">
              <a:xfrm>
                <a:off x="2736" y="3840"/>
                <a:ext cx="0"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29" name="Text Box 41"/>
              <p:cNvSpPr txBox="1">
                <a:spLocks noChangeArrowheads="1"/>
              </p:cNvSpPr>
              <p:nvPr/>
            </p:nvSpPr>
            <p:spPr bwMode="auto">
              <a:xfrm>
                <a:off x="1352" y="3856"/>
                <a:ext cx="303"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200</a:t>
                </a:r>
              </a:p>
            </p:txBody>
          </p:sp>
          <p:sp>
            <p:nvSpPr>
              <p:cNvPr id="242730" name="Text Box 42"/>
              <p:cNvSpPr txBox="1">
                <a:spLocks noChangeArrowheads="1"/>
              </p:cNvSpPr>
              <p:nvPr/>
            </p:nvSpPr>
            <p:spPr bwMode="auto">
              <a:xfrm>
                <a:off x="1665" y="3856"/>
                <a:ext cx="303"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400</a:t>
                </a:r>
              </a:p>
            </p:txBody>
          </p:sp>
          <p:sp>
            <p:nvSpPr>
              <p:cNvPr id="242731" name="Text Box 43"/>
              <p:cNvSpPr txBox="1">
                <a:spLocks noChangeArrowheads="1"/>
              </p:cNvSpPr>
              <p:nvPr/>
            </p:nvSpPr>
            <p:spPr bwMode="auto">
              <a:xfrm>
                <a:off x="1961" y="3856"/>
                <a:ext cx="303"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600</a:t>
                </a:r>
              </a:p>
            </p:txBody>
          </p:sp>
          <p:sp>
            <p:nvSpPr>
              <p:cNvPr id="242732" name="Text Box 44"/>
              <p:cNvSpPr txBox="1">
                <a:spLocks noChangeArrowheads="1"/>
              </p:cNvSpPr>
              <p:nvPr/>
            </p:nvSpPr>
            <p:spPr bwMode="auto">
              <a:xfrm>
                <a:off x="2265" y="3856"/>
                <a:ext cx="303"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800</a:t>
                </a:r>
              </a:p>
            </p:txBody>
          </p:sp>
          <p:sp>
            <p:nvSpPr>
              <p:cNvPr id="242733" name="Text Box 45"/>
              <p:cNvSpPr txBox="1">
                <a:spLocks noChangeArrowheads="1"/>
              </p:cNvSpPr>
              <p:nvPr/>
            </p:nvSpPr>
            <p:spPr bwMode="auto">
              <a:xfrm>
                <a:off x="2545" y="3856"/>
                <a:ext cx="365"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1000</a:t>
                </a:r>
              </a:p>
            </p:txBody>
          </p:sp>
        </p:grpSp>
      </p:grpSp>
      <p:sp>
        <p:nvSpPr>
          <p:cNvPr id="242734" name="Text Box 46"/>
          <p:cNvSpPr txBox="1">
            <a:spLocks noChangeArrowheads="1"/>
          </p:cNvSpPr>
          <p:nvPr/>
        </p:nvSpPr>
        <p:spPr bwMode="auto">
          <a:xfrm>
            <a:off x="2982913" y="5943600"/>
            <a:ext cx="2041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time behind pump [fs]</a:t>
            </a:r>
          </a:p>
        </p:txBody>
      </p:sp>
      <p:sp>
        <p:nvSpPr>
          <p:cNvPr id="242735" name="Text Box 47"/>
          <p:cNvSpPr txBox="1">
            <a:spLocks noChangeArrowheads="1"/>
          </p:cNvSpPr>
          <p:nvPr/>
        </p:nvSpPr>
        <p:spPr bwMode="auto">
          <a:xfrm>
            <a:off x="6335713" y="5930900"/>
            <a:ext cx="20415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b="1"/>
              <a:t>electron energy [MeV]</a:t>
            </a:r>
          </a:p>
        </p:txBody>
      </p:sp>
      <p:sp>
        <p:nvSpPr>
          <p:cNvPr id="242736" name="Text Box 48"/>
          <p:cNvSpPr txBox="1">
            <a:spLocks noChangeArrowheads="1"/>
          </p:cNvSpPr>
          <p:nvPr/>
        </p:nvSpPr>
        <p:spPr bwMode="auto">
          <a:xfrm>
            <a:off x="2249488" y="4851400"/>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solidFill>
                  <a:schemeClr val="bg1"/>
                </a:solidFill>
              </a:rPr>
              <a:t>3.2•10</a:t>
            </a:r>
            <a:r>
              <a:rPr lang="en-US" sz="1400" baseline="30000">
                <a:solidFill>
                  <a:schemeClr val="bg1"/>
                </a:solidFill>
              </a:rPr>
              <a:t>19</a:t>
            </a:r>
            <a:endParaRPr lang="en-US" sz="1400">
              <a:solidFill>
                <a:schemeClr val="bg1"/>
              </a:solidFill>
            </a:endParaRPr>
          </a:p>
        </p:txBody>
      </p:sp>
      <p:sp>
        <p:nvSpPr>
          <p:cNvPr id="242737" name="Text Box 49"/>
          <p:cNvSpPr txBox="1">
            <a:spLocks noChangeArrowheads="1"/>
          </p:cNvSpPr>
          <p:nvPr/>
        </p:nvSpPr>
        <p:spPr bwMode="auto">
          <a:xfrm rot="-5400000">
            <a:off x="53976" y="3959809"/>
            <a:ext cx="3546474"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1600" b="1" dirty="0"/>
              <a:t>distance from </a:t>
            </a:r>
            <a:r>
              <a:rPr lang="en-US" sz="1600" b="1" dirty="0" smtClean="0"/>
              <a:t>propagation </a:t>
            </a:r>
            <a:r>
              <a:rPr lang="en-US" sz="1600" b="1" dirty="0"/>
              <a:t>axis [µm]</a:t>
            </a:r>
          </a:p>
        </p:txBody>
      </p:sp>
      <p:sp>
        <p:nvSpPr>
          <p:cNvPr id="242738" name="Text Box 50"/>
          <p:cNvSpPr txBox="1">
            <a:spLocks noChangeArrowheads="1"/>
          </p:cNvSpPr>
          <p:nvPr/>
        </p:nvSpPr>
        <p:spPr bwMode="auto">
          <a:xfrm>
            <a:off x="2590800" y="2165350"/>
            <a:ext cx="2731637"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b="1" dirty="0"/>
              <a:t>reconstructed |</a:t>
            </a:r>
            <a:r>
              <a:rPr lang="en-US" sz="1800" b="1" dirty="0" err="1"/>
              <a:t>E</a:t>
            </a:r>
            <a:r>
              <a:rPr lang="en-US" sz="1800" b="1" baseline="-25000" dirty="0" err="1"/>
              <a:t>probe</a:t>
            </a:r>
            <a:r>
              <a:rPr lang="en-US" sz="1800" b="1" dirty="0"/>
              <a:t>(</a:t>
            </a:r>
            <a:r>
              <a:rPr lang="en-US" sz="1800" b="1" dirty="0" err="1"/>
              <a:t>r</a:t>
            </a:r>
            <a:r>
              <a:rPr lang="en-US" sz="1800" b="1" dirty="0" err="1" smtClean="0"/>
              <a:t>,ς</a:t>
            </a:r>
            <a:r>
              <a:rPr lang="en-US" sz="1800" b="1" dirty="0" smtClean="0"/>
              <a:t>)</a:t>
            </a:r>
            <a:r>
              <a:rPr lang="en-US" sz="1800" b="1" dirty="0"/>
              <a:t>|</a:t>
            </a:r>
          </a:p>
        </p:txBody>
      </p:sp>
      <p:sp>
        <p:nvSpPr>
          <p:cNvPr id="242739" name="Text Box 51"/>
          <p:cNvSpPr txBox="1">
            <a:spLocks noChangeArrowheads="1"/>
          </p:cNvSpPr>
          <p:nvPr/>
        </p:nvSpPr>
        <p:spPr bwMode="auto">
          <a:xfrm>
            <a:off x="6326188" y="2198688"/>
            <a:ext cx="216535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b="1"/>
              <a:t>electron spectrum</a:t>
            </a:r>
          </a:p>
        </p:txBody>
      </p:sp>
      <p:sp>
        <p:nvSpPr>
          <p:cNvPr id="242741" name="Text Box 53"/>
          <p:cNvSpPr txBox="1">
            <a:spLocks noChangeArrowheads="1"/>
          </p:cNvSpPr>
          <p:nvPr/>
        </p:nvSpPr>
        <p:spPr bwMode="auto">
          <a:xfrm>
            <a:off x="4757738" y="2578100"/>
            <a:ext cx="11430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400" dirty="0">
                <a:solidFill>
                  <a:schemeClr val="bg1"/>
                </a:solidFill>
              </a:rPr>
              <a:t>unperturbed</a:t>
            </a:r>
          </a:p>
          <a:p>
            <a:pPr algn="ctr"/>
            <a:r>
              <a:rPr lang="en-US" sz="1400" dirty="0">
                <a:solidFill>
                  <a:schemeClr val="bg1"/>
                </a:solidFill>
              </a:rPr>
              <a:t>probe</a:t>
            </a:r>
          </a:p>
        </p:txBody>
      </p:sp>
      <p:sp>
        <p:nvSpPr>
          <p:cNvPr id="242742" name="Text Box 54"/>
          <p:cNvSpPr txBox="1">
            <a:spLocks noChangeArrowheads="1"/>
          </p:cNvSpPr>
          <p:nvPr/>
        </p:nvSpPr>
        <p:spPr bwMode="auto">
          <a:xfrm>
            <a:off x="1404938" y="6546851"/>
            <a:ext cx="20955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1400" dirty="0" smtClean="0"/>
              <a:t>Probe amplitude</a:t>
            </a:r>
            <a:r>
              <a:rPr lang="en-US" sz="1400" dirty="0"/>
              <a:t> </a:t>
            </a:r>
            <a:r>
              <a:rPr lang="en-US" sz="1400" dirty="0" smtClean="0"/>
              <a:t>[</a:t>
            </a:r>
            <a:r>
              <a:rPr lang="en-US" sz="1400" dirty="0" err="1"/>
              <a:t>arb.u</a:t>
            </a:r>
            <a:r>
              <a:rPr lang="en-US" sz="1400" dirty="0"/>
              <a:t>.</a:t>
            </a:r>
            <a:r>
              <a:rPr lang="en-US" sz="1400" dirty="0" smtClean="0"/>
              <a:t>]:</a:t>
            </a:r>
            <a:endParaRPr lang="en-US" sz="1400" dirty="0"/>
          </a:p>
        </p:txBody>
      </p:sp>
      <p:sp>
        <p:nvSpPr>
          <p:cNvPr id="242743" name="Text Box 55"/>
          <p:cNvSpPr txBox="1">
            <a:spLocks noChangeArrowheads="1"/>
          </p:cNvSpPr>
          <p:nvPr/>
        </p:nvSpPr>
        <p:spPr bwMode="auto">
          <a:xfrm>
            <a:off x="917575" y="38100"/>
            <a:ext cx="6977063" cy="120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r>
              <a:rPr lang="en-US" sz="2400" b="1" dirty="0"/>
              <a:t>Electron density </a:t>
            </a:r>
            <a:r>
              <a:rPr lang="ja-JP" altLang="en-US" sz="2400" b="1" dirty="0"/>
              <a:t>“</a:t>
            </a:r>
            <a:r>
              <a:rPr lang="en-US" sz="2400" b="1" dirty="0"/>
              <a:t>bubbles</a:t>
            </a:r>
            <a:r>
              <a:rPr lang="ja-JP" altLang="en-US" sz="2400" b="1" dirty="0"/>
              <a:t>”</a:t>
            </a:r>
            <a:r>
              <a:rPr lang="en-US" sz="2400" b="1" dirty="0"/>
              <a:t> re-shape co-propagating </a:t>
            </a:r>
          </a:p>
          <a:p>
            <a:pPr algn="ctr"/>
            <a:r>
              <a:rPr lang="en-US" sz="2400" b="1" dirty="0"/>
              <a:t>probe pulses into optical </a:t>
            </a:r>
            <a:r>
              <a:rPr lang="ja-JP" altLang="en-US" sz="2400" b="1" dirty="0"/>
              <a:t>“</a:t>
            </a:r>
            <a:r>
              <a:rPr lang="en-US" sz="2400" b="1" dirty="0"/>
              <a:t>bullets</a:t>
            </a:r>
            <a:r>
              <a:rPr lang="ja-JP" altLang="en-US" sz="2400" b="1" dirty="0" smtClean="0"/>
              <a:t>”</a:t>
            </a:r>
            <a:r>
              <a:rPr lang="en-US" altLang="ja-JP" sz="2400" b="1" dirty="0" smtClean="0"/>
              <a:t>, </a:t>
            </a:r>
          </a:p>
          <a:p>
            <a:pPr algn="ctr"/>
            <a:r>
              <a:rPr lang="en-US" sz="2400" b="1" dirty="0"/>
              <a:t>a</a:t>
            </a:r>
            <a:r>
              <a:rPr lang="en-US" sz="2400" b="1" dirty="0" smtClean="0"/>
              <a:t>llowing us to see &amp; study them directly </a:t>
            </a:r>
            <a:endParaRPr lang="en-US" sz="2400" b="1" dirty="0"/>
          </a:p>
        </p:txBody>
      </p:sp>
      <p:sp>
        <p:nvSpPr>
          <p:cNvPr id="242744" name="Text Box 56"/>
          <p:cNvSpPr txBox="1">
            <a:spLocks noChangeArrowheads="1"/>
          </p:cNvSpPr>
          <p:nvPr/>
        </p:nvSpPr>
        <p:spPr bwMode="auto">
          <a:xfrm>
            <a:off x="4953000" y="3338513"/>
            <a:ext cx="793750"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600" dirty="0">
                <a:solidFill>
                  <a:schemeClr val="bg1"/>
                </a:solidFill>
              </a:rPr>
              <a:t>bubble</a:t>
            </a:r>
          </a:p>
          <a:p>
            <a:pPr algn="ctr"/>
            <a:r>
              <a:rPr lang="en-US" sz="1600" dirty="0">
                <a:solidFill>
                  <a:schemeClr val="bg1"/>
                </a:solidFill>
              </a:rPr>
              <a:t>forms</a:t>
            </a:r>
          </a:p>
        </p:txBody>
      </p:sp>
      <p:sp>
        <p:nvSpPr>
          <p:cNvPr id="242745" name="Text Box 57"/>
          <p:cNvSpPr txBox="1">
            <a:spLocks noChangeArrowheads="1"/>
          </p:cNvSpPr>
          <p:nvPr/>
        </p:nvSpPr>
        <p:spPr bwMode="auto">
          <a:xfrm>
            <a:off x="2616200" y="1265760"/>
            <a:ext cx="3784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i="1" dirty="0">
                <a:solidFill>
                  <a:srgbClr val="FF0000"/>
                </a:solidFill>
                <a:latin typeface="Times New Roman" charset="0"/>
              </a:rPr>
              <a:t>P. Dong et al., Phys. Rev. Lett.</a:t>
            </a:r>
            <a:r>
              <a:rPr lang="en-US" sz="1400" b="1" dirty="0">
                <a:solidFill>
                  <a:srgbClr val="FF0000"/>
                </a:solidFill>
                <a:latin typeface="Times New Roman" charset="0"/>
              </a:rPr>
              <a:t>104</a:t>
            </a:r>
            <a:r>
              <a:rPr lang="en-US" sz="1400" dirty="0">
                <a:solidFill>
                  <a:srgbClr val="FF0000"/>
                </a:solidFill>
                <a:latin typeface="Times New Roman" charset="0"/>
              </a:rPr>
              <a:t>,</a:t>
            </a:r>
            <a:r>
              <a:rPr lang="en-US" sz="1400" i="1" dirty="0">
                <a:solidFill>
                  <a:srgbClr val="FF0000"/>
                </a:solidFill>
                <a:latin typeface="Times New Roman" charset="0"/>
              </a:rPr>
              <a:t> </a:t>
            </a:r>
            <a:r>
              <a:rPr lang="en-US" sz="1400" dirty="0">
                <a:solidFill>
                  <a:srgbClr val="FF0000"/>
                </a:solidFill>
                <a:latin typeface="Times New Roman" charset="0"/>
              </a:rPr>
              <a:t>134801 </a:t>
            </a:r>
            <a:r>
              <a:rPr lang="en-US" sz="1400" i="1" dirty="0">
                <a:solidFill>
                  <a:srgbClr val="FF0000"/>
                </a:solidFill>
                <a:latin typeface="Times New Roman" charset="0"/>
              </a:rPr>
              <a:t>(2010)</a:t>
            </a:r>
          </a:p>
        </p:txBody>
      </p:sp>
      <p:pic>
        <p:nvPicPr>
          <p:cNvPr id="242746" name="Picture 9" descr="C:\Documents and Settings\Nicholas\Desktop\3by5\0508\betatronrawdata.png"/>
          <p:cNvPicPr>
            <a:picLocks noChangeAspect="1" noChangeArrowheads="1"/>
          </p:cNvPicPr>
          <p:nvPr/>
        </p:nvPicPr>
        <p:blipFill>
          <a:blip r:embed="rId5">
            <a:extLst>
              <a:ext uri="{28A0092B-C50C-407E-A947-70E740481C1C}">
                <a14:useLocalDpi xmlns:a14="http://schemas.microsoft.com/office/drawing/2010/main" val="0"/>
              </a:ext>
            </a:extLst>
          </a:blip>
          <a:srcRect l="12511" t="71327" r="50000" b="5072"/>
          <a:stretch>
            <a:fillRect/>
          </a:stretch>
        </p:blipFill>
        <p:spPr bwMode="auto">
          <a:xfrm>
            <a:off x="2555875" y="4102100"/>
            <a:ext cx="315912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747" name="Text Box 59"/>
          <p:cNvSpPr txBox="1">
            <a:spLocks noChangeArrowheads="1"/>
          </p:cNvSpPr>
          <p:nvPr/>
        </p:nvSpPr>
        <p:spPr bwMode="auto">
          <a:xfrm>
            <a:off x="2257425" y="4046538"/>
            <a:ext cx="819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solidFill>
                  <a:schemeClr val="bg1"/>
                </a:solidFill>
              </a:rPr>
              <a:t>2.6•10</a:t>
            </a:r>
            <a:r>
              <a:rPr lang="en-US" sz="1400" baseline="30000">
                <a:solidFill>
                  <a:schemeClr val="bg1"/>
                </a:solidFill>
              </a:rPr>
              <a:t>19</a:t>
            </a:r>
            <a:endParaRPr lang="en-US" sz="1400">
              <a:solidFill>
                <a:schemeClr val="bg1"/>
              </a:solidFill>
            </a:endParaRPr>
          </a:p>
        </p:txBody>
      </p:sp>
      <p:pic>
        <p:nvPicPr>
          <p:cNvPr id="242748" name="Picture 9" descr="C:\Documents and Settings\Nicholas\Desktop\3by5\0508\betatronrawdata.png"/>
          <p:cNvPicPr>
            <a:picLocks noChangeAspect="1" noChangeArrowheads="1"/>
          </p:cNvPicPr>
          <p:nvPr/>
        </p:nvPicPr>
        <p:blipFill>
          <a:blip r:embed="rId5">
            <a:extLst>
              <a:ext uri="{28A0092B-C50C-407E-A947-70E740481C1C}">
                <a14:useLocalDpi xmlns:a14="http://schemas.microsoft.com/office/drawing/2010/main" val="0"/>
              </a:ext>
            </a:extLst>
          </a:blip>
          <a:srcRect l="83240" t="71327" b="5072"/>
          <a:stretch>
            <a:fillRect/>
          </a:stretch>
        </p:blipFill>
        <p:spPr bwMode="auto">
          <a:xfrm>
            <a:off x="5715000" y="4102100"/>
            <a:ext cx="32416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2749" name="Group 61"/>
          <p:cNvGrpSpPr>
            <a:grpSpLocks/>
          </p:cNvGrpSpPr>
          <p:nvPr/>
        </p:nvGrpSpPr>
        <p:grpSpPr bwMode="auto">
          <a:xfrm>
            <a:off x="4724400" y="4057650"/>
            <a:ext cx="4267200" cy="730250"/>
            <a:chOff x="2880" y="2556"/>
            <a:chExt cx="2688" cy="460"/>
          </a:xfrm>
        </p:grpSpPr>
        <p:sp>
          <p:nvSpPr>
            <p:cNvPr id="242750" name="Text Box 62"/>
            <p:cNvSpPr txBox="1">
              <a:spLocks noChangeArrowheads="1"/>
            </p:cNvSpPr>
            <p:nvPr/>
          </p:nvSpPr>
          <p:spPr bwMode="auto">
            <a:xfrm>
              <a:off x="4991" y="2556"/>
              <a:ext cx="577" cy="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400">
                  <a:solidFill>
                    <a:schemeClr val="bg1"/>
                  </a:solidFill>
                </a:rPr>
                <a:t>poly-</a:t>
              </a:r>
            </a:p>
            <a:p>
              <a:pPr algn="ctr"/>
              <a:r>
                <a:rPr lang="en-US" sz="1400">
                  <a:solidFill>
                    <a:schemeClr val="bg1"/>
                  </a:solidFill>
                </a:rPr>
                <a:t>energetic</a:t>
              </a:r>
            </a:p>
            <a:p>
              <a:pPr algn="ctr"/>
              <a:r>
                <a:rPr lang="en-US" sz="1400">
                  <a:solidFill>
                    <a:schemeClr val="bg1"/>
                  </a:solidFill>
                </a:rPr>
                <a:t>electrons</a:t>
              </a:r>
            </a:p>
          </p:txBody>
        </p:sp>
        <p:sp>
          <p:nvSpPr>
            <p:cNvPr id="242751" name="Text Box 63"/>
            <p:cNvSpPr txBox="1">
              <a:spLocks noChangeArrowheads="1"/>
            </p:cNvSpPr>
            <p:nvPr/>
          </p:nvSpPr>
          <p:spPr bwMode="auto">
            <a:xfrm>
              <a:off x="2880" y="2622"/>
              <a:ext cx="678" cy="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600" dirty="0">
                  <a:solidFill>
                    <a:schemeClr val="bg1"/>
                  </a:solidFill>
                </a:rPr>
                <a:t>elongated</a:t>
              </a:r>
            </a:p>
            <a:p>
              <a:pPr algn="ctr"/>
              <a:r>
                <a:rPr lang="en-US" sz="1600" dirty="0">
                  <a:solidFill>
                    <a:schemeClr val="bg1"/>
                  </a:solidFill>
                </a:rPr>
                <a:t>bubble</a:t>
              </a:r>
            </a:p>
          </p:txBody>
        </p:sp>
      </p:grpSp>
      <p:grpSp>
        <p:nvGrpSpPr>
          <p:cNvPr id="242752" name="Group 64"/>
          <p:cNvGrpSpPr>
            <a:grpSpLocks/>
          </p:cNvGrpSpPr>
          <p:nvPr/>
        </p:nvGrpSpPr>
        <p:grpSpPr bwMode="auto">
          <a:xfrm>
            <a:off x="4786313" y="4924425"/>
            <a:ext cx="4205287" cy="581025"/>
            <a:chOff x="2919" y="3102"/>
            <a:chExt cx="2649" cy="366"/>
          </a:xfrm>
        </p:grpSpPr>
        <p:sp>
          <p:nvSpPr>
            <p:cNvPr id="242753" name="Text Box 65"/>
            <p:cNvSpPr txBox="1">
              <a:spLocks noChangeArrowheads="1"/>
            </p:cNvSpPr>
            <p:nvPr/>
          </p:nvSpPr>
          <p:spPr bwMode="auto">
            <a:xfrm>
              <a:off x="4674" y="3132"/>
              <a:ext cx="894" cy="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400">
                  <a:solidFill>
                    <a:schemeClr val="bg1"/>
                  </a:solidFill>
                </a:rPr>
                <a:t>mono-energetic</a:t>
              </a:r>
            </a:p>
            <a:p>
              <a:pPr algn="ctr"/>
              <a:r>
                <a:rPr lang="en-US" sz="1400">
                  <a:solidFill>
                    <a:schemeClr val="bg1"/>
                  </a:solidFill>
                </a:rPr>
                <a:t>electrons</a:t>
              </a:r>
              <a:endParaRPr lang="en-US" sz="1600">
                <a:solidFill>
                  <a:schemeClr val="bg1"/>
                </a:solidFill>
              </a:endParaRPr>
            </a:p>
          </p:txBody>
        </p:sp>
        <p:sp>
          <p:nvSpPr>
            <p:cNvPr id="242754" name="Text Box 66"/>
            <p:cNvSpPr txBox="1">
              <a:spLocks noChangeArrowheads="1"/>
            </p:cNvSpPr>
            <p:nvPr/>
          </p:nvSpPr>
          <p:spPr bwMode="auto">
            <a:xfrm>
              <a:off x="2919" y="3102"/>
              <a:ext cx="600" cy="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600">
                  <a:solidFill>
                    <a:schemeClr val="bg1"/>
                  </a:solidFill>
                </a:rPr>
                <a:t>compact</a:t>
              </a:r>
            </a:p>
            <a:p>
              <a:pPr algn="ctr"/>
              <a:r>
                <a:rPr lang="en-US" sz="1600">
                  <a:solidFill>
                    <a:schemeClr val="bg1"/>
                  </a:solidFill>
                </a:rPr>
                <a:t>bubble</a:t>
              </a:r>
            </a:p>
          </p:txBody>
        </p:sp>
      </p:grpSp>
      <p:grpSp>
        <p:nvGrpSpPr>
          <p:cNvPr id="242755" name="Group 67"/>
          <p:cNvGrpSpPr>
            <a:grpSpLocks/>
          </p:cNvGrpSpPr>
          <p:nvPr/>
        </p:nvGrpSpPr>
        <p:grpSpPr bwMode="auto">
          <a:xfrm>
            <a:off x="2295525" y="2736850"/>
            <a:ext cx="1057275" cy="476250"/>
            <a:chOff x="1350" y="1236"/>
            <a:chExt cx="666" cy="300"/>
          </a:xfrm>
        </p:grpSpPr>
        <p:sp>
          <p:nvSpPr>
            <p:cNvPr id="242756" name="Oval 68"/>
            <p:cNvSpPr>
              <a:spLocks noChangeArrowheads="1"/>
            </p:cNvSpPr>
            <p:nvPr/>
          </p:nvSpPr>
          <p:spPr bwMode="auto">
            <a:xfrm>
              <a:off x="1680" y="1236"/>
              <a:ext cx="96" cy="144"/>
            </a:xfrm>
            <a:prstGeom prst="ellipse">
              <a:avLst/>
            </a:prstGeom>
            <a:noFill/>
            <a:ln w="19050">
              <a:solidFill>
                <a:schemeClr val="bg1"/>
              </a:solidFill>
              <a:round/>
              <a:headEnd/>
              <a:tailEnd/>
            </a:ln>
            <a:extLst>
              <a:ext uri="{909E8E84-426E-40dd-AFC4-6F175D3DCCD1}">
                <a14:hiddenFill xmlns:a14="http://schemas.microsoft.com/office/drawing/2010/main">
                  <a:solidFill>
                    <a:srgbClr val="FF0000"/>
                  </a:solidFill>
                </a14:hiddenFill>
              </a:ext>
            </a:extLst>
          </p:spPr>
          <p:txBody>
            <a:bodyPr wrap="none" anchor="ctr"/>
            <a:lstStyle/>
            <a:p>
              <a:endParaRPr lang="en-US"/>
            </a:p>
          </p:txBody>
        </p:sp>
        <p:sp>
          <p:nvSpPr>
            <p:cNvPr id="242757" name="Line 69"/>
            <p:cNvSpPr>
              <a:spLocks noChangeShapeType="1"/>
            </p:cNvSpPr>
            <p:nvPr/>
          </p:nvSpPr>
          <p:spPr bwMode="auto">
            <a:xfrm flipH="1">
              <a:off x="1488" y="1308"/>
              <a:ext cx="144" cy="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42758" name="Text Box 70"/>
            <p:cNvSpPr txBox="1">
              <a:spLocks noChangeArrowheads="1"/>
            </p:cNvSpPr>
            <p:nvPr/>
          </p:nvSpPr>
          <p:spPr bwMode="auto">
            <a:xfrm>
              <a:off x="1350" y="1363"/>
              <a:ext cx="666"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bg1"/>
                  </a:solidFill>
                </a:rPr>
                <a:t>30 TW pump</a:t>
              </a:r>
            </a:p>
          </p:txBody>
        </p:sp>
      </p:grpSp>
      <p:grpSp>
        <p:nvGrpSpPr>
          <p:cNvPr id="5" name="Group 4"/>
          <p:cNvGrpSpPr/>
          <p:nvPr/>
        </p:nvGrpSpPr>
        <p:grpSpPr>
          <a:xfrm>
            <a:off x="2776539" y="3395663"/>
            <a:ext cx="1690306" cy="2185987"/>
            <a:chOff x="2776539" y="3395663"/>
            <a:chExt cx="1690306" cy="2185987"/>
          </a:xfrm>
        </p:grpSpPr>
        <p:sp>
          <p:nvSpPr>
            <p:cNvPr id="242760" name="Text Box 72"/>
            <p:cNvSpPr txBox="1">
              <a:spLocks noChangeArrowheads="1"/>
            </p:cNvSpPr>
            <p:nvPr/>
          </p:nvSpPr>
          <p:spPr bwMode="auto">
            <a:xfrm>
              <a:off x="3446464" y="3757613"/>
              <a:ext cx="1020381"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smtClean="0">
                  <a:solidFill>
                    <a:schemeClr val="bg1"/>
                  </a:solidFill>
                </a:rPr>
                <a:t>Optical bullet</a:t>
              </a:r>
              <a:endParaRPr lang="en-US" sz="1200" dirty="0">
                <a:solidFill>
                  <a:schemeClr val="bg1"/>
                </a:solidFill>
              </a:endParaRPr>
            </a:p>
          </p:txBody>
        </p:sp>
        <p:sp>
          <p:nvSpPr>
            <p:cNvPr id="242761" name="Line 73"/>
            <p:cNvSpPr>
              <a:spLocks noChangeShapeType="1"/>
            </p:cNvSpPr>
            <p:nvPr/>
          </p:nvSpPr>
          <p:spPr bwMode="auto">
            <a:xfrm>
              <a:off x="3246439" y="3808413"/>
              <a:ext cx="228600" cy="7620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62" name="Rectangle 74"/>
            <p:cNvSpPr>
              <a:spLocks noChangeArrowheads="1"/>
            </p:cNvSpPr>
            <p:nvPr/>
          </p:nvSpPr>
          <p:spPr bwMode="auto">
            <a:xfrm>
              <a:off x="2781301" y="3395663"/>
              <a:ext cx="457200" cy="457200"/>
            </a:xfrm>
            <a:prstGeom prst="rect">
              <a:avLst/>
            </a:prstGeom>
            <a:noFill/>
            <a:ln w="19050">
              <a:solidFill>
                <a:schemeClr val="bg1"/>
              </a:solidFill>
              <a:prstDash val="dash"/>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42763" name="Rectangle 75"/>
            <p:cNvSpPr>
              <a:spLocks noChangeArrowheads="1"/>
            </p:cNvSpPr>
            <p:nvPr/>
          </p:nvSpPr>
          <p:spPr bwMode="auto">
            <a:xfrm>
              <a:off x="2776539" y="4254500"/>
              <a:ext cx="457200" cy="457200"/>
            </a:xfrm>
            <a:prstGeom prst="rect">
              <a:avLst/>
            </a:prstGeom>
            <a:noFill/>
            <a:ln w="19050">
              <a:solidFill>
                <a:schemeClr val="bg1"/>
              </a:solidFill>
              <a:prstDash val="dash"/>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42764" name="Rectangle 76"/>
            <p:cNvSpPr>
              <a:spLocks noChangeArrowheads="1"/>
            </p:cNvSpPr>
            <p:nvPr/>
          </p:nvSpPr>
          <p:spPr bwMode="auto">
            <a:xfrm>
              <a:off x="2781301" y="5124450"/>
              <a:ext cx="457200" cy="457200"/>
            </a:xfrm>
            <a:prstGeom prst="rect">
              <a:avLst/>
            </a:prstGeom>
            <a:noFill/>
            <a:ln w="19050">
              <a:solidFill>
                <a:schemeClr val="bg1"/>
              </a:solidFill>
              <a:prstDash val="dash"/>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242765" name="Group 77"/>
          <p:cNvGrpSpPr>
            <a:grpSpLocks/>
          </p:cNvGrpSpPr>
          <p:nvPr/>
        </p:nvGrpSpPr>
        <p:grpSpPr bwMode="auto">
          <a:xfrm>
            <a:off x="190501" y="2946400"/>
            <a:ext cx="1090613" cy="3127375"/>
            <a:chOff x="48" y="1872"/>
            <a:chExt cx="687" cy="1970"/>
          </a:xfrm>
        </p:grpSpPr>
        <p:pic>
          <p:nvPicPr>
            <p:cNvPr id="242766" name="Picture 78" descr="Fig3"/>
            <p:cNvPicPr>
              <a:picLocks noChangeAspect="1" noChangeArrowheads="1"/>
            </p:cNvPicPr>
            <p:nvPr/>
          </p:nvPicPr>
          <p:blipFill>
            <a:blip r:embed="rId6">
              <a:extLst>
                <a:ext uri="{28A0092B-C50C-407E-A947-70E740481C1C}">
                  <a14:useLocalDpi xmlns:a14="http://schemas.microsoft.com/office/drawing/2010/main" val="0"/>
                </a:ext>
              </a:extLst>
            </a:blip>
            <a:srcRect l="57391" r="23479" b="20833"/>
            <a:stretch>
              <a:fillRect/>
            </a:stretch>
          </p:blipFill>
          <p:spPr bwMode="auto">
            <a:xfrm flipH="1">
              <a:off x="48" y="1872"/>
              <a:ext cx="687" cy="1782"/>
            </a:xfrm>
            <a:prstGeom prst="rect">
              <a:avLst/>
            </a:prstGeom>
            <a:noFill/>
            <a:extLst>
              <a:ext uri="{909E8E84-426E-40dd-AFC4-6F175D3DCCD1}">
                <a14:hiddenFill xmlns:a14="http://schemas.microsoft.com/office/drawing/2010/main">
                  <a:solidFill>
                    <a:srgbClr val="FFFFFF"/>
                  </a:solidFill>
                </a14:hiddenFill>
              </a:ext>
            </a:extLst>
          </p:spPr>
        </p:pic>
        <p:sp>
          <p:nvSpPr>
            <p:cNvPr id="242767" name="Rectangle 79"/>
            <p:cNvSpPr>
              <a:spLocks noChangeArrowheads="1"/>
            </p:cNvSpPr>
            <p:nvPr/>
          </p:nvSpPr>
          <p:spPr bwMode="auto">
            <a:xfrm>
              <a:off x="152" y="3174"/>
              <a:ext cx="556" cy="96"/>
            </a:xfrm>
            <a:prstGeom prst="rect">
              <a:avLst/>
            </a:prstGeom>
            <a:solidFill>
              <a:srgbClr val="0020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42768" name="Rectangle 80"/>
            <p:cNvSpPr>
              <a:spLocks noChangeArrowheads="1"/>
            </p:cNvSpPr>
            <p:nvPr/>
          </p:nvSpPr>
          <p:spPr bwMode="auto">
            <a:xfrm>
              <a:off x="148" y="2558"/>
              <a:ext cx="560" cy="96"/>
            </a:xfrm>
            <a:prstGeom prst="rect">
              <a:avLst/>
            </a:prstGeom>
            <a:solidFill>
              <a:srgbClr val="0030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42769" name="Rectangle 81"/>
            <p:cNvSpPr>
              <a:spLocks noChangeArrowheads="1"/>
            </p:cNvSpPr>
            <p:nvPr/>
          </p:nvSpPr>
          <p:spPr bwMode="auto">
            <a:xfrm>
              <a:off x="136" y="1958"/>
              <a:ext cx="576" cy="96"/>
            </a:xfrm>
            <a:prstGeom prst="rect">
              <a:avLst/>
            </a:prstGeom>
            <a:solidFill>
              <a:srgbClr val="0020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42770" name="Oval 82"/>
            <p:cNvSpPr>
              <a:spLocks noChangeArrowheads="1"/>
            </p:cNvSpPr>
            <p:nvPr/>
          </p:nvSpPr>
          <p:spPr bwMode="auto">
            <a:xfrm>
              <a:off x="376" y="2160"/>
              <a:ext cx="92" cy="60"/>
            </a:xfrm>
            <a:prstGeom prst="ellipse">
              <a:avLst/>
            </a:prstGeom>
            <a:solidFill>
              <a:srgbClr val="0100BC"/>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42771" name="Line 83"/>
            <p:cNvSpPr>
              <a:spLocks noChangeShapeType="1"/>
            </p:cNvSpPr>
            <p:nvPr/>
          </p:nvSpPr>
          <p:spPr bwMode="auto">
            <a:xfrm>
              <a:off x="732" y="3168"/>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72" name="Line 84"/>
            <p:cNvSpPr>
              <a:spLocks noChangeShapeType="1"/>
            </p:cNvSpPr>
            <p:nvPr/>
          </p:nvSpPr>
          <p:spPr bwMode="auto">
            <a:xfrm>
              <a:off x="732" y="2556"/>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73" name="Line 85"/>
            <p:cNvSpPr>
              <a:spLocks noChangeShapeType="1"/>
            </p:cNvSpPr>
            <p:nvPr/>
          </p:nvSpPr>
          <p:spPr bwMode="auto">
            <a:xfrm>
              <a:off x="732" y="1952"/>
              <a:ext cx="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2774" name="Text Box 86"/>
            <p:cNvSpPr txBox="1">
              <a:spLocks noChangeArrowheads="1"/>
            </p:cNvSpPr>
            <p:nvPr/>
          </p:nvSpPr>
          <p:spPr bwMode="auto">
            <a:xfrm>
              <a:off x="328" y="3648"/>
              <a:ext cx="116" cy="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endParaRPr lang="en-US" sz="1400" b="1" dirty="0"/>
            </a:p>
          </p:txBody>
        </p:sp>
      </p:grpSp>
      <p:grpSp>
        <p:nvGrpSpPr>
          <p:cNvPr id="87" name="Group 87"/>
          <p:cNvGrpSpPr>
            <a:grpSpLocks noChangeAspect="1"/>
          </p:cNvGrpSpPr>
          <p:nvPr/>
        </p:nvGrpSpPr>
        <p:grpSpPr bwMode="auto">
          <a:xfrm>
            <a:off x="127930" y="135210"/>
            <a:ext cx="739775" cy="1014413"/>
            <a:chOff x="144" y="96"/>
            <a:chExt cx="912" cy="1250"/>
          </a:xfrm>
        </p:grpSpPr>
        <p:pic>
          <p:nvPicPr>
            <p:cNvPr id="88" name="Picture 8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96"/>
              <a:ext cx="912" cy="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9" name="Picture 8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 y="1170"/>
              <a:ext cx="903"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2" name="TextBox 1"/>
          <p:cNvSpPr txBox="1"/>
          <p:nvPr/>
        </p:nvSpPr>
        <p:spPr>
          <a:xfrm>
            <a:off x="-11112" y="1562100"/>
            <a:ext cx="1668696" cy="707886"/>
          </a:xfrm>
          <a:prstGeom prst="rect">
            <a:avLst/>
          </a:prstGeom>
          <a:noFill/>
        </p:spPr>
        <p:txBody>
          <a:bodyPr wrap="none" rtlCol="0">
            <a:spAutoFit/>
          </a:bodyPr>
          <a:lstStyle/>
          <a:p>
            <a:pPr algn="ctr"/>
            <a:r>
              <a:rPr lang="en-US" sz="2000" b="1" dirty="0" smtClean="0"/>
              <a:t>SIMULATIONS</a:t>
            </a:r>
          </a:p>
          <a:p>
            <a:pPr algn="ctr"/>
            <a:r>
              <a:rPr lang="en-US" sz="2000" b="1" dirty="0" smtClean="0"/>
              <a:t>of bubble</a:t>
            </a:r>
            <a:endParaRPr lang="en-US" sz="2000" b="1" dirty="0"/>
          </a:p>
        </p:txBody>
      </p:sp>
      <p:grpSp>
        <p:nvGrpSpPr>
          <p:cNvPr id="3" name="Group 2"/>
          <p:cNvGrpSpPr/>
          <p:nvPr/>
        </p:nvGrpSpPr>
        <p:grpSpPr>
          <a:xfrm>
            <a:off x="3449638" y="6403118"/>
            <a:ext cx="1227862" cy="484231"/>
            <a:chOff x="3449638" y="6326918"/>
            <a:chExt cx="1227862" cy="484231"/>
          </a:xfrm>
        </p:grpSpPr>
        <p:sp>
          <p:nvSpPr>
            <p:cNvPr id="242692" name="Text Box 4"/>
            <p:cNvSpPr txBox="1">
              <a:spLocks noChangeArrowheads="1"/>
            </p:cNvSpPr>
            <p:nvPr/>
          </p:nvSpPr>
          <p:spPr bwMode="auto">
            <a:xfrm>
              <a:off x="3449638" y="6534150"/>
              <a:ext cx="262662"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b="1" dirty="0"/>
                <a:t>0</a:t>
              </a:r>
            </a:p>
          </p:txBody>
        </p:sp>
        <p:pic>
          <p:nvPicPr>
            <p:cNvPr id="90" name="Picture 3" descr="ver2_3by5ver2"/>
            <p:cNvPicPr>
              <a:picLocks noChangeAspect="1" noChangeArrowheads="1"/>
            </p:cNvPicPr>
            <p:nvPr/>
          </p:nvPicPr>
          <p:blipFill rotWithShape="1">
            <a:blip r:embed="rId3">
              <a:extLst>
                <a:ext uri="{28A0092B-C50C-407E-A947-70E740481C1C}">
                  <a14:useLocalDpi xmlns:a14="http://schemas.microsoft.com/office/drawing/2010/main" val="0"/>
                </a:ext>
              </a:extLst>
            </a:blip>
            <a:srcRect l="26584" t="2615" r="71058" b="81062"/>
            <a:stretch/>
          </p:blipFill>
          <p:spPr bwMode="auto">
            <a:xfrm rot="5400000">
              <a:off x="3956972" y="5938298"/>
              <a:ext cx="292608" cy="1069848"/>
            </a:xfrm>
            <a:prstGeom prst="rect">
              <a:avLst/>
            </a:prstGeom>
            <a:noFill/>
            <a:extLst>
              <a:ext uri="{909E8E84-426E-40dd-AFC4-6F175D3DCCD1}">
                <a14:hiddenFill xmlns:a14="http://schemas.microsoft.com/office/drawing/2010/main">
                  <a:solidFill>
                    <a:srgbClr val="FFFFFF"/>
                  </a:solidFill>
                </a14:hiddenFill>
              </a:ext>
            </a:extLst>
          </p:spPr>
        </p:pic>
        <p:sp>
          <p:nvSpPr>
            <p:cNvPr id="92" name="Text Box 4"/>
            <p:cNvSpPr txBox="1">
              <a:spLocks noChangeArrowheads="1"/>
            </p:cNvSpPr>
            <p:nvPr/>
          </p:nvSpPr>
          <p:spPr bwMode="auto">
            <a:xfrm>
              <a:off x="3919538" y="6534150"/>
              <a:ext cx="262662"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b="1" dirty="0"/>
                <a:t>4</a:t>
              </a:r>
            </a:p>
          </p:txBody>
        </p:sp>
        <p:sp>
          <p:nvSpPr>
            <p:cNvPr id="93" name="Text Box 4"/>
            <p:cNvSpPr txBox="1">
              <a:spLocks noChangeArrowheads="1"/>
            </p:cNvSpPr>
            <p:nvPr/>
          </p:nvSpPr>
          <p:spPr bwMode="auto">
            <a:xfrm>
              <a:off x="4414838" y="6534150"/>
              <a:ext cx="262662"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b="1" dirty="0"/>
                <a:t>8</a:t>
              </a:r>
            </a:p>
          </p:txBody>
        </p:sp>
      </p:grpSp>
      <p:sp>
        <p:nvSpPr>
          <p:cNvPr id="4" name="TextBox 3"/>
          <p:cNvSpPr txBox="1"/>
          <p:nvPr/>
        </p:nvSpPr>
        <p:spPr>
          <a:xfrm>
            <a:off x="4872038" y="1600200"/>
            <a:ext cx="1690612" cy="400110"/>
          </a:xfrm>
          <a:prstGeom prst="rect">
            <a:avLst/>
          </a:prstGeom>
          <a:noFill/>
        </p:spPr>
        <p:txBody>
          <a:bodyPr wrap="none" rtlCol="0">
            <a:spAutoFit/>
          </a:bodyPr>
          <a:lstStyle/>
          <a:p>
            <a:r>
              <a:rPr lang="en-US" sz="2000" b="1" dirty="0" smtClean="0"/>
              <a:t>EXPERIMENTS</a:t>
            </a:r>
            <a:endParaRPr lang="en-US" sz="2000" b="1" dirty="0"/>
          </a:p>
        </p:txBody>
      </p:sp>
      <p:grpSp>
        <p:nvGrpSpPr>
          <p:cNvPr id="6" name="Group 5"/>
          <p:cNvGrpSpPr/>
          <p:nvPr/>
        </p:nvGrpSpPr>
        <p:grpSpPr>
          <a:xfrm>
            <a:off x="212725" y="3321050"/>
            <a:ext cx="1057275" cy="527051"/>
            <a:chOff x="212725" y="3321050"/>
            <a:chExt cx="1057275" cy="527051"/>
          </a:xfrm>
        </p:grpSpPr>
        <p:sp>
          <p:nvSpPr>
            <p:cNvPr id="98" name="Oval 68"/>
            <p:cNvSpPr>
              <a:spLocks noChangeArrowheads="1"/>
            </p:cNvSpPr>
            <p:nvPr/>
          </p:nvSpPr>
          <p:spPr bwMode="auto">
            <a:xfrm>
              <a:off x="495300" y="3321050"/>
              <a:ext cx="152400" cy="228600"/>
            </a:xfrm>
            <a:prstGeom prst="ellipse">
              <a:avLst/>
            </a:prstGeom>
            <a:noFill/>
            <a:ln w="19050">
              <a:solidFill>
                <a:schemeClr val="bg1"/>
              </a:solidFill>
              <a:round/>
              <a:headEnd/>
              <a:tailEnd/>
            </a:ln>
            <a:extLst>
              <a:ext uri="{909E8E84-426E-40dd-AFC4-6F175D3DCCD1}">
                <a14:hiddenFill xmlns:a14="http://schemas.microsoft.com/office/drawing/2010/main">
                  <a:solidFill>
                    <a:srgbClr val="FF0000"/>
                  </a:solidFill>
                </a14:hiddenFill>
              </a:ext>
            </a:extLst>
          </p:spPr>
          <p:txBody>
            <a:bodyPr wrap="none" anchor="ctr"/>
            <a:lstStyle/>
            <a:p>
              <a:endParaRPr lang="en-US"/>
            </a:p>
          </p:txBody>
        </p:sp>
        <p:sp>
          <p:nvSpPr>
            <p:cNvPr id="99" name="Line 69"/>
            <p:cNvSpPr>
              <a:spLocks noChangeShapeType="1"/>
            </p:cNvSpPr>
            <p:nvPr/>
          </p:nvSpPr>
          <p:spPr bwMode="auto">
            <a:xfrm flipH="1">
              <a:off x="254000" y="3435350"/>
              <a:ext cx="228600" cy="0"/>
            </a:xfrm>
            <a:prstGeom prst="line">
              <a:avLst/>
            </a:prstGeom>
            <a:noFill/>
            <a:ln w="190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00" name="Text Box 70"/>
            <p:cNvSpPr txBox="1">
              <a:spLocks noChangeArrowheads="1"/>
            </p:cNvSpPr>
            <p:nvPr/>
          </p:nvSpPr>
          <p:spPr bwMode="auto">
            <a:xfrm>
              <a:off x="212725" y="3573463"/>
              <a:ext cx="1057275"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a:solidFill>
                    <a:schemeClr val="bg1"/>
                  </a:solidFill>
                </a:rPr>
                <a:t>30 TW pump</a:t>
              </a:r>
            </a:p>
          </p:txBody>
        </p:sp>
      </p:grpSp>
      <p:sp>
        <p:nvSpPr>
          <p:cNvPr id="7" name="TextBox 6"/>
          <p:cNvSpPr txBox="1"/>
          <p:nvPr/>
        </p:nvSpPr>
        <p:spPr>
          <a:xfrm>
            <a:off x="7993972" y="1435100"/>
            <a:ext cx="1072679" cy="892552"/>
          </a:xfrm>
          <a:prstGeom prst="rect">
            <a:avLst/>
          </a:prstGeom>
          <a:noFill/>
        </p:spPr>
        <p:txBody>
          <a:bodyPr wrap="none" rtlCol="0">
            <a:spAutoFit/>
          </a:bodyPr>
          <a:lstStyle/>
          <a:p>
            <a:pPr algn="ctr"/>
            <a:r>
              <a:rPr lang="en-US" sz="1400" b="1" dirty="0" err="1" smtClean="0"/>
              <a:t>Peng</a:t>
            </a:r>
            <a:r>
              <a:rPr lang="en-US" sz="1400" b="1" dirty="0" smtClean="0"/>
              <a:t> Dong</a:t>
            </a:r>
          </a:p>
          <a:p>
            <a:pPr algn="ctr"/>
            <a:r>
              <a:rPr lang="en-US" sz="1400" b="1" dirty="0" smtClean="0"/>
              <a:t>PhD 2010</a:t>
            </a:r>
          </a:p>
          <a:p>
            <a:pPr algn="ctr"/>
            <a:r>
              <a:rPr lang="en-US" sz="1200" dirty="0" smtClean="0"/>
              <a:t>(now at UC-</a:t>
            </a:r>
          </a:p>
          <a:p>
            <a:pPr algn="ctr"/>
            <a:r>
              <a:rPr lang="en-US" sz="1200" dirty="0" smtClean="0"/>
              <a:t>San Francisco)</a:t>
            </a:r>
            <a:endParaRPr lang="en-US" sz="1200" dirty="0"/>
          </a:p>
        </p:txBody>
      </p:sp>
      <p:pic>
        <p:nvPicPr>
          <p:cNvPr id="8" name="Picture 7" descr="Peng, Dong.JPG"/>
          <p:cNvPicPr>
            <a:picLocks noChangeAspect="1"/>
          </p:cNvPicPr>
          <p:nvPr/>
        </p:nvPicPr>
        <p:blipFill rotWithShape="1">
          <a:blip r:embed="rId9">
            <a:extLst>
              <a:ext uri="{28A0092B-C50C-407E-A947-70E740481C1C}">
                <a14:useLocalDpi xmlns:a14="http://schemas.microsoft.com/office/drawing/2010/main" val="0"/>
              </a:ext>
            </a:extLst>
          </a:blip>
          <a:srcRect l="7550" r="13401"/>
          <a:stretch/>
        </p:blipFill>
        <p:spPr>
          <a:xfrm>
            <a:off x="7869238" y="0"/>
            <a:ext cx="1274762" cy="1501736"/>
          </a:xfrm>
          <a:prstGeom prst="rect">
            <a:avLst/>
          </a:prstGeom>
        </p:spPr>
      </p:pic>
    </p:spTree>
    <p:extLst>
      <p:ext uri="{BB962C8B-B14F-4D97-AF65-F5344CB8AC3E}">
        <p14:creationId xmlns:p14="http://schemas.microsoft.com/office/powerpoint/2010/main" val="6763355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274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42741">
                                            <p:txEl>
                                              <p:pRg st="1" end="1"/>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499"/>
                                          </p:stCondLst>
                                        </p:cTn>
                                        <p:tgtEl>
                                          <p:spTgt spid="242744">
                                            <p:txEl>
                                              <p:pRg st="0" end="0"/>
                                            </p:txEl>
                                          </p:spTgt>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499"/>
                                          </p:stCondLst>
                                        </p:cTn>
                                        <p:tgtEl>
                                          <p:spTgt spid="242744">
                                            <p:txEl>
                                              <p:pRg st="1" end="1"/>
                                            </p:txEl>
                                          </p:spTgt>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nodeType="afterEffect">
                                  <p:stCondLst>
                                    <p:cond delay="0"/>
                                  </p:stCondLst>
                                  <p:childTnLst>
                                    <p:set>
                                      <p:cBhvr>
                                        <p:cTn id="21" dur="1" fill="hold">
                                          <p:stCondLst>
                                            <p:cond delay="499"/>
                                          </p:stCondLst>
                                        </p:cTn>
                                        <p:tgtEl>
                                          <p:spTgt spid="242749"/>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499"/>
                                          </p:stCondLst>
                                        </p:cTn>
                                        <p:tgtEl>
                                          <p:spTgt spid="242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41" grpId="0" build="p" autoUpdateAnimBg="0"/>
      <p:bldP spid="242744"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139029" y="30163"/>
            <a:ext cx="667702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200" b="1" dirty="0"/>
              <a:t>Frequency-Domain </a:t>
            </a:r>
            <a:r>
              <a:rPr lang="ja-JP" altLang="en-US" sz="3200" b="1" dirty="0"/>
              <a:t>“</a:t>
            </a:r>
            <a:r>
              <a:rPr lang="en-US" sz="3200" b="1" dirty="0"/>
              <a:t>Streak Camera</a:t>
            </a:r>
            <a:r>
              <a:rPr lang="ja-JP" altLang="en-US" sz="3200" b="1" dirty="0"/>
              <a:t>”</a:t>
            </a:r>
            <a:endParaRPr lang="en-US" sz="3200" b="1" dirty="0"/>
          </a:p>
          <a:p>
            <a:pPr algn="ctr"/>
            <a:r>
              <a:rPr lang="en-US" sz="3200" b="1" dirty="0"/>
              <a:t>Records </a:t>
            </a:r>
            <a:r>
              <a:rPr lang="en-US" sz="3200" b="1" dirty="0" smtClean="0"/>
              <a:t>EVOLUTION </a:t>
            </a:r>
            <a:r>
              <a:rPr lang="en-US" sz="3200" b="1" dirty="0"/>
              <a:t>of Plasma </a:t>
            </a:r>
            <a:r>
              <a:rPr lang="en-US" sz="3200" b="1" dirty="0" smtClean="0"/>
              <a:t>Bubble</a:t>
            </a:r>
          </a:p>
          <a:p>
            <a:pPr algn="ctr"/>
            <a:r>
              <a:rPr lang="en-US" sz="3200" b="1" dirty="0"/>
              <a:t>i</a:t>
            </a:r>
            <a:r>
              <a:rPr lang="en-US" sz="3200" b="1" dirty="0" smtClean="0"/>
              <a:t>n ONE shot</a:t>
            </a:r>
            <a:endParaRPr lang="en-US" sz="3200" b="1" dirty="0"/>
          </a:p>
        </p:txBody>
      </p:sp>
      <p:sp>
        <p:nvSpPr>
          <p:cNvPr id="34820" name="Text Box 4"/>
          <p:cNvSpPr txBox="1">
            <a:spLocks noChangeArrowheads="1"/>
          </p:cNvSpPr>
          <p:nvPr/>
        </p:nvSpPr>
        <p:spPr bwMode="auto">
          <a:xfrm>
            <a:off x="381000" y="5181600"/>
            <a:ext cx="826079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t>• </a:t>
            </a:r>
            <a:r>
              <a:rPr lang="en-US" sz="2400" dirty="0" smtClean="0"/>
              <a:t>Phase streak is a temporal sequence of the object’s projections</a:t>
            </a:r>
          </a:p>
          <a:p>
            <a:endParaRPr lang="en-US" sz="800" dirty="0" smtClean="0"/>
          </a:p>
          <a:p>
            <a:r>
              <a:rPr lang="en-US" sz="2400" dirty="0" smtClean="0"/>
              <a:t>• We can record several of them simultaneously to recover</a:t>
            </a:r>
          </a:p>
          <a:p>
            <a:r>
              <a:rPr lang="en-US" sz="2400" dirty="0" smtClean="0"/>
              <a:t>      the object’s evolving structure </a:t>
            </a:r>
            <a:r>
              <a:rPr lang="en-US" sz="2400" dirty="0" err="1" smtClean="0"/>
              <a:t>tomographically</a:t>
            </a:r>
            <a:endParaRPr lang="en-US" sz="2400" dirty="0"/>
          </a:p>
        </p:txBody>
      </p:sp>
      <p:grpSp>
        <p:nvGrpSpPr>
          <p:cNvPr id="34853" name="Group 37"/>
          <p:cNvGrpSpPr>
            <a:grpSpLocks/>
          </p:cNvGrpSpPr>
          <p:nvPr/>
        </p:nvGrpSpPr>
        <p:grpSpPr bwMode="auto">
          <a:xfrm>
            <a:off x="1676400" y="2214563"/>
            <a:ext cx="6019800" cy="2738437"/>
            <a:chOff x="1248" y="912"/>
            <a:chExt cx="3792" cy="1725"/>
          </a:xfrm>
        </p:grpSpPr>
        <p:pic>
          <p:nvPicPr>
            <p:cNvPr id="34819" name="Picture 3" descr="Transverse FDH"/>
            <p:cNvPicPr>
              <a:picLocks noChangeAspect="1" noChangeArrowheads="1"/>
            </p:cNvPicPr>
            <p:nvPr/>
          </p:nvPicPr>
          <p:blipFill>
            <a:blip r:embed="rId3">
              <a:extLst>
                <a:ext uri="{28A0092B-C50C-407E-A947-70E740481C1C}">
                  <a14:useLocalDpi xmlns:a14="http://schemas.microsoft.com/office/drawing/2010/main" val="0"/>
                </a:ext>
              </a:extLst>
            </a:blip>
            <a:srcRect r="40636"/>
            <a:stretch>
              <a:fillRect/>
            </a:stretch>
          </p:blipFill>
          <p:spPr bwMode="auto">
            <a:xfrm>
              <a:off x="1248" y="912"/>
              <a:ext cx="3333" cy="1725"/>
            </a:xfrm>
            <a:prstGeom prst="rect">
              <a:avLst/>
            </a:prstGeom>
            <a:noFill/>
            <a:extLst>
              <a:ext uri="{909E8E84-426E-40dd-AFC4-6F175D3DCCD1}">
                <a14:hiddenFill xmlns:a14="http://schemas.microsoft.com/office/drawing/2010/main">
                  <a:solidFill>
                    <a:srgbClr val="FFFFFF"/>
                  </a:solidFill>
                </a14:hiddenFill>
              </a:ext>
            </a:extLst>
          </p:spPr>
        </p:pic>
        <p:sp>
          <p:nvSpPr>
            <p:cNvPr id="34842" name="Line 26"/>
            <p:cNvSpPr>
              <a:spLocks noChangeShapeType="1"/>
            </p:cNvSpPr>
            <p:nvPr/>
          </p:nvSpPr>
          <p:spPr bwMode="auto">
            <a:xfrm>
              <a:off x="3984" y="1584"/>
              <a:ext cx="48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43" name="Text Box 27"/>
            <p:cNvSpPr txBox="1">
              <a:spLocks noChangeArrowheads="1"/>
            </p:cNvSpPr>
            <p:nvPr/>
          </p:nvSpPr>
          <p:spPr bwMode="auto">
            <a:xfrm>
              <a:off x="4216" y="2064"/>
              <a:ext cx="824"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a:latin typeface="Times New Roman" charset="0"/>
                </a:rPr>
                <a:t>phase streak</a:t>
              </a:r>
            </a:p>
          </p:txBody>
        </p:sp>
      </p:grpSp>
      <p:sp>
        <p:nvSpPr>
          <p:cNvPr id="34852" name="Text Box 36"/>
          <p:cNvSpPr txBox="1">
            <a:spLocks noChangeArrowheads="1"/>
          </p:cNvSpPr>
          <p:nvPr/>
        </p:nvSpPr>
        <p:spPr bwMode="auto">
          <a:xfrm>
            <a:off x="2286000" y="1590675"/>
            <a:ext cx="4157663"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a:r>
              <a:rPr lang="en-US" sz="1400" dirty="0">
                <a:solidFill>
                  <a:srgbClr val="FE010E"/>
                </a:solidFill>
              </a:rPr>
              <a:t>Z. Li </a:t>
            </a:r>
            <a:r>
              <a:rPr lang="en-US" sz="1400" i="1" dirty="0">
                <a:solidFill>
                  <a:srgbClr val="FE010E"/>
                </a:solidFill>
              </a:rPr>
              <a:t>et al</a:t>
            </a:r>
            <a:r>
              <a:rPr lang="en-US" sz="1400" dirty="0">
                <a:solidFill>
                  <a:srgbClr val="FE010E"/>
                </a:solidFill>
              </a:rPr>
              <a:t>., </a:t>
            </a:r>
            <a:r>
              <a:rPr lang="en-US" sz="1400" i="1" dirty="0">
                <a:solidFill>
                  <a:srgbClr val="FE010E"/>
                </a:solidFill>
              </a:rPr>
              <a:t>Opt. </a:t>
            </a:r>
            <a:r>
              <a:rPr lang="en-US" sz="1400" i="1" dirty="0" err="1">
                <a:solidFill>
                  <a:srgbClr val="FE010E"/>
                </a:solidFill>
              </a:rPr>
              <a:t>Lett</a:t>
            </a:r>
            <a:r>
              <a:rPr lang="en-US" sz="1400" dirty="0">
                <a:solidFill>
                  <a:srgbClr val="FE010E"/>
                </a:solidFill>
              </a:rPr>
              <a:t>. 35, 4087 (2010)</a:t>
            </a:r>
          </a:p>
          <a:p>
            <a:pPr algn="ctr"/>
            <a:r>
              <a:rPr lang="en-US" sz="1400" dirty="0">
                <a:solidFill>
                  <a:srgbClr val="FE010E"/>
                </a:solidFill>
              </a:rPr>
              <a:t>Research Highlight, </a:t>
            </a:r>
            <a:r>
              <a:rPr lang="en-US" sz="1400" i="1" dirty="0">
                <a:solidFill>
                  <a:srgbClr val="FE010E"/>
                </a:solidFill>
              </a:rPr>
              <a:t>Nature Photonics</a:t>
            </a:r>
            <a:r>
              <a:rPr lang="en-US" sz="1400" dirty="0">
                <a:solidFill>
                  <a:srgbClr val="FE010E"/>
                </a:solidFill>
              </a:rPr>
              <a:t> </a:t>
            </a:r>
            <a:r>
              <a:rPr lang="en-US" sz="1400" b="1" dirty="0">
                <a:solidFill>
                  <a:srgbClr val="FE010E"/>
                </a:solidFill>
              </a:rPr>
              <a:t>5</a:t>
            </a:r>
            <a:r>
              <a:rPr lang="en-US" sz="1400" dirty="0">
                <a:solidFill>
                  <a:srgbClr val="FE010E"/>
                </a:solidFill>
              </a:rPr>
              <a:t>, 68 (2011)</a:t>
            </a:r>
          </a:p>
        </p:txBody>
      </p:sp>
      <p:grpSp>
        <p:nvGrpSpPr>
          <p:cNvPr id="9" name="Group 87"/>
          <p:cNvGrpSpPr>
            <a:grpSpLocks noChangeAspect="1"/>
          </p:cNvGrpSpPr>
          <p:nvPr/>
        </p:nvGrpSpPr>
        <p:grpSpPr bwMode="auto">
          <a:xfrm>
            <a:off x="127930" y="135210"/>
            <a:ext cx="871399" cy="1194902"/>
            <a:chOff x="144" y="96"/>
            <a:chExt cx="912" cy="1250"/>
          </a:xfrm>
        </p:grpSpPr>
        <p:pic>
          <p:nvPicPr>
            <p:cNvPr id="10" name="Picture 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96"/>
              <a:ext cx="912" cy="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 name="Picture 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 y="1170"/>
              <a:ext cx="903"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3" name="TextBox 2"/>
          <p:cNvSpPr txBox="1"/>
          <p:nvPr/>
        </p:nvSpPr>
        <p:spPr>
          <a:xfrm>
            <a:off x="7895221" y="1574800"/>
            <a:ext cx="1192554" cy="338554"/>
          </a:xfrm>
          <a:prstGeom prst="rect">
            <a:avLst/>
          </a:prstGeom>
          <a:noFill/>
        </p:spPr>
        <p:txBody>
          <a:bodyPr wrap="none" rtlCol="0">
            <a:spAutoFit/>
          </a:bodyPr>
          <a:lstStyle/>
          <a:p>
            <a:pPr algn="ctr"/>
            <a:r>
              <a:rPr lang="en-US" sz="1600" b="1" dirty="0" err="1" smtClean="0"/>
              <a:t>Zhengyan</a:t>
            </a:r>
            <a:r>
              <a:rPr lang="en-US" sz="1600" b="1" dirty="0" smtClean="0"/>
              <a:t> Li</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9632" y="0"/>
            <a:ext cx="1296987" cy="1638300"/>
          </a:xfrm>
          <a:prstGeom prst="rect">
            <a:avLst/>
          </a:prstGeom>
        </p:spPr>
      </p:pic>
    </p:spTree>
    <p:extLst>
      <p:ext uri="{BB962C8B-B14F-4D97-AF65-F5344CB8AC3E}">
        <p14:creationId xmlns:p14="http://schemas.microsoft.com/office/powerpoint/2010/main" val="175908197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Group 145"/>
          <p:cNvGrpSpPr/>
          <p:nvPr/>
        </p:nvGrpSpPr>
        <p:grpSpPr>
          <a:xfrm>
            <a:off x="6172200" y="3380882"/>
            <a:ext cx="2862072" cy="1567773"/>
            <a:chOff x="6172200" y="3380882"/>
            <a:chExt cx="2862072" cy="1567773"/>
          </a:xfrm>
        </p:grpSpPr>
        <p:pic>
          <p:nvPicPr>
            <p:cNvPr id="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4970" t="49687" r="1097" b="28349"/>
            <a:stretch/>
          </p:blipFill>
          <p:spPr bwMode="auto">
            <a:xfrm>
              <a:off x="6172200" y="3481014"/>
              <a:ext cx="2862072" cy="1234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7200900" y="4610101"/>
              <a:ext cx="1052992" cy="338554"/>
            </a:xfrm>
            <a:prstGeom prst="rect">
              <a:avLst/>
            </a:prstGeom>
            <a:noFill/>
          </p:spPr>
          <p:txBody>
            <a:bodyPr wrap="none" rtlCol="0">
              <a:spAutoFit/>
            </a:bodyPr>
            <a:lstStyle/>
            <a:p>
              <a:r>
                <a:rPr lang="en-US" sz="1600" dirty="0" err="1" smtClean="0"/>
                <a:t>λ</a:t>
              </a:r>
              <a:r>
                <a:rPr lang="en-US" sz="1600" baseline="-25000" dirty="0" err="1" smtClean="0"/>
                <a:t>probe</a:t>
              </a:r>
              <a:r>
                <a:rPr lang="en-US" sz="1600" dirty="0" smtClean="0"/>
                <a:t> [nm]</a:t>
              </a:r>
              <a:endParaRPr lang="en-US" sz="1600" dirty="0"/>
            </a:p>
          </p:txBody>
        </p:sp>
        <p:sp>
          <p:nvSpPr>
            <p:cNvPr id="145" name="Rectangle 144"/>
            <p:cNvSpPr/>
            <p:nvPr/>
          </p:nvSpPr>
          <p:spPr>
            <a:xfrm>
              <a:off x="8720999" y="3380882"/>
              <a:ext cx="135473" cy="18271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488363" y="25400"/>
            <a:ext cx="7033338" cy="863600"/>
          </a:xfrm>
        </p:spPr>
        <p:txBody>
          <a:bodyPr>
            <a:noAutofit/>
          </a:bodyPr>
          <a:lstStyle/>
          <a:p>
            <a:r>
              <a:rPr lang="en-US" sz="2800" b="1" dirty="0" smtClean="0"/>
              <a:t>Frequency-domain tomography (FDT) </a:t>
            </a:r>
            <a:br>
              <a:rPr lang="en-US" sz="2800" b="1" dirty="0" smtClean="0"/>
            </a:br>
            <a:r>
              <a:rPr lang="en-US" sz="2800" b="1" dirty="0" smtClean="0"/>
              <a:t>records multiple phase streaks in </a:t>
            </a:r>
            <a:r>
              <a:rPr lang="en-US" sz="2800" b="1" i="1" u="sng" dirty="0" smtClean="0">
                <a:solidFill>
                  <a:srgbClr val="008000"/>
                </a:solidFill>
              </a:rPr>
              <a:t>one shot</a:t>
            </a:r>
            <a:r>
              <a:rPr lang="en-US" sz="2800" b="1" dirty="0" smtClean="0"/>
              <a:t>…</a:t>
            </a:r>
            <a:endParaRPr lang="en-US" sz="2800" b="1" dirty="0"/>
          </a:p>
        </p:txBody>
      </p:sp>
      <p:sp>
        <p:nvSpPr>
          <p:cNvPr id="45" name="TextBox 44"/>
          <p:cNvSpPr txBox="1"/>
          <p:nvPr/>
        </p:nvSpPr>
        <p:spPr>
          <a:xfrm>
            <a:off x="1828805" y="4480215"/>
            <a:ext cx="492443" cy="307777"/>
          </a:xfrm>
          <a:prstGeom prst="rect">
            <a:avLst/>
          </a:prstGeom>
          <a:noFill/>
        </p:spPr>
        <p:txBody>
          <a:bodyPr wrap="none" rtlCol="0">
            <a:spAutoFit/>
          </a:bodyPr>
          <a:lstStyle/>
          <a:p>
            <a:r>
              <a:rPr lang="en-US" sz="1400" b="1" dirty="0" smtClean="0"/>
              <a:t>lens</a:t>
            </a:r>
            <a:endParaRPr lang="en-US" sz="1400" b="1" dirty="0"/>
          </a:p>
        </p:txBody>
      </p:sp>
      <p:sp>
        <p:nvSpPr>
          <p:cNvPr id="72" name="TextBox 71"/>
          <p:cNvSpPr txBox="1"/>
          <p:nvPr/>
        </p:nvSpPr>
        <p:spPr>
          <a:xfrm>
            <a:off x="933966" y="4940301"/>
            <a:ext cx="864765" cy="523220"/>
          </a:xfrm>
          <a:prstGeom prst="rect">
            <a:avLst/>
          </a:prstGeom>
          <a:noFill/>
        </p:spPr>
        <p:txBody>
          <a:bodyPr wrap="none" rtlCol="0">
            <a:spAutoFit/>
          </a:bodyPr>
          <a:lstStyle/>
          <a:p>
            <a:pPr algn="ctr"/>
            <a:r>
              <a:rPr lang="en-US" sz="1400" b="1" dirty="0"/>
              <a:t>c</a:t>
            </a:r>
            <a:r>
              <a:rPr lang="en-US" sz="1400" b="1" dirty="0" smtClean="0"/>
              <a:t>ascaded</a:t>
            </a:r>
          </a:p>
          <a:p>
            <a:pPr algn="ctr"/>
            <a:r>
              <a:rPr lang="en-US" sz="1400" b="1" dirty="0" smtClean="0"/>
              <a:t>4WM</a:t>
            </a:r>
          </a:p>
        </p:txBody>
      </p:sp>
      <p:sp>
        <p:nvSpPr>
          <p:cNvPr id="73" name="TextBox 72"/>
          <p:cNvSpPr txBox="1"/>
          <p:nvPr/>
        </p:nvSpPr>
        <p:spPr>
          <a:xfrm>
            <a:off x="4660873" y="2651440"/>
            <a:ext cx="492443" cy="307777"/>
          </a:xfrm>
          <a:prstGeom prst="rect">
            <a:avLst/>
          </a:prstGeom>
          <a:noFill/>
        </p:spPr>
        <p:txBody>
          <a:bodyPr wrap="none" rtlCol="0">
            <a:spAutoFit/>
          </a:bodyPr>
          <a:lstStyle/>
          <a:p>
            <a:r>
              <a:rPr lang="en-US" sz="1400" b="1" dirty="0" smtClean="0"/>
              <a:t>lens</a:t>
            </a:r>
            <a:endParaRPr lang="en-US" sz="1400" b="1" dirty="0"/>
          </a:p>
        </p:txBody>
      </p:sp>
      <p:sp>
        <p:nvSpPr>
          <p:cNvPr id="74" name="TextBox 73"/>
          <p:cNvSpPr txBox="1"/>
          <p:nvPr/>
        </p:nvSpPr>
        <p:spPr>
          <a:xfrm>
            <a:off x="4058612" y="4840419"/>
            <a:ext cx="978904" cy="707886"/>
          </a:xfrm>
          <a:prstGeom prst="rect">
            <a:avLst/>
          </a:prstGeom>
          <a:noFill/>
        </p:spPr>
        <p:txBody>
          <a:bodyPr wrap="none" rtlCol="0">
            <a:spAutoFit/>
          </a:bodyPr>
          <a:lstStyle/>
          <a:p>
            <a:pPr algn="ctr"/>
            <a:r>
              <a:rPr lang="en-US" sz="2000" b="1" dirty="0" smtClean="0">
                <a:solidFill>
                  <a:srgbClr val="FF0000"/>
                </a:solidFill>
              </a:rPr>
              <a:t>800 nm </a:t>
            </a:r>
          </a:p>
          <a:p>
            <a:pPr algn="ctr"/>
            <a:r>
              <a:rPr lang="en-US" sz="2000" b="1" dirty="0" smtClean="0">
                <a:solidFill>
                  <a:srgbClr val="FF0000"/>
                </a:solidFill>
              </a:rPr>
              <a:t>pump</a:t>
            </a:r>
            <a:endParaRPr lang="en-US" sz="2000" b="1" dirty="0">
              <a:solidFill>
                <a:srgbClr val="FF0000"/>
              </a:solidFill>
            </a:endParaRPr>
          </a:p>
        </p:txBody>
      </p:sp>
      <p:sp>
        <p:nvSpPr>
          <p:cNvPr id="86" name="TextBox 85"/>
          <p:cNvSpPr txBox="1"/>
          <p:nvPr/>
        </p:nvSpPr>
        <p:spPr>
          <a:xfrm>
            <a:off x="6616700" y="1313201"/>
            <a:ext cx="1474645" cy="369332"/>
          </a:xfrm>
          <a:prstGeom prst="rect">
            <a:avLst/>
          </a:prstGeom>
          <a:noFill/>
        </p:spPr>
        <p:txBody>
          <a:bodyPr wrap="none" rtlCol="0">
            <a:spAutoFit/>
          </a:bodyPr>
          <a:lstStyle/>
          <a:p>
            <a:r>
              <a:rPr lang="en-US" b="1" dirty="0" smtClean="0"/>
              <a:t>spectrometer</a:t>
            </a:r>
            <a:endParaRPr lang="en-US" b="1" dirty="0"/>
          </a:p>
        </p:txBody>
      </p:sp>
      <p:sp>
        <p:nvSpPr>
          <p:cNvPr id="93" name="TextBox 92"/>
          <p:cNvSpPr txBox="1"/>
          <p:nvPr/>
        </p:nvSpPr>
        <p:spPr>
          <a:xfrm>
            <a:off x="1862362" y="5863158"/>
            <a:ext cx="740632" cy="523220"/>
          </a:xfrm>
          <a:prstGeom prst="rect">
            <a:avLst/>
          </a:prstGeom>
          <a:noFill/>
        </p:spPr>
        <p:txBody>
          <a:bodyPr wrap="none" rtlCol="0">
            <a:spAutoFit/>
          </a:bodyPr>
          <a:lstStyle/>
          <a:p>
            <a:pPr algn="ctr"/>
            <a:r>
              <a:rPr lang="en-US" sz="1400" b="1" dirty="0" smtClean="0">
                <a:solidFill>
                  <a:srgbClr val="0000FF"/>
                </a:solidFill>
              </a:rPr>
              <a:t>400 nm</a:t>
            </a:r>
          </a:p>
          <a:p>
            <a:pPr algn="ctr"/>
            <a:r>
              <a:rPr lang="en-US" sz="1400" b="1" dirty="0" smtClean="0">
                <a:solidFill>
                  <a:srgbClr val="0000FF"/>
                </a:solidFill>
              </a:rPr>
              <a:t>probes</a:t>
            </a:r>
            <a:endParaRPr lang="en-US" sz="1400" b="1" dirty="0">
              <a:solidFill>
                <a:srgbClr val="0000FF"/>
              </a:solidFill>
            </a:endParaRPr>
          </a:p>
        </p:txBody>
      </p:sp>
      <p:sp>
        <p:nvSpPr>
          <p:cNvPr id="96" name="TextBox 95"/>
          <p:cNvSpPr txBox="1"/>
          <p:nvPr/>
        </p:nvSpPr>
        <p:spPr>
          <a:xfrm>
            <a:off x="777848" y="6384547"/>
            <a:ext cx="761747" cy="461665"/>
          </a:xfrm>
          <a:prstGeom prst="rect">
            <a:avLst/>
          </a:prstGeom>
          <a:noFill/>
        </p:spPr>
        <p:txBody>
          <a:bodyPr wrap="none" rtlCol="0">
            <a:spAutoFit/>
          </a:bodyPr>
          <a:lstStyle/>
          <a:p>
            <a:pPr algn="ctr"/>
            <a:r>
              <a:rPr lang="en-US" sz="1200" dirty="0" smtClean="0">
                <a:solidFill>
                  <a:srgbClr val="0000FF"/>
                </a:solidFill>
              </a:rPr>
              <a:t>400 nm</a:t>
            </a:r>
          </a:p>
          <a:p>
            <a:pPr algn="ctr"/>
            <a:r>
              <a:rPr lang="en-US" sz="1200" dirty="0">
                <a:solidFill>
                  <a:srgbClr val="0000FF"/>
                </a:solidFill>
              </a:rPr>
              <a:t>r</a:t>
            </a:r>
            <a:r>
              <a:rPr lang="en-US" sz="1200" dirty="0" smtClean="0">
                <a:solidFill>
                  <a:srgbClr val="0000FF"/>
                </a:solidFill>
              </a:rPr>
              <a:t>ef. pulse</a:t>
            </a:r>
            <a:endParaRPr lang="en-US" sz="1200" dirty="0">
              <a:solidFill>
                <a:srgbClr val="0000FF"/>
              </a:solidFill>
            </a:endParaRPr>
          </a:p>
        </p:txBody>
      </p:sp>
      <p:sp>
        <p:nvSpPr>
          <p:cNvPr id="97" name="TextBox 96"/>
          <p:cNvSpPr txBox="1"/>
          <p:nvPr/>
        </p:nvSpPr>
        <p:spPr>
          <a:xfrm>
            <a:off x="31717" y="5011890"/>
            <a:ext cx="657226" cy="830997"/>
          </a:xfrm>
          <a:prstGeom prst="rect">
            <a:avLst/>
          </a:prstGeom>
          <a:noFill/>
        </p:spPr>
        <p:txBody>
          <a:bodyPr wrap="none" rtlCol="0">
            <a:spAutoFit/>
          </a:bodyPr>
          <a:lstStyle/>
          <a:p>
            <a:pPr algn="ctr"/>
            <a:r>
              <a:rPr lang="en-US" sz="1200" dirty="0" smtClean="0">
                <a:solidFill>
                  <a:srgbClr val="FF0000"/>
                </a:solidFill>
              </a:rPr>
              <a:t>800 nm</a:t>
            </a:r>
          </a:p>
          <a:p>
            <a:pPr algn="ctr"/>
            <a:r>
              <a:rPr lang="en-US" sz="1200" dirty="0" smtClean="0">
                <a:solidFill>
                  <a:srgbClr val="FF0000"/>
                </a:solidFill>
              </a:rPr>
              <a:t>probe</a:t>
            </a:r>
          </a:p>
          <a:p>
            <a:pPr algn="ctr"/>
            <a:r>
              <a:rPr lang="en-US" sz="1200" dirty="0" err="1">
                <a:solidFill>
                  <a:srgbClr val="FF0000"/>
                </a:solidFill>
              </a:rPr>
              <a:t>g</a:t>
            </a:r>
            <a:r>
              <a:rPr lang="en-US" sz="1200" dirty="0" err="1" smtClean="0">
                <a:solidFill>
                  <a:srgbClr val="FF0000"/>
                </a:solidFill>
              </a:rPr>
              <a:t>ener</a:t>
            </a:r>
            <a:r>
              <a:rPr lang="en-US" sz="1200" dirty="0" smtClean="0">
                <a:solidFill>
                  <a:srgbClr val="FF0000"/>
                </a:solidFill>
              </a:rPr>
              <a:t>-</a:t>
            </a:r>
          </a:p>
          <a:p>
            <a:pPr algn="ctr"/>
            <a:r>
              <a:rPr lang="en-US" sz="1200" dirty="0" err="1" smtClean="0">
                <a:solidFill>
                  <a:srgbClr val="FF0000"/>
                </a:solidFill>
              </a:rPr>
              <a:t>ators</a:t>
            </a:r>
            <a:endParaRPr lang="en-US" sz="1200" dirty="0">
              <a:solidFill>
                <a:srgbClr val="FF0000"/>
              </a:solidFill>
            </a:endParaRPr>
          </a:p>
        </p:txBody>
      </p:sp>
      <p:grpSp>
        <p:nvGrpSpPr>
          <p:cNvPr id="100" name="Group 99"/>
          <p:cNvGrpSpPr>
            <a:grpSpLocks noChangeAspect="1"/>
          </p:cNvGrpSpPr>
          <p:nvPr/>
        </p:nvGrpSpPr>
        <p:grpSpPr>
          <a:xfrm>
            <a:off x="200841" y="1676399"/>
            <a:ext cx="8697958" cy="5015299"/>
            <a:chOff x="480258" y="2247900"/>
            <a:chExt cx="5419290" cy="3124796"/>
          </a:xfrm>
        </p:grpSpPr>
        <p:sp>
          <p:nvSpPr>
            <p:cNvPr id="5" name="Cube 4"/>
            <p:cNvSpPr/>
            <p:nvPr/>
          </p:nvSpPr>
          <p:spPr>
            <a:xfrm>
              <a:off x="4905397" y="2298713"/>
              <a:ext cx="386140" cy="245515"/>
            </a:xfrm>
            <a:prstGeom prst="cube">
              <a:avLst>
                <a:gd name="adj" fmla="val 7222"/>
              </a:avLst>
            </a:prstGeom>
            <a:pattFill prst="ltVert">
              <a:fgClr>
                <a:prstClr val="black"/>
              </a:fgClr>
              <a:bgClr>
                <a:prstClr val="white"/>
              </a:bgClr>
            </a:pattFill>
            <a:ln w="1270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4711699" y="2421469"/>
              <a:ext cx="1027758" cy="262694"/>
              <a:chOff x="4216399" y="681569"/>
              <a:chExt cx="1027758" cy="262694"/>
            </a:xfrm>
          </p:grpSpPr>
          <p:cxnSp>
            <p:nvCxnSpPr>
              <p:cNvPr id="7" name="Straight Connector 6"/>
              <p:cNvCxnSpPr/>
              <p:nvPr/>
            </p:nvCxnSpPr>
            <p:spPr>
              <a:xfrm rot="300000" flipV="1">
                <a:off x="4216399" y="681569"/>
                <a:ext cx="338667" cy="262694"/>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85070" y="694270"/>
                <a:ext cx="659087" cy="238970"/>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585070" y="694270"/>
                <a:ext cx="37729" cy="202898"/>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593536" y="706969"/>
                <a:ext cx="202701" cy="196225"/>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4593187" y="706943"/>
                <a:ext cx="388524" cy="203200"/>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97419" y="715404"/>
                <a:ext cx="93115" cy="164832"/>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grpSp>
        <p:cxnSp>
          <p:nvCxnSpPr>
            <p:cNvPr id="13" name="Straight Connector 12"/>
            <p:cNvCxnSpPr/>
            <p:nvPr/>
          </p:nvCxnSpPr>
          <p:spPr>
            <a:xfrm flipV="1">
              <a:off x="2810344" y="3347884"/>
              <a:ext cx="791181" cy="487544"/>
            </a:xfrm>
            <a:prstGeom prst="line">
              <a:avLst/>
            </a:prstGeom>
            <a:ln w="12700" cmpd="sng">
              <a:solidFill>
                <a:srgbClr val="FF0000"/>
              </a:solidFill>
              <a:headEnd type="none"/>
              <a:tailEnd type="none" w="sm" len="med"/>
            </a:ln>
          </p:spPr>
          <p:style>
            <a:lnRef idx="2">
              <a:schemeClr val="accent1"/>
            </a:lnRef>
            <a:fillRef idx="0">
              <a:schemeClr val="accent1"/>
            </a:fillRef>
            <a:effectRef idx="1">
              <a:schemeClr val="accent1"/>
            </a:effectRef>
            <a:fontRef idx="minor">
              <a:schemeClr val="tx1"/>
            </a:fontRef>
          </p:style>
        </p:cxnSp>
        <p:sp>
          <p:nvSpPr>
            <p:cNvPr id="14" name="Cube 13"/>
            <p:cNvSpPr/>
            <p:nvPr/>
          </p:nvSpPr>
          <p:spPr>
            <a:xfrm>
              <a:off x="4305300" y="2247900"/>
              <a:ext cx="1594248" cy="774700"/>
            </a:xfrm>
            <a:prstGeom prst="cube">
              <a:avLst>
                <a:gd name="adj" fmla="val 18443"/>
              </a:avLst>
            </a:prstGeom>
            <a:gradFill>
              <a:gsLst>
                <a:gs pos="0">
                  <a:schemeClr val="accent1">
                    <a:tint val="100000"/>
                    <a:shade val="100000"/>
                    <a:satMod val="130000"/>
                    <a:alpha val="34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4483100" y="2544233"/>
              <a:ext cx="220133" cy="347587"/>
            </a:xfrm>
            <a:prstGeom prst="ellipse">
              <a:avLst/>
            </a:prstGeom>
            <a:ln w="63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4589594" y="2613340"/>
              <a:ext cx="5365" cy="23781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3754949" y="2665640"/>
              <a:ext cx="848769" cy="916245"/>
              <a:chOff x="3259649" y="925740"/>
              <a:chExt cx="848769" cy="916245"/>
            </a:xfrm>
          </p:grpSpPr>
          <p:cxnSp>
            <p:nvCxnSpPr>
              <p:cNvPr id="18" name="Straight Connector 17"/>
              <p:cNvCxnSpPr/>
              <p:nvPr/>
            </p:nvCxnSpPr>
            <p:spPr>
              <a:xfrm rot="180000" flipV="1">
                <a:off x="3259649" y="925740"/>
                <a:ext cx="830495" cy="204587"/>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268716" y="956760"/>
                <a:ext cx="825661" cy="287867"/>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21540000" flipV="1">
                <a:off x="3268115" y="973692"/>
                <a:ext cx="830495" cy="389171"/>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21540000" flipV="1">
                <a:off x="3285035" y="999092"/>
                <a:ext cx="805109" cy="482600"/>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549886" y="973692"/>
                <a:ext cx="558532" cy="352762"/>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60000" flipV="1">
                <a:off x="3280885" y="990626"/>
                <a:ext cx="813409" cy="621894"/>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60000" flipV="1">
                <a:off x="3285118" y="1007561"/>
                <a:ext cx="809176" cy="707794"/>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20000" flipV="1">
                <a:off x="3285035" y="1011796"/>
                <a:ext cx="800793" cy="830189"/>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26" name="Oval 25"/>
            <p:cNvSpPr/>
            <p:nvPr/>
          </p:nvSpPr>
          <p:spPr>
            <a:xfrm>
              <a:off x="3500935" y="2713592"/>
              <a:ext cx="533400" cy="1013091"/>
            </a:xfrm>
            <a:prstGeom prst="ellipse">
              <a:avLst/>
            </a:prstGeom>
            <a:gradFill flip="none" rotWithShape="1">
              <a:gsLst>
                <a:gs pos="16000">
                  <a:schemeClr val="bg1">
                    <a:lumMod val="50000"/>
                    <a:alpha val="80000"/>
                  </a:schemeClr>
                </a:gs>
                <a:gs pos="100000">
                  <a:srgbClr val="FFFFFF">
                    <a:alpha val="80000"/>
                  </a:srgbClr>
                </a:gs>
              </a:gsLst>
              <a:path path="circle">
                <a:fillToRect l="50000" t="50000" r="50000" b="50000"/>
              </a:path>
              <a:tileRect/>
            </a:gradFill>
            <a:ln w="63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2933651" y="2851150"/>
              <a:ext cx="834740" cy="916559"/>
              <a:chOff x="2438351" y="1111250"/>
              <a:chExt cx="834740" cy="916559"/>
            </a:xfrm>
          </p:grpSpPr>
          <p:cxnSp>
            <p:nvCxnSpPr>
              <p:cNvPr id="28" name="Straight Connector 27"/>
              <p:cNvCxnSpPr/>
              <p:nvPr/>
            </p:nvCxnSpPr>
            <p:spPr>
              <a:xfrm rot="21540000" flipV="1">
                <a:off x="2438351" y="1612949"/>
                <a:ext cx="830495" cy="389171"/>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2440427" y="1244600"/>
                <a:ext cx="819882" cy="748748"/>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2441411" y="1111250"/>
                <a:ext cx="807111" cy="873191"/>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442596" y="1823222"/>
                <a:ext cx="830495" cy="204587"/>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21540000" flipV="1">
                <a:off x="2438964" y="1723019"/>
                <a:ext cx="825661" cy="287867"/>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21540000" flipV="1">
                <a:off x="2451050" y="1519837"/>
                <a:ext cx="805109" cy="482600"/>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2711703" y="1498614"/>
                <a:ext cx="558532" cy="352762"/>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2446900" y="1380148"/>
                <a:ext cx="813409" cy="621894"/>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996950" y="4603751"/>
              <a:ext cx="441325" cy="419438"/>
              <a:chOff x="598790" y="2959099"/>
              <a:chExt cx="248935" cy="241639"/>
            </a:xfrm>
          </p:grpSpPr>
          <p:sp>
            <p:nvSpPr>
              <p:cNvPr id="37" name="Rectangle 36"/>
              <p:cNvSpPr/>
              <p:nvPr/>
            </p:nvSpPr>
            <p:spPr>
              <a:xfrm>
                <a:off x="643240" y="2962274"/>
                <a:ext cx="204485" cy="212725"/>
              </a:xfrm>
              <a:prstGeom prst="rect">
                <a:avLst/>
              </a:prstGeom>
              <a:solidFill>
                <a:srgbClr val="FFFF00"/>
              </a:solidFill>
              <a:ln w="952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621015" y="2974974"/>
                <a:ext cx="204485" cy="212725"/>
              </a:xfrm>
              <a:prstGeom prst="rect">
                <a:avLst/>
              </a:prstGeom>
              <a:ln w="63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98790" y="2987674"/>
                <a:ext cx="204485" cy="212725"/>
              </a:xfrm>
              <a:prstGeom prst="rect">
                <a:avLst/>
              </a:prstGeom>
              <a:ln w="952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p:cNvCxnSpPr/>
              <p:nvPr/>
            </p:nvCxnSpPr>
            <p:spPr>
              <a:xfrm rot="960000" flipV="1">
                <a:off x="609868" y="2959099"/>
                <a:ext cx="27022" cy="32089"/>
              </a:xfrm>
              <a:prstGeom prst="line">
                <a:avLst/>
              </a:prstGeom>
              <a:ln w="9525" cmpd="sng">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960000" flipV="1">
                <a:off x="809893" y="2959099"/>
                <a:ext cx="27022" cy="32089"/>
              </a:xfrm>
              <a:prstGeom prst="line">
                <a:avLst/>
              </a:prstGeom>
              <a:ln w="9525" cmpd="sng">
                <a:solidFill>
                  <a:srgbClr val="000000"/>
                </a:solidFill>
                <a:prstDash val="solid"/>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960000" flipV="1">
                <a:off x="813068" y="3168649"/>
                <a:ext cx="27022" cy="32089"/>
              </a:xfrm>
              <a:prstGeom prst="line">
                <a:avLst/>
              </a:prstGeom>
              <a:ln w="9525" cmpd="sng">
                <a:solidFill>
                  <a:srgbClr val="000000"/>
                </a:solidFill>
                <a:prstDash val="solid"/>
              </a:ln>
            </p:spPr>
            <p:style>
              <a:lnRef idx="2">
                <a:schemeClr val="accent1"/>
              </a:lnRef>
              <a:fillRef idx="0">
                <a:schemeClr val="accent1"/>
              </a:fillRef>
              <a:effectRef idx="1">
                <a:schemeClr val="accent1"/>
              </a:effectRef>
              <a:fontRef idx="minor">
                <a:schemeClr val="tx1"/>
              </a:fontRef>
            </p:style>
          </p:cxnSp>
        </p:grpSp>
        <p:sp>
          <p:nvSpPr>
            <p:cNvPr id="43" name="Cube 42"/>
            <p:cNvSpPr/>
            <p:nvPr/>
          </p:nvSpPr>
          <p:spPr>
            <a:xfrm>
              <a:off x="2531533" y="3551767"/>
              <a:ext cx="641350" cy="508000"/>
            </a:xfrm>
            <a:prstGeom prst="cube">
              <a:avLst>
                <a:gd name="adj" fmla="val 13750"/>
              </a:avLst>
            </a:prstGeom>
            <a:gradFill>
              <a:gsLst>
                <a:gs pos="0">
                  <a:schemeClr val="accent1">
                    <a:tint val="100000"/>
                    <a:shade val="100000"/>
                    <a:satMod val="130000"/>
                    <a:alpha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p:cNvGrpSpPr/>
            <p:nvPr/>
          </p:nvGrpSpPr>
          <p:grpSpPr>
            <a:xfrm>
              <a:off x="711468" y="4838700"/>
              <a:ext cx="491857" cy="228600"/>
              <a:chOff x="216168" y="3098800"/>
              <a:chExt cx="491857" cy="190013"/>
            </a:xfrm>
          </p:grpSpPr>
          <p:cxnSp>
            <p:nvCxnSpPr>
              <p:cNvPr id="47" name="Straight Connector 46"/>
              <p:cNvCxnSpPr/>
              <p:nvPr/>
            </p:nvCxnSpPr>
            <p:spPr>
              <a:xfrm flipV="1">
                <a:off x="216168" y="3098800"/>
                <a:ext cx="491857" cy="190013"/>
              </a:xfrm>
              <a:prstGeom prst="line">
                <a:avLst/>
              </a:prstGeom>
              <a:ln w="952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rot="21420000" flipV="1">
                <a:off x="216168" y="3213097"/>
                <a:ext cx="207165" cy="67844"/>
              </a:xfrm>
              <a:prstGeom prst="line">
                <a:avLst/>
              </a:prstGeom>
              <a:ln w="952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711468" y="4838700"/>
              <a:ext cx="491857" cy="397933"/>
              <a:chOff x="216168" y="3098800"/>
              <a:chExt cx="491857" cy="397933"/>
            </a:xfrm>
          </p:grpSpPr>
          <p:cxnSp>
            <p:nvCxnSpPr>
              <p:cNvPr id="50" name="Straight Connector 49"/>
              <p:cNvCxnSpPr/>
              <p:nvPr/>
            </p:nvCxnSpPr>
            <p:spPr>
              <a:xfrm flipV="1">
                <a:off x="216168" y="3098800"/>
                <a:ext cx="491857" cy="397933"/>
              </a:xfrm>
              <a:prstGeom prst="line">
                <a:avLst/>
              </a:prstGeom>
              <a:ln w="952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rot="240000" flipV="1">
                <a:off x="233100" y="3302005"/>
                <a:ext cx="208799" cy="190500"/>
              </a:xfrm>
              <a:prstGeom prst="straightConnector1">
                <a:avLst/>
              </a:prstGeom>
              <a:ln w="9525" cmpd="sng">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grpSp>
        <p:cxnSp>
          <p:nvCxnSpPr>
            <p:cNvPr id="52" name="Straight Connector 51"/>
            <p:cNvCxnSpPr/>
            <p:nvPr/>
          </p:nvCxnSpPr>
          <p:spPr>
            <a:xfrm flipV="1">
              <a:off x="711468" y="4838700"/>
              <a:ext cx="491857" cy="308312"/>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1981214" y="3791680"/>
              <a:ext cx="844536" cy="937410"/>
              <a:chOff x="1485914" y="2051780"/>
              <a:chExt cx="844536" cy="937410"/>
            </a:xfrm>
          </p:grpSpPr>
          <p:cxnSp>
            <p:nvCxnSpPr>
              <p:cNvPr id="54" name="Straight Connector 53"/>
              <p:cNvCxnSpPr/>
              <p:nvPr/>
            </p:nvCxnSpPr>
            <p:spPr>
              <a:xfrm flipV="1">
                <a:off x="1485914" y="2051780"/>
                <a:ext cx="830495" cy="204587"/>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21540000" flipV="1">
                <a:off x="1490748" y="2074334"/>
                <a:ext cx="825661" cy="287867"/>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21540000" flipV="1">
                <a:off x="1490147" y="2082800"/>
                <a:ext cx="830495" cy="389171"/>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21540000" flipV="1">
                <a:off x="1507067" y="2108200"/>
                <a:ext cx="805109" cy="482600"/>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1771918" y="2082800"/>
                <a:ext cx="558532" cy="352762"/>
              </a:xfrm>
              <a:prstGeom prst="line">
                <a:avLst/>
              </a:prstGeom>
              <a:ln w="9525"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1498684" y="2112433"/>
                <a:ext cx="813409" cy="621894"/>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21540000" flipV="1">
                <a:off x="1502917" y="2142067"/>
                <a:ext cx="809176" cy="707794"/>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21540000" flipV="1">
                <a:off x="1507067" y="2159001"/>
                <a:ext cx="800793" cy="830189"/>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62" name="Oval 61"/>
            <p:cNvSpPr/>
            <p:nvPr/>
          </p:nvSpPr>
          <p:spPr>
            <a:xfrm>
              <a:off x="1739900" y="3848100"/>
              <a:ext cx="533400" cy="1013091"/>
            </a:xfrm>
            <a:prstGeom prst="ellipse">
              <a:avLst/>
            </a:prstGeom>
            <a:gradFill flip="none" rotWithShape="1">
              <a:gsLst>
                <a:gs pos="16000">
                  <a:schemeClr val="bg1">
                    <a:lumMod val="50000"/>
                    <a:alpha val="90000"/>
                  </a:schemeClr>
                </a:gs>
                <a:gs pos="100000">
                  <a:srgbClr val="FFFFFF">
                    <a:alpha val="80000"/>
                  </a:srgbClr>
                </a:gs>
              </a:gsLst>
              <a:path path="circle">
                <a:fillToRect l="50000" t="50000" r="50000" b="50000"/>
              </a:path>
              <a:tileRect/>
            </a:gradFill>
            <a:ln w="63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3" name="Group 62"/>
            <p:cNvGrpSpPr/>
            <p:nvPr/>
          </p:nvGrpSpPr>
          <p:grpSpPr>
            <a:xfrm>
              <a:off x="1435381" y="3996267"/>
              <a:ext cx="571219" cy="812423"/>
              <a:chOff x="940081" y="2256367"/>
              <a:chExt cx="571219" cy="812423"/>
            </a:xfrm>
          </p:grpSpPr>
          <p:cxnSp>
            <p:nvCxnSpPr>
              <p:cNvPr id="64" name="Straight Connector 63"/>
              <p:cNvCxnSpPr/>
              <p:nvPr/>
            </p:nvCxnSpPr>
            <p:spPr>
              <a:xfrm rot="60000" flipV="1">
                <a:off x="952768" y="2476562"/>
                <a:ext cx="529908" cy="444476"/>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948942" y="2370667"/>
                <a:ext cx="537573" cy="511861"/>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940488" y="2256367"/>
                <a:ext cx="546027" cy="605009"/>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60000" flipV="1">
                <a:off x="952734" y="2734733"/>
                <a:ext cx="533781" cy="258284"/>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954766" y="2858327"/>
                <a:ext cx="535982" cy="172354"/>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954778" y="2997656"/>
                <a:ext cx="535970" cy="71134"/>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V="1">
                <a:off x="940081" y="2599278"/>
                <a:ext cx="558532" cy="352762"/>
              </a:xfrm>
              <a:prstGeom prst="line">
                <a:avLst/>
              </a:prstGeom>
              <a:ln w="9525" cmpd="sng">
                <a:solidFill>
                  <a:srgbClr val="0000FF"/>
                </a:solidFill>
                <a:prstDash val="solid"/>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952768" y="2590800"/>
                <a:ext cx="558532" cy="352762"/>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grpSp>
        <p:sp>
          <p:nvSpPr>
            <p:cNvPr id="75" name="Can 74"/>
            <p:cNvSpPr/>
            <p:nvPr/>
          </p:nvSpPr>
          <p:spPr>
            <a:xfrm rot="5400000">
              <a:off x="2261250" y="4110630"/>
              <a:ext cx="120618" cy="45719"/>
            </a:xfrm>
            <a:prstGeom prst="can">
              <a:avLst>
                <a:gd name="adj" fmla="val 30671"/>
              </a:avLst>
            </a:prstGeom>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6" name="Group 75"/>
            <p:cNvGrpSpPr/>
            <p:nvPr/>
          </p:nvGrpSpPr>
          <p:grpSpPr>
            <a:xfrm>
              <a:off x="2339744" y="3837936"/>
              <a:ext cx="978131" cy="293076"/>
              <a:chOff x="1844444" y="2098036"/>
              <a:chExt cx="978131" cy="293076"/>
            </a:xfrm>
          </p:grpSpPr>
          <p:grpSp>
            <p:nvGrpSpPr>
              <p:cNvPr id="77" name="Group 76"/>
              <p:cNvGrpSpPr/>
              <p:nvPr/>
            </p:nvGrpSpPr>
            <p:grpSpPr>
              <a:xfrm>
                <a:off x="1847850" y="2098036"/>
                <a:ext cx="464243" cy="282156"/>
                <a:chOff x="1847850" y="2098036"/>
                <a:chExt cx="464243" cy="282156"/>
              </a:xfrm>
            </p:grpSpPr>
            <p:cxnSp>
              <p:nvCxnSpPr>
                <p:cNvPr id="81" name="Straight Connector 80"/>
                <p:cNvCxnSpPr/>
                <p:nvPr/>
              </p:nvCxnSpPr>
              <p:spPr>
                <a:xfrm rot="21360000" flipV="1">
                  <a:off x="1847850" y="2275901"/>
                  <a:ext cx="190500" cy="104291"/>
                </a:xfrm>
                <a:prstGeom prst="line">
                  <a:avLst/>
                </a:prstGeom>
                <a:ln w="12700" cmpd="sng">
                  <a:solidFill>
                    <a:srgbClr val="FF0000"/>
                  </a:solidFill>
                  <a:headEnd type="none"/>
                  <a:tailEnd type="triangle" w="sm" len="med"/>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21540000" flipV="1">
                  <a:off x="2023170" y="2098036"/>
                  <a:ext cx="288923" cy="177549"/>
                </a:xfrm>
                <a:prstGeom prst="line">
                  <a:avLst/>
                </a:prstGeom>
                <a:ln w="12700" cmpd="sng">
                  <a:solidFill>
                    <a:srgbClr val="FF0000"/>
                  </a:solidFill>
                  <a:headEnd type="none"/>
                  <a:tailEnd type="none" w="sm" len="med"/>
                </a:ln>
              </p:spPr>
              <p:style>
                <a:lnRef idx="2">
                  <a:schemeClr val="accent1"/>
                </a:lnRef>
                <a:fillRef idx="0">
                  <a:schemeClr val="accent1"/>
                </a:fillRef>
                <a:effectRef idx="1">
                  <a:schemeClr val="accent1"/>
                </a:effectRef>
                <a:fontRef idx="minor">
                  <a:schemeClr val="tx1"/>
                </a:fontRef>
              </p:style>
            </p:cxnSp>
          </p:grpSp>
          <p:grpSp>
            <p:nvGrpSpPr>
              <p:cNvPr id="78" name="Group 77"/>
              <p:cNvGrpSpPr/>
              <p:nvPr/>
            </p:nvGrpSpPr>
            <p:grpSpPr>
              <a:xfrm>
                <a:off x="1844444" y="2389885"/>
                <a:ext cx="978131" cy="1227"/>
                <a:chOff x="1844444" y="2389885"/>
                <a:chExt cx="978131" cy="1227"/>
              </a:xfrm>
            </p:grpSpPr>
            <p:cxnSp>
              <p:nvCxnSpPr>
                <p:cNvPr id="79" name="Straight Connector 78"/>
                <p:cNvCxnSpPr/>
                <p:nvPr/>
              </p:nvCxnSpPr>
              <p:spPr>
                <a:xfrm>
                  <a:off x="1844444" y="2389885"/>
                  <a:ext cx="978131" cy="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2371725" y="2391112"/>
                  <a:ext cx="156633" cy="0"/>
                </a:xfrm>
                <a:prstGeom prst="line">
                  <a:avLst/>
                </a:prstGeom>
                <a:ln w="12700" cmpd="sng">
                  <a:solidFill>
                    <a:srgbClr val="FF0000"/>
                  </a:solidFill>
                  <a:headEnd type="none"/>
                  <a:tailEnd type="triangle" w="sm" len="med"/>
                </a:ln>
              </p:spPr>
              <p:style>
                <a:lnRef idx="2">
                  <a:schemeClr val="accent1"/>
                </a:lnRef>
                <a:fillRef idx="0">
                  <a:schemeClr val="accent1"/>
                </a:fillRef>
                <a:effectRef idx="1">
                  <a:schemeClr val="accent1"/>
                </a:effectRef>
                <a:fontRef idx="minor">
                  <a:schemeClr val="tx1"/>
                </a:fontRef>
              </p:style>
            </p:cxnSp>
          </p:grpSp>
        </p:grpSp>
        <p:sp>
          <p:nvSpPr>
            <p:cNvPr id="83" name="Freeform 77"/>
            <p:cNvSpPr>
              <a:spLocks noChangeAspect="1"/>
            </p:cNvSpPr>
            <p:nvPr/>
          </p:nvSpPr>
          <p:spPr bwMode="auto">
            <a:xfrm rot="21530052">
              <a:off x="3357401" y="3908808"/>
              <a:ext cx="381996" cy="438823"/>
            </a:xfrm>
            <a:custGeom>
              <a:avLst/>
              <a:gdLst>
                <a:gd name="T0" fmla="*/ 21 w 1317"/>
                <a:gd name="T1" fmla="*/ 460 h 942"/>
                <a:gd name="T2" fmla="*/ 49 w 1317"/>
                <a:gd name="T3" fmla="*/ 446 h 942"/>
                <a:gd name="T4" fmla="*/ 85 w 1317"/>
                <a:gd name="T5" fmla="*/ 496 h 942"/>
                <a:gd name="T6" fmla="*/ 113 w 1317"/>
                <a:gd name="T7" fmla="*/ 496 h 942"/>
                <a:gd name="T8" fmla="*/ 148 w 1317"/>
                <a:gd name="T9" fmla="*/ 411 h 942"/>
                <a:gd name="T10" fmla="*/ 177 w 1317"/>
                <a:gd name="T11" fmla="*/ 467 h 942"/>
                <a:gd name="T12" fmla="*/ 205 w 1317"/>
                <a:gd name="T13" fmla="*/ 567 h 942"/>
                <a:gd name="T14" fmla="*/ 240 w 1317"/>
                <a:gd name="T15" fmla="*/ 418 h 942"/>
                <a:gd name="T16" fmla="*/ 269 w 1317"/>
                <a:gd name="T17" fmla="*/ 361 h 942"/>
                <a:gd name="T18" fmla="*/ 297 w 1317"/>
                <a:gd name="T19" fmla="*/ 609 h 942"/>
                <a:gd name="T20" fmla="*/ 333 w 1317"/>
                <a:gd name="T21" fmla="*/ 552 h 942"/>
                <a:gd name="T22" fmla="*/ 361 w 1317"/>
                <a:gd name="T23" fmla="*/ 234 h 942"/>
                <a:gd name="T24" fmla="*/ 396 w 1317"/>
                <a:gd name="T25" fmla="*/ 489 h 942"/>
                <a:gd name="T26" fmla="*/ 425 w 1317"/>
                <a:gd name="T27" fmla="*/ 772 h 942"/>
                <a:gd name="T28" fmla="*/ 453 w 1317"/>
                <a:gd name="T29" fmla="*/ 297 h 942"/>
                <a:gd name="T30" fmla="*/ 488 w 1317"/>
                <a:gd name="T31" fmla="*/ 191 h 942"/>
                <a:gd name="T32" fmla="*/ 517 w 1317"/>
                <a:gd name="T33" fmla="*/ 815 h 942"/>
                <a:gd name="T34" fmla="*/ 552 w 1317"/>
                <a:gd name="T35" fmla="*/ 616 h 942"/>
                <a:gd name="T36" fmla="*/ 581 w 1317"/>
                <a:gd name="T37" fmla="*/ 14 h 942"/>
                <a:gd name="T38" fmla="*/ 609 w 1317"/>
                <a:gd name="T39" fmla="*/ 531 h 942"/>
                <a:gd name="T40" fmla="*/ 644 w 1317"/>
                <a:gd name="T41" fmla="*/ 921 h 942"/>
                <a:gd name="T42" fmla="*/ 673 w 1317"/>
                <a:gd name="T43" fmla="*/ 198 h 942"/>
                <a:gd name="T44" fmla="*/ 708 w 1317"/>
                <a:gd name="T45" fmla="*/ 149 h 942"/>
                <a:gd name="T46" fmla="*/ 736 w 1317"/>
                <a:gd name="T47" fmla="*/ 878 h 942"/>
                <a:gd name="T48" fmla="*/ 765 w 1317"/>
                <a:gd name="T49" fmla="*/ 588 h 942"/>
                <a:gd name="T50" fmla="*/ 800 w 1317"/>
                <a:gd name="T51" fmla="*/ 49 h 942"/>
                <a:gd name="T52" fmla="*/ 829 w 1317"/>
                <a:gd name="T53" fmla="*/ 552 h 942"/>
                <a:gd name="T54" fmla="*/ 864 w 1317"/>
                <a:gd name="T55" fmla="*/ 793 h 942"/>
                <a:gd name="T56" fmla="*/ 892 w 1317"/>
                <a:gd name="T57" fmla="*/ 269 h 942"/>
                <a:gd name="T58" fmla="*/ 921 w 1317"/>
                <a:gd name="T59" fmla="*/ 297 h 942"/>
                <a:gd name="T60" fmla="*/ 956 w 1317"/>
                <a:gd name="T61" fmla="*/ 701 h 942"/>
                <a:gd name="T62" fmla="*/ 984 w 1317"/>
                <a:gd name="T63" fmla="*/ 510 h 942"/>
                <a:gd name="T64" fmla="*/ 1020 w 1317"/>
                <a:gd name="T65" fmla="*/ 283 h 942"/>
                <a:gd name="T66" fmla="*/ 1048 w 1317"/>
                <a:gd name="T67" fmla="*/ 517 h 942"/>
                <a:gd name="T68" fmla="*/ 1076 w 1317"/>
                <a:gd name="T69" fmla="*/ 581 h 942"/>
                <a:gd name="T70" fmla="*/ 1112 w 1317"/>
                <a:gd name="T71" fmla="*/ 397 h 942"/>
                <a:gd name="T72" fmla="*/ 1140 w 1317"/>
                <a:gd name="T73" fmla="*/ 425 h 942"/>
                <a:gd name="T74" fmla="*/ 1169 w 1317"/>
                <a:gd name="T75" fmla="*/ 531 h 942"/>
                <a:gd name="T76" fmla="*/ 1204 w 1317"/>
                <a:gd name="T77" fmla="*/ 475 h 942"/>
                <a:gd name="T78" fmla="*/ 1232 w 1317"/>
                <a:gd name="T79" fmla="*/ 432 h 942"/>
                <a:gd name="T80" fmla="*/ 1268 w 1317"/>
                <a:gd name="T81" fmla="*/ 482 h 942"/>
                <a:gd name="T82" fmla="*/ 1296 w 1317"/>
                <a:gd name="T83" fmla="*/ 489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7" h="942">
                  <a:moveTo>
                    <a:pt x="0" y="482"/>
                  </a:moveTo>
                  <a:lnTo>
                    <a:pt x="7" y="475"/>
                  </a:lnTo>
                  <a:lnTo>
                    <a:pt x="21" y="460"/>
                  </a:lnTo>
                  <a:lnTo>
                    <a:pt x="28" y="453"/>
                  </a:lnTo>
                  <a:lnTo>
                    <a:pt x="42" y="446"/>
                  </a:lnTo>
                  <a:lnTo>
                    <a:pt x="49" y="446"/>
                  </a:lnTo>
                  <a:lnTo>
                    <a:pt x="63" y="460"/>
                  </a:lnTo>
                  <a:lnTo>
                    <a:pt x="70" y="482"/>
                  </a:lnTo>
                  <a:lnTo>
                    <a:pt x="85" y="496"/>
                  </a:lnTo>
                  <a:lnTo>
                    <a:pt x="92" y="510"/>
                  </a:lnTo>
                  <a:lnTo>
                    <a:pt x="106" y="510"/>
                  </a:lnTo>
                  <a:lnTo>
                    <a:pt x="113" y="496"/>
                  </a:lnTo>
                  <a:lnTo>
                    <a:pt x="127" y="467"/>
                  </a:lnTo>
                  <a:lnTo>
                    <a:pt x="134" y="432"/>
                  </a:lnTo>
                  <a:lnTo>
                    <a:pt x="148" y="411"/>
                  </a:lnTo>
                  <a:lnTo>
                    <a:pt x="155" y="411"/>
                  </a:lnTo>
                  <a:lnTo>
                    <a:pt x="162" y="432"/>
                  </a:lnTo>
                  <a:lnTo>
                    <a:pt x="177" y="467"/>
                  </a:lnTo>
                  <a:lnTo>
                    <a:pt x="184" y="517"/>
                  </a:lnTo>
                  <a:lnTo>
                    <a:pt x="198" y="552"/>
                  </a:lnTo>
                  <a:lnTo>
                    <a:pt x="205" y="567"/>
                  </a:lnTo>
                  <a:lnTo>
                    <a:pt x="219" y="545"/>
                  </a:lnTo>
                  <a:lnTo>
                    <a:pt x="226" y="489"/>
                  </a:lnTo>
                  <a:lnTo>
                    <a:pt x="240" y="418"/>
                  </a:lnTo>
                  <a:lnTo>
                    <a:pt x="248" y="361"/>
                  </a:lnTo>
                  <a:lnTo>
                    <a:pt x="262" y="333"/>
                  </a:lnTo>
                  <a:lnTo>
                    <a:pt x="269" y="361"/>
                  </a:lnTo>
                  <a:lnTo>
                    <a:pt x="283" y="425"/>
                  </a:lnTo>
                  <a:lnTo>
                    <a:pt x="290" y="524"/>
                  </a:lnTo>
                  <a:lnTo>
                    <a:pt x="297" y="609"/>
                  </a:lnTo>
                  <a:lnTo>
                    <a:pt x="311" y="659"/>
                  </a:lnTo>
                  <a:lnTo>
                    <a:pt x="318" y="637"/>
                  </a:lnTo>
                  <a:lnTo>
                    <a:pt x="333" y="552"/>
                  </a:lnTo>
                  <a:lnTo>
                    <a:pt x="340" y="432"/>
                  </a:lnTo>
                  <a:lnTo>
                    <a:pt x="354" y="312"/>
                  </a:lnTo>
                  <a:lnTo>
                    <a:pt x="361" y="234"/>
                  </a:lnTo>
                  <a:lnTo>
                    <a:pt x="375" y="241"/>
                  </a:lnTo>
                  <a:lnTo>
                    <a:pt x="382" y="333"/>
                  </a:lnTo>
                  <a:lnTo>
                    <a:pt x="396" y="489"/>
                  </a:lnTo>
                  <a:lnTo>
                    <a:pt x="403" y="645"/>
                  </a:lnTo>
                  <a:lnTo>
                    <a:pt x="418" y="758"/>
                  </a:lnTo>
                  <a:lnTo>
                    <a:pt x="425" y="772"/>
                  </a:lnTo>
                  <a:lnTo>
                    <a:pt x="439" y="673"/>
                  </a:lnTo>
                  <a:lnTo>
                    <a:pt x="446" y="496"/>
                  </a:lnTo>
                  <a:lnTo>
                    <a:pt x="453" y="297"/>
                  </a:lnTo>
                  <a:lnTo>
                    <a:pt x="467" y="149"/>
                  </a:lnTo>
                  <a:lnTo>
                    <a:pt x="474" y="106"/>
                  </a:lnTo>
                  <a:lnTo>
                    <a:pt x="488" y="191"/>
                  </a:lnTo>
                  <a:lnTo>
                    <a:pt x="495" y="389"/>
                  </a:lnTo>
                  <a:lnTo>
                    <a:pt x="510" y="623"/>
                  </a:lnTo>
                  <a:lnTo>
                    <a:pt x="517" y="815"/>
                  </a:lnTo>
                  <a:lnTo>
                    <a:pt x="531" y="893"/>
                  </a:lnTo>
                  <a:lnTo>
                    <a:pt x="538" y="822"/>
                  </a:lnTo>
                  <a:lnTo>
                    <a:pt x="552" y="616"/>
                  </a:lnTo>
                  <a:lnTo>
                    <a:pt x="559" y="354"/>
                  </a:lnTo>
                  <a:lnTo>
                    <a:pt x="573" y="127"/>
                  </a:lnTo>
                  <a:lnTo>
                    <a:pt x="581" y="14"/>
                  </a:lnTo>
                  <a:lnTo>
                    <a:pt x="588" y="63"/>
                  </a:lnTo>
                  <a:lnTo>
                    <a:pt x="602" y="255"/>
                  </a:lnTo>
                  <a:lnTo>
                    <a:pt x="609" y="531"/>
                  </a:lnTo>
                  <a:lnTo>
                    <a:pt x="623" y="793"/>
                  </a:lnTo>
                  <a:lnTo>
                    <a:pt x="630" y="942"/>
                  </a:lnTo>
                  <a:lnTo>
                    <a:pt x="644" y="921"/>
                  </a:lnTo>
                  <a:lnTo>
                    <a:pt x="651" y="744"/>
                  </a:lnTo>
                  <a:lnTo>
                    <a:pt x="666" y="475"/>
                  </a:lnTo>
                  <a:lnTo>
                    <a:pt x="673" y="198"/>
                  </a:lnTo>
                  <a:lnTo>
                    <a:pt x="687" y="21"/>
                  </a:lnTo>
                  <a:lnTo>
                    <a:pt x="694" y="0"/>
                  </a:lnTo>
                  <a:lnTo>
                    <a:pt x="708" y="149"/>
                  </a:lnTo>
                  <a:lnTo>
                    <a:pt x="715" y="411"/>
                  </a:lnTo>
                  <a:lnTo>
                    <a:pt x="729" y="687"/>
                  </a:lnTo>
                  <a:lnTo>
                    <a:pt x="736" y="878"/>
                  </a:lnTo>
                  <a:lnTo>
                    <a:pt x="743" y="928"/>
                  </a:lnTo>
                  <a:lnTo>
                    <a:pt x="758" y="815"/>
                  </a:lnTo>
                  <a:lnTo>
                    <a:pt x="765" y="588"/>
                  </a:lnTo>
                  <a:lnTo>
                    <a:pt x="779" y="326"/>
                  </a:lnTo>
                  <a:lnTo>
                    <a:pt x="786" y="120"/>
                  </a:lnTo>
                  <a:lnTo>
                    <a:pt x="800" y="49"/>
                  </a:lnTo>
                  <a:lnTo>
                    <a:pt x="807" y="127"/>
                  </a:lnTo>
                  <a:lnTo>
                    <a:pt x="821" y="319"/>
                  </a:lnTo>
                  <a:lnTo>
                    <a:pt x="829" y="552"/>
                  </a:lnTo>
                  <a:lnTo>
                    <a:pt x="843" y="751"/>
                  </a:lnTo>
                  <a:lnTo>
                    <a:pt x="850" y="836"/>
                  </a:lnTo>
                  <a:lnTo>
                    <a:pt x="864" y="793"/>
                  </a:lnTo>
                  <a:lnTo>
                    <a:pt x="871" y="645"/>
                  </a:lnTo>
                  <a:lnTo>
                    <a:pt x="878" y="446"/>
                  </a:lnTo>
                  <a:lnTo>
                    <a:pt x="892" y="269"/>
                  </a:lnTo>
                  <a:lnTo>
                    <a:pt x="899" y="170"/>
                  </a:lnTo>
                  <a:lnTo>
                    <a:pt x="914" y="184"/>
                  </a:lnTo>
                  <a:lnTo>
                    <a:pt x="921" y="297"/>
                  </a:lnTo>
                  <a:lnTo>
                    <a:pt x="935" y="453"/>
                  </a:lnTo>
                  <a:lnTo>
                    <a:pt x="942" y="609"/>
                  </a:lnTo>
                  <a:lnTo>
                    <a:pt x="956" y="701"/>
                  </a:lnTo>
                  <a:lnTo>
                    <a:pt x="963" y="708"/>
                  </a:lnTo>
                  <a:lnTo>
                    <a:pt x="977" y="630"/>
                  </a:lnTo>
                  <a:lnTo>
                    <a:pt x="984" y="510"/>
                  </a:lnTo>
                  <a:lnTo>
                    <a:pt x="999" y="389"/>
                  </a:lnTo>
                  <a:lnTo>
                    <a:pt x="1006" y="304"/>
                  </a:lnTo>
                  <a:lnTo>
                    <a:pt x="1020" y="283"/>
                  </a:lnTo>
                  <a:lnTo>
                    <a:pt x="1027" y="333"/>
                  </a:lnTo>
                  <a:lnTo>
                    <a:pt x="1034" y="418"/>
                  </a:lnTo>
                  <a:lnTo>
                    <a:pt x="1048" y="517"/>
                  </a:lnTo>
                  <a:lnTo>
                    <a:pt x="1055" y="581"/>
                  </a:lnTo>
                  <a:lnTo>
                    <a:pt x="1069" y="609"/>
                  </a:lnTo>
                  <a:lnTo>
                    <a:pt x="1076" y="581"/>
                  </a:lnTo>
                  <a:lnTo>
                    <a:pt x="1091" y="524"/>
                  </a:lnTo>
                  <a:lnTo>
                    <a:pt x="1098" y="453"/>
                  </a:lnTo>
                  <a:lnTo>
                    <a:pt x="1112" y="397"/>
                  </a:lnTo>
                  <a:lnTo>
                    <a:pt x="1119" y="375"/>
                  </a:lnTo>
                  <a:lnTo>
                    <a:pt x="1133" y="389"/>
                  </a:lnTo>
                  <a:lnTo>
                    <a:pt x="1140" y="425"/>
                  </a:lnTo>
                  <a:lnTo>
                    <a:pt x="1154" y="475"/>
                  </a:lnTo>
                  <a:lnTo>
                    <a:pt x="1162" y="510"/>
                  </a:lnTo>
                  <a:lnTo>
                    <a:pt x="1169" y="531"/>
                  </a:lnTo>
                  <a:lnTo>
                    <a:pt x="1183" y="531"/>
                  </a:lnTo>
                  <a:lnTo>
                    <a:pt x="1190" y="510"/>
                  </a:lnTo>
                  <a:lnTo>
                    <a:pt x="1204" y="475"/>
                  </a:lnTo>
                  <a:lnTo>
                    <a:pt x="1211" y="446"/>
                  </a:lnTo>
                  <a:lnTo>
                    <a:pt x="1225" y="432"/>
                  </a:lnTo>
                  <a:lnTo>
                    <a:pt x="1232" y="432"/>
                  </a:lnTo>
                  <a:lnTo>
                    <a:pt x="1247" y="446"/>
                  </a:lnTo>
                  <a:lnTo>
                    <a:pt x="1254" y="460"/>
                  </a:lnTo>
                  <a:lnTo>
                    <a:pt x="1268" y="482"/>
                  </a:lnTo>
                  <a:lnTo>
                    <a:pt x="1275" y="496"/>
                  </a:lnTo>
                  <a:lnTo>
                    <a:pt x="1289" y="496"/>
                  </a:lnTo>
                  <a:lnTo>
                    <a:pt x="1296" y="489"/>
                  </a:lnTo>
                  <a:lnTo>
                    <a:pt x="1310" y="482"/>
                  </a:lnTo>
                  <a:lnTo>
                    <a:pt x="1317" y="467"/>
                  </a:lnTo>
                </a:path>
              </a:pathLst>
            </a:custGeom>
            <a:noFill/>
            <a:ln w="6350" cmpd="sng">
              <a:solidFill>
                <a:srgbClr val="FF0F2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 name="Freeform 77"/>
            <p:cNvSpPr>
              <a:spLocks noChangeAspect="1"/>
            </p:cNvSpPr>
            <p:nvPr/>
          </p:nvSpPr>
          <p:spPr bwMode="auto">
            <a:xfrm rot="20030052">
              <a:off x="480258" y="5087584"/>
              <a:ext cx="174057" cy="95667"/>
            </a:xfrm>
            <a:custGeom>
              <a:avLst/>
              <a:gdLst>
                <a:gd name="T0" fmla="*/ 21 w 1317"/>
                <a:gd name="T1" fmla="*/ 460 h 942"/>
                <a:gd name="T2" fmla="*/ 49 w 1317"/>
                <a:gd name="T3" fmla="*/ 446 h 942"/>
                <a:gd name="T4" fmla="*/ 85 w 1317"/>
                <a:gd name="T5" fmla="*/ 496 h 942"/>
                <a:gd name="T6" fmla="*/ 113 w 1317"/>
                <a:gd name="T7" fmla="*/ 496 h 942"/>
                <a:gd name="T8" fmla="*/ 148 w 1317"/>
                <a:gd name="T9" fmla="*/ 411 h 942"/>
                <a:gd name="T10" fmla="*/ 177 w 1317"/>
                <a:gd name="T11" fmla="*/ 467 h 942"/>
                <a:gd name="T12" fmla="*/ 205 w 1317"/>
                <a:gd name="T13" fmla="*/ 567 h 942"/>
                <a:gd name="T14" fmla="*/ 240 w 1317"/>
                <a:gd name="T15" fmla="*/ 418 h 942"/>
                <a:gd name="T16" fmla="*/ 269 w 1317"/>
                <a:gd name="T17" fmla="*/ 361 h 942"/>
                <a:gd name="T18" fmla="*/ 297 w 1317"/>
                <a:gd name="T19" fmla="*/ 609 h 942"/>
                <a:gd name="T20" fmla="*/ 333 w 1317"/>
                <a:gd name="T21" fmla="*/ 552 h 942"/>
                <a:gd name="T22" fmla="*/ 361 w 1317"/>
                <a:gd name="T23" fmla="*/ 234 h 942"/>
                <a:gd name="T24" fmla="*/ 396 w 1317"/>
                <a:gd name="T25" fmla="*/ 489 h 942"/>
                <a:gd name="T26" fmla="*/ 425 w 1317"/>
                <a:gd name="T27" fmla="*/ 772 h 942"/>
                <a:gd name="T28" fmla="*/ 453 w 1317"/>
                <a:gd name="T29" fmla="*/ 297 h 942"/>
                <a:gd name="T30" fmla="*/ 488 w 1317"/>
                <a:gd name="T31" fmla="*/ 191 h 942"/>
                <a:gd name="T32" fmla="*/ 517 w 1317"/>
                <a:gd name="T33" fmla="*/ 815 h 942"/>
                <a:gd name="T34" fmla="*/ 552 w 1317"/>
                <a:gd name="T35" fmla="*/ 616 h 942"/>
                <a:gd name="T36" fmla="*/ 581 w 1317"/>
                <a:gd name="T37" fmla="*/ 14 h 942"/>
                <a:gd name="T38" fmla="*/ 609 w 1317"/>
                <a:gd name="T39" fmla="*/ 531 h 942"/>
                <a:gd name="T40" fmla="*/ 644 w 1317"/>
                <a:gd name="T41" fmla="*/ 921 h 942"/>
                <a:gd name="T42" fmla="*/ 673 w 1317"/>
                <a:gd name="T43" fmla="*/ 198 h 942"/>
                <a:gd name="T44" fmla="*/ 708 w 1317"/>
                <a:gd name="T45" fmla="*/ 149 h 942"/>
                <a:gd name="T46" fmla="*/ 736 w 1317"/>
                <a:gd name="T47" fmla="*/ 878 h 942"/>
                <a:gd name="T48" fmla="*/ 765 w 1317"/>
                <a:gd name="T49" fmla="*/ 588 h 942"/>
                <a:gd name="T50" fmla="*/ 800 w 1317"/>
                <a:gd name="T51" fmla="*/ 49 h 942"/>
                <a:gd name="T52" fmla="*/ 829 w 1317"/>
                <a:gd name="T53" fmla="*/ 552 h 942"/>
                <a:gd name="T54" fmla="*/ 864 w 1317"/>
                <a:gd name="T55" fmla="*/ 793 h 942"/>
                <a:gd name="T56" fmla="*/ 892 w 1317"/>
                <a:gd name="T57" fmla="*/ 269 h 942"/>
                <a:gd name="T58" fmla="*/ 921 w 1317"/>
                <a:gd name="T59" fmla="*/ 297 h 942"/>
                <a:gd name="T60" fmla="*/ 956 w 1317"/>
                <a:gd name="T61" fmla="*/ 701 h 942"/>
                <a:gd name="T62" fmla="*/ 984 w 1317"/>
                <a:gd name="T63" fmla="*/ 510 h 942"/>
                <a:gd name="T64" fmla="*/ 1020 w 1317"/>
                <a:gd name="T65" fmla="*/ 283 h 942"/>
                <a:gd name="T66" fmla="*/ 1048 w 1317"/>
                <a:gd name="T67" fmla="*/ 517 h 942"/>
                <a:gd name="T68" fmla="*/ 1076 w 1317"/>
                <a:gd name="T69" fmla="*/ 581 h 942"/>
                <a:gd name="T70" fmla="*/ 1112 w 1317"/>
                <a:gd name="T71" fmla="*/ 397 h 942"/>
                <a:gd name="T72" fmla="*/ 1140 w 1317"/>
                <a:gd name="T73" fmla="*/ 425 h 942"/>
                <a:gd name="T74" fmla="*/ 1169 w 1317"/>
                <a:gd name="T75" fmla="*/ 531 h 942"/>
                <a:gd name="T76" fmla="*/ 1204 w 1317"/>
                <a:gd name="T77" fmla="*/ 475 h 942"/>
                <a:gd name="T78" fmla="*/ 1232 w 1317"/>
                <a:gd name="T79" fmla="*/ 432 h 942"/>
                <a:gd name="T80" fmla="*/ 1268 w 1317"/>
                <a:gd name="T81" fmla="*/ 482 h 942"/>
                <a:gd name="T82" fmla="*/ 1296 w 1317"/>
                <a:gd name="T83" fmla="*/ 489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7" h="942">
                  <a:moveTo>
                    <a:pt x="0" y="482"/>
                  </a:moveTo>
                  <a:lnTo>
                    <a:pt x="7" y="475"/>
                  </a:lnTo>
                  <a:lnTo>
                    <a:pt x="21" y="460"/>
                  </a:lnTo>
                  <a:lnTo>
                    <a:pt x="28" y="453"/>
                  </a:lnTo>
                  <a:lnTo>
                    <a:pt x="42" y="446"/>
                  </a:lnTo>
                  <a:lnTo>
                    <a:pt x="49" y="446"/>
                  </a:lnTo>
                  <a:lnTo>
                    <a:pt x="63" y="460"/>
                  </a:lnTo>
                  <a:lnTo>
                    <a:pt x="70" y="482"/>
                  </a:lnTo>
                  <a:lnTo>
                    <a:pt x="85" y="496"/>
                  </a:lnTo>
                  <a:lnTo>
                    <a:pt x="92" y="510"/>
                  </a:lnTo>
                  <a:lnTo>
                    <a:pt x="106" y="510"/>
                  </a:lnTo>
                  <a:lnTo>
                    <a:pt x="113" y="496"/>
                  </a:lnTo>
                  <a:lnTo>
                    <a:pt x="127" y="467"/>
                  </a:lnTo>
                  <a:lnTo>
                    <a:pt x="134" y="432"/>
                  </a:lnTo>
                  <a:lnTo>
                    <a:pt x="148" y="411"/>
                  </a:lnTo>
                  <a:lnTo>
                    <a:pt x="155" y="411"/>
                  </a:lnTo>
                  <a:lnTo>
                    <a:pt x="162" y="432"/>
                  </a:lnTo>
                  <a:lnTo>
                    <a:pt x="177" y="467"/>
                  </a:lnTo>
                  <a:lnTo>
                    <a:pt x="184" y="517"/>
                  </a:lnTo>
                  <a:lnTo>
                    <a:pt x="198" y="552"/>
                  </a:lnTo>
                  <a:lnTo>
                    <a:pt x="205" y="567"/>
                  </a:lnTo>
                  <a:lnTo>
                    <a:pt x="219" y="545"/>
                  </a:lnTo>
                  <a:lnTo>
                    <a:pt x="226" y="489"/>
                  </a:lnTo>
                  <a:lnTo>
                    <a:pt x="240" y="418"/>
                  </a:lnTo>
                  <a:lnTo>
                    <a:pt x="248" y="361"/>
                  </a:lnTo>
                  <a:lnTo>
                    <a:pt x="262" y="333"/>
                  </a:lnTo>
                  <a:lnTo>
                    <a:pt x="269" y="361"/>
                  </a:lnTo>
                  <a:lnTo>
                    <a:pt x="283" y="425"/>
                  </a:lnTo>
                  <a:lnTo>
                    <a:pt x="290" y="524"/>
                  </a:lnTo>
                  <a:lnTo>
                    <a:pt x="297" y="609"/>
                  </a:lnTo>
                  <a:lnTo>
                    <a:pt x="311" y="659"/>
                  </a:lnTo>
                  <a:lnTo>
                    <a:pt x="318" y="637"/>
                  </a:lnTo>
                  <a:lnTo>
                    <a:pt x="333" y="552"/>
                  </a:lnTo>
                  <a:lnTo>
                    <a:pt x="340" y="432"/>
                  </a:lnTo>
                  <a:lnTo>
                    <a:pt x="354" y="312"/>
                  </a:lnTo>
                  <a:lnTo>
                    <a:pt x="361" y="234"/>
                  </a:lnTo>
                  <a:lnTo>
                    <a:pt x="375" y="241"/>
                  </a:lnTo>
                  <a:lnTo>
                    <a:pt x="382" y="333"/>
                  </a:lnTo>
                  <a:lnTo>
                    <a:pt x="396" y="489"/>
                  </a:lnTo>
                  <a:lnTo>
                    <a:pt x="403" y="645"/>
                  </a:lnTo>
                  <a:lnTo>
                    <a:pt x="418" y="758"/>
                  </a:lnTo>
                  <a:lnTo>
                    <a:pt x="425" y="772"/>
                  </a:lnTo>
                  <a:lnTo>
                    <a:pt x="439" y="673"/>
                  </a:lnTo>
                  <a:lnTo>
                    <a:pt x="446" y="496"/>
                  </a:lnTo>
                  <a:lnTo>
                    <a:pt x="453" y="297"/>
                  </a:lnTo>
                  <a:lnTo>
                    <a:pt x="467" y="149"/>
                  </a:lnTo>
                  <a:lnTo>
                    <a:pt x="474" y="106"/>
                  </a:lnTo>
                  <a:lnTo>
                    <a:pt x="488" y="191"/>
                  </a:lnTo>
                  <a:lnTo>
                    <a:pt x="495" y="389"/>
                  </a:lnTo>
                  <a:lnTo>
                    <a:pt x="510" y="623"/>
                  </a:lnTo>
                  <a:lnTo>
                    <a:pt x="517" y="815"/>
                  </a:lnTo>
                  <a:lnTo>
                    <a:pt x="531" y="893"/>
                  </a:lnTo>
                  <a:lnTo>
                    <a:pt x="538" y="822"/>
                  </a:lnTo>
                  <a:lnTo>
                    <a:pt x="552" y="616"/>
                  </a:lnTo>
                  <a:lnTo>
                    <a:pt x="559" y="354"/>
                  </a:lnTo>
                  <a:lnTo>
                    <a:pt x="573" y="127"/>
                  </a:lnTo>
                  <a:lnTo>
                    <a:pt x="581" y="14"/>
                  </a:lnTo>
                  <a:lnTo>
                    <a:pt x="588" y="63"/>
                  </a:lnTo>
                  <a:lnTo>
                    <a:pt x="602" y="255"/>
                  </a:lnTo>
                  <a:lnTo>
                    <a:pt x="609" y="531"/>
                  </a:lnTo>
                  <a:lnTo>
                    <a:pt x="623" y="793"/>
                  </a:lnTo>
                  <a:lnTo>
                    <a:pt x="630" y="942"/>
                  </a:lnTo>
                  <a:lnTo>
                    <a:pt x="644" y="921"/>
                  </a:lnTo>
                  <a:lnTo>
                    <a:pt x="651" y="744"/>
                  </a:lnTo>
                  <a:lnTo>
                    <a:pt x="666" y="475"/>
                  </a:lnTo>
                  <a:lnTo>
                    <a:pt x="673" y="198"/>
                  </a:lnTo>
                  <a:lnTo>
                    <a:pt x="687" y="21"/>
                  </a:lnTo>
                  <a:lnTo>
                    <a:pt x="694" y="0"/>
                  </a:lnTo>
                  <a:lnTo>
                    <a:pt x="708" y="149"/>
                  </a:lnTo>
                  <a:lnTo>
                    <a:pt x="715" y="411"/>
                  </a:lnTo>
                  <a:lnTo>
                    <a:pt x="729" y="687"/>
                  </a:lnTo>
                  <a:lnTo>
                    <a:pt x="736" y="878"/>
                  </a:lnTo>
                  <a:lnTo>
                    <a:pt x="743" y="928"/>
                  </a:lnTo>
                  <a:lnTo>
                    <a:pt x="758" y="815"/>
                  </a:lnTo>
                  <a:lnTo>
                    <a:pt x="765" y="588"/>
                  </a:lnTo>
                  <a:lnTo>
                    <a:pt x="779" y="326"/>
                  </a:lnTo>
                  <a:lnTo>
                    <a:pt x="786" y="120"/>
                  </a:lnTo>
                  <a:lnTo>
                    <a:pt x="800" y="49"/>
                  </a:lnTo>
                  <a:lnTo>
                    <a:pt x="807" y="127"/>
                  </a:lnTo>
                  <a:lnTo>
                    <a:pt x="821" y="319"/>
                  </a:lnTo>
                  <a:lnTo>
                    <a:pt x="829" y="552"/>
                  </a:lnTo>
                  <a:lnTo>
                    <a:pt x="843" y="751"/>
                  </a:lnTo>
                  <a:lnTo>
                    <a:pt x="850" y="836"/>
                  </a:lnTo>
                  <a:lnTo>
                    <a:pt x="864" y="793"/>
                  </a:lnTo>
                  <a:lnTo>
                    <a:pt x="871" y="645"/>
                  </a:lnTo>
                  <a:lnTo>
                    <a:pt x="878" y="446"/>
                  </a:lnTo>
                  <a:lnTo>
                    <a:pt x="892" y="269"/>
                  </a:lnTo>
                  <a:lnTo>
                    <a:pt x="899" y="170"/>
                  </a:lnTo>
                  <a:lnTo>
                    <a:pt x="914" y="184"/>
                  </a:lnTo>
                  <a:lnTo>
                    <a:pt x="921" y="297"/>
                  </a:lnTo>
                  <a:lnTo>
                    <a:pt x="935" y="453"/>
                  </a:lnTo>
                  <a:lnTo>
                    <a:pt x="942" y="609"/>
                  </a:lnTo>
                  <a:lnTo>
                    <a:pt x="956" y="701"/>
                  </a:lnTo>
                  <a:lnTo>
                    <a:pt x="963" y="708"/>
                  </a:lnTo>
                  <a:lnTo>
                    <a:pt x="977" y="630"/>
                  </a:lnTo>
                  <a:lnTo>
                    <a:pt x="984" y="510"/>
                  </a:lnTo>
                  <a:lnTo>
                    <a:pt x="999" y="389"/>
                  </a:lnTo>
                  <a:lnTo>
                    <a:pt x="1006" y="304"/>
                  </a:lnTo>
                  <a:lnTo>
                    <a:pt x="1020" y="283"/>
                  </a:lnTo>
                  <a:lnTo>
                    <a:pt x="1027" y="333"/>
                  </a:lnTo>
                  <a:lnTo>
                    <a:pt x="1034" y="418"/>
                  </a:lnTo>
                  <a:lnTo>
                    <a:pt x="1048" y="517"/>
                  </a:lnTo>
                  <a:lnTo>
                    <a:pt x="1055" y="581"/>
                  </a:lnTo>
                  <a:lnTo>
                    <a:pt x="1069" y="609"/>
                  </a:lnTo>
                  <a:lnTo>
                    <a:pt x="1076" y="581"/>
                  </a:lnTo>
                  <a:lnTo>
                    <a:pt x="1091" y="524"/>
                  </a:lnTo>
                  <a:lnTo>
                    <a:pt x="1098" y="453"/>
                  </a:lnTo>
                  <a:lnTo>
                    <a:pt x="1112" y="397"/>
                  </a:lnTo>
                  <a:lnTo>
                    <a:pt x="1119" y="375"/>
                  </a:lnTo>
                  <a:lnTo>
                    <a:pt x="1133" y="389"/>
                  </a:lnTo>
                  <a:lnTo>
                    <a:pt x="1140" y="425"/>
                  </a:lnTo>
                  <a:lnTo>
                    <a:pt x="1154" y="475"/>
                  </a:lnTo>
                  <a:lnTo>
                    <a:pt x="1162" y="510"/>
                  </a:lnTo>
                  <a:lnTo>
                    <a:pt x="1169" y="531"/>
                  </a:lnTo>
                  <a:lnTo>
                    <a:pt x="1183" y="531"/>
                  </a:lnTo>
                  <a:lnTo>
                    <a:pt x="1190" y="510"/>
                  </a:lnTo>
                  <a:lnTo>
                    <a:pt x="1204" y="475"/>
                  </a:lnTo>
                  <a:lnTo>
                    <a:pt x="1211" y="446"/>
                  </a:lnTo>
                  <a:lnTo>
                    <a:pt x="1225" y="432"/>
                  </a:lnTo>
                  <a:lnTo>
                    <a:pt x="1232" y="432"/>
                  </a:lnTo>
                  <a:lnTo>
                    <a:pt x="1247" y="446"/>
                  </a:lnTo>
                  <a:lnTo>
                    <a:pt x="1254" y="460"/>
                  </a:lnTo>
                  <a:lnTo>
                    <a:pt x="1268" y="482"/>
                  </a:lnTo>
                  <a:lnTo>
                    <a:pt x="1275" y="496"/>
                  </a:lnTo>
                  <a:lnTo>
                    <a:pt x="1289" y="496"/>
                  </a:lnTo>
                  <a:lnTo>
                    <a:pt x="1296" y="489"/>
                  </a:lnTo>
                  <a:lnTo>
                    <a:pt x="1310" y="482"/>
                  </a:lnTo>
                  <a:lnTo>
                    <a:pt x="1317" y="467"/>
                  </a:lnTo>
                </a:path>
              </a:pathLst>
            </a:custGeom>
            <a:noFill/>
            <a:ln w="6350" cmpd="sng">
              <a:solidFill>
                <a:srgbClr val="FF0F2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 name="Freeform 77"/>
            <p:cNvSpPr>
              <a:spLocks noChangeAspect="1"/>
            </p:cNvSpPr>
            <p:nvPr/>
          </p:nvSpPr>
          <p:spPr bwMode="auto">
            <a:xfrm rot="19310052">
              <a:off x="517588" y="5267005"/>
              <a:ext cx="174057" cy="105691"/>
            </a:xfrm>
            <a:custGeom>
              <a:avLst/>
              <a:gdLst>
                <a:gd name="T0" fmla="*/ 21 w 1317"/>
                <a:gd name="T1" fmla="*/ 460 h 942"/>
                <a:gd name="T2" fmla="*/ 49 w 1317"/>
                <a:gd name="T3" fmla="*/ 446 h 942"/>
                <a:gd name="T4" fmla="*/ 85 w 1317"/>
                <a:gd name="T5" fmla="*/ 496 h 942"/>
                <a:gd name="T6" fmla="*/ 113 w 1317"/>
                <a:gd name="T7" fmla="*/ 496 h 942"/>
                <a:gd name="T8" fmla="*/ 148 w 1317"/>
                <a:gd name="T9" fmla="*/ 411 h 942"/>
                <a:gd name="T10" fmla="*/ 177 w 1317"/>
                <a:gd name="T11" fmla="*/ 467 h 942"/>
                <a:gd name="T12" fmla="*/ 205 w 1317"/>
                <a:gd name="T13" fmla="*/ 567 h 942"/>
                <a:gd name="T14" fmla="*/ 240 w 1317"/>
                <a:gd name="T15" fmla="*/ 418 h 942"/>
                <a:gd name="T16" fmla="*/ 269 w 1317"/>
                <a:gd name="T17" fmla="*/ 361 h 942"/>
                <a:gd name="T18" fmla="*/ 297 w 1317"/>
                <a:gd name="T19" fmla="*/ 609 h 942"/>
                <a:gd name="T20" fmla="*/ 333 w 1317"/>
                <a:gd name="T21" fmla="*/ 552 h 942"/>
                <a:gd name="T22" fmla="*/ 361 w 1317"/>
                <a:gd name="T23" fmla="*/ 234 h 942"/>
                <a:gd name="T24" fmla="*/ 396 w 1317"/>
                <a:gd name="T25" fmla="*/ 489 h 942"/>
                <a:gd name="T26" fmla="*/ 425 w 1317"/>
                <a:gd name="T27" fmla="*/ 772 h 942"/>
                <a:gd name="T28" fmla="*/ 453 w 1317"/>
                <a:gd name="T29" fmla="*/ 297 h 942"/>
                <a:gd name="T30" fmla="*/ 488 w 1317"/>
                <a:gd name="T31" fmla="*/ 191 h 942"/>
                <a:gd name="T32" fmla="*/ 517 w 1317"/>
                <a:gd name="T33" fmla="*/ 815 h 942"/>
                <a:gd name="T34" fmla="*/ 552 w 1317"/>
                <a:gd name="T35" fmla="*/ 616 h 942"/>
                <a:gd name="T36" fmla="*/ 581 w 1317"/>
                <a:gd name="T37" fmla="*/ 14 h 942"/>
                <a:gd name="T38" fmla="*/ 609 w 1317"/>
                <a:gd name="T39" fmla="*/ 531 h 942"/>
                <a:gd name="T40" fmla="*/ 644 w 1317"/>
                <a:gd name="T41" fmla="*/ 921 h 942"/>
                <a:gd name="T42" fmla="*/ 673 w 1317"/>
                <a:gd name="T43" fmla="*/ 198 h 942"/>
                <a:gd name="T44" fmla="*/ 708 w 1317"/>
                <a:gd name="T45" fmla="*/ 149 h 942"/>
                <a:gd name="T46" fmla="*/ 736 w 1317"/>
                <a:gd name="T47" fmla="*/ 878 h 942"/>
                <a:gd name="T48" fmla="*/ 765 w 1317"/>
                <a:gd name="T49" fmla="*/ 588 h 942"/>
                <a:gd name="T50" fmla="*/ 800 w 1317"/>
                <a:gd name="T51" fmla="*/ 49 h 942"/>
                <a:gd name="T52" fmla="*/ 829 w 1317"/>
                <a:gd name="T53" fmla="*/ 552 h 942"/>
                <a:gd name="T54" fmla="*/ 864 w 1317"/>
                <a:gd name="T55" fmla="*/ 793 h 942"/>
                <a:gd name="T56" fmla="*/ 892 w 1317"/>
                <a:gd name="T57" fmla="*/ 269 h 942"/>
                <a:gd name="T58" fmla="*/ 921 w 1317"/>
                <a:gd name="T59" fmla="*/ 297 h 942"/>
                <a:gd name="T60" fmla="*/ 956 w 1317"/>
                <a:gd name="T61" fmla="*/ 701 h 942"/>
                <a:gd name="T62" fmla="*/ 984 w 1317"/>
                <a:gd name="T63" fmla="*/ 510 h 942"/>
                <a:gd name="T64" fmla="*/ 1020 w 1317"/>
                <a:gd name="T65" fmla="*/ 283 h 942"/>
                <a:gd name="T66" fmla="*/ 1048 w 1317"/>
                <a:gd name="T67" fmla="*/ 517 h 942"/>
                <a:gd name="T68" fmla="*/ 1076 w 1317"/>
                <a:gd name="T69" fmla="*/ 581 h 942"/>
                <a:gd name="T70" fmla="*/ 1112 w 1317"/>
                <a:gd name="T71" fmla="*/ 397 h 942"/>
                <a:gd name="T72" fmla="*/ 1140 w 1317"/>
                <a:gd name="T73" fmla="*/ 425 h 942"/>
                <a:gd name="T74" fmla="*/ 1169 w 1317"/>
                <a:gd name="T75" fmla="*/ 531 h 942"/>
                <a:gd name="T76" fmla="*/ 1204 w 1317"/>
                <a:gd name="T77" fmla="*/ 475 h 942"/>
                <a:gd name="T78" fmla="*/ 1232 w 1317"/>
                <a:gd name="T79" fmla="*/ 432 h 942"/>
                <a:gd name="T80" fmla="*/ 1268 w 1317"/>
                <a:gd name="T81" fmla="*/ 482 h 942"/>
                <a:gd name="T82" fmla="*/ 1296 w 1317"/>
                <a:gd name="T83" fmla="*/ 489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7" h="942">
                  <a:moveTo>
                    <a:pt x="0" y="482"/>
                  </a:moveTo>
                  <a:lnTo>
                    <a:pt x="7" y="475"/>
                  </a:lnTo>
                  <a:lnTo>
                    <a:pt x="21" y="460"/>
                  </a:lnTo>
                  <a:lnTo>
                    <a:pt x="28" y="453"/>
                  </a:lnTo>
                  <a:lnTo>
                    <a:pt x="42" y="446"/>
                  </a:lnTo>
                  <a:lnTo>
                    <a:pt x="49" y="446"/>
                  </a:lnTo>
                  <a:lnTo>
                    <a:pt x="63" y="460"/>
                  </a:lnTo>
                  <a:lnTo>
                    <a:pt x="70" y="482"/>
                  </a:lnTo>
                  <a:lnTo>
                    <a:pt x="85" y="496"/>
                  </a:lnTo>
                  <a:lnTo>
                    <a:pt x="92" y="510"/>
                  </a:lnTo>
                  <a:lnTo>
                    <a:pt x="106" y="510"/>
                  </a:lnTo>
                  <a:lnTo>
                    <a:pt x="113" y="496"/>
                  </a:lnTo>
                  <a:lnTo>
                    <a:pt x="127" y="467"/>
                  </a:lnTo>
                  <a:lnTo>
                    <a:pt x="134" y="432"/>
                  </a:lnTo>
                  <a:lnTo>
                    <a:pt x="148" y="411"/>
                  </a:lnTo>
                  <a:lnTo>
                    <a:pt x="155" y="411"/>
                  </a:lnTo>
                  <a:lnTo>
                    <a:pt x="162" y="432"/>
                  </a:lnTo>
                  <a:lnTo>
                    <a:pt x="177" y="467"/>
                  </a:lnTo>
                  <a:lnTo>
                    <a:pt x="184" y="517"/>
                  </a:lnTo>
                  <a:lnTo>
                    <a:pt x="198" y="552"/>
                  </a:lnTo>
                  <a:lnTo>
                    <a:pt x="205" y="567"/>
                  </a:lnTo>
                  <a:lnTo>
                    <a:pt x="219" y="545"/>
                  </a:lnTo>
                  <a:lnTo>
                    <a:pt x="226" y="489"/>
                  </a:lnTo>
                  <a:lnTo>
                    <a:pt x="240" y="418"/>
                  </a:lnTo>
                  <a:lnTo>
                    <a:pt x="248" y="361"/>
                  </a:lnTo>
                  <a:lnTo>
                    <a:pt x="262" y="333"/>
                  </a:lnTo>
                  <a:lnTo>
                    <a:pt x="269" y="361"/>
                  </a:lnTo>
                  <a:lnTo>
                    <a:pt x="283" y="425"/>
                  </a:lnTo>
                  <a:lnTo>
                    <a:pt x="290" y="524"/>
                  </a:lnTo>
                  <a:lnTo>
                    <a:pt x="297" y="609"/>
                  </a:lnTo>
                  <a:lnTo>
                    <a:pt x="311" y="659"/>
                  </a:lnTo>
                  <a:lnTo>
                    <a:pt x="318" y="637"/>
                  </a:lnTo>
                  <a:lnTo>
                    <a:pt x="333" y="552"/>
                  </a:lnTo>
                  <a:lnTo>
                    <a:pt x="340" y="432"/>
                  </a:lnTo>
                  <a:lnTo>
                    <a:pt x="354" y="312"/>
                  </a:lnTo>
                  <a:lnTo>
                    <a:pt x="361" y="234"/>
                  </a:lnTo>
                  <a:lnTo>
                    <a:pt x="375" y="241"/>
                  </a:lnTo>
                  <a:lnTo>
                    <a:pt x="382" y="333"/>
                  </a:lnTo>
                  <a:lnTo>
                    <a:pt x="396" y="489"/>
                  </a:lnTo>
                  <a:lnTo>
                    <a:pt x="403" y="645"/>
                  </a:lnTo>
                  <a:lnTo>
                    <a:pt x="418" y="758"/>
                  </a:lnTo>
                  <a:lnTo>
                    <a:pt x="425" y="772"/>
                  </a:lnTo>
                  <a:lnTo>
                    <a:pt x="439" y="673"/>
                  </a:lnTo>
                  <a:lnTo>
                    <a:pt x="446" y="496"/>
                  </a:lnTo>
                  <a:lnTo>
                    <a:pt x="453" y="297"/>
                  </a:lnTo>
                  <a:lnTo>
                    <a:pt x="467" y="149"/>
                  </a:lnTo>
                  <a:lnTo>
                    <a:pt x="474" y="106"/>
                  </a:lnTo>
                  <a:lnTo>
                    <a:pt x="488" y="191"/>
                  </a:lnTo>
                  <a:lnTo>
                    <a:pt x="495" y="389"/>
                  </a:lnTo>
                  <a:lnTo>
                    <a:pt x="510" y="623"/>
                  </a:lnTo>
                  <a:lnTo>
                    <a:pt x="517" y="815"/>
                  </a:lnTo>
                  <a:lnTo>
                    <a:pt x="531" y="893"/>
                  </a:lnTo>
                  <a:lnTo>
                    <a:pt x="538" y="822"/>
                  </a:lnTo>
                  <a:lnTo>
                    <a:pt x="552" y="616"/>
                  </a:lnTo>
                  <a:lnTo>
                    <a:pt x="559" y="354"/>
                  </a:lnTo>
                  <a:lnTo>
                    <a:pt x="573" y="127"/>
                  </a:lnTo>
                  <a:lnTo>
                    <a:pt x="581" y="14"/>
                  </a:lnTo>
                  <a:lnTo>
                    <a:pt x="588" y="63"/>
                  </a:lnTo>
                  <a:lnTo>
                    <a:pt x="602" y="255"/>
                  </a:lnTo>
                  <a:lnTo>
                    <a:pt x="609" y="531"/>
                  </a:lnTo>
                  <a:lnTo>
                    <a:pt x="623" y="793"/>
                  </a:lnTo>
                  <a:lnTo>
                    <a:pt x="630" y="942"/>
                  </a:lnTo>
                  <a:lnTo>
                    <a:pt x="644" y="921"/>
                  </a:lnTo>
                  <a:lnTo>
                    <a:pt x="651" y="744"/>
                  </a:lnTo>
                  <a:lnTo>
                    <a:pt x="666" y="475"/>
                  </a:lnTo>
                  <a:lnTo>
                    <a:pt x="673" y="198"/>
                  </a:lnTo>
                  <a:lnTo>
                    <a:pt x="687" y="21"/>
                  </a:lnTo>
                  <a:lnTo>
                    <a:pt x="694" y="0"/>
                  </a:lnTo>
                  <a:lnTo>
                    <a:pt x="708" y="149"/>
                  </a:lnTo>
                  <a:lnTo>
                    <a:pt x="715" y="411"/>
                  </a:lnTo>
                  <a:lnTo>
                    <a:pt x="729" y="687"/>
                  </a:lnTo>
                  <a:lnTo>
                    <a:pt x="736" y="878"/>
                  </a:lnTo>
                  <a:lnTo>
                    <a:pt x="743" y="928"/>
                  </a:lnTo>
                  <a:lnTo>
                    <a:pt x="758" y="815"/>
                  </a:lnTo>
                  <a:lnTo>
                    <a:pt x="765" y="588"/>
                  </a:lnTo>
                  <a:lnTo>
                    <a:pt x="779" y="326"/>
                  </a:lnTo>
                  <a:lnTo>
                    <a:pt x="786" y="120"/>
                  </a:lnTo>
                  <a:lnTo>
                    <a:pt x="800" y="49"/>
                  </a:lnTo>
                  <a:lnTo>
                    <a:pt x="807" y="127"/>
                  </a:lnTo>
                  <a:lnTo>
                    <a:pt x="821" y="319"/>
                  </a:lnTo>
                  <a:lnTo>
                    <a:pt x="829" y="552"/>
                  </a:lnTo>
                  <a:lnTo>
                    <a:pt x="843" y="751"/>
                  </a:lnTo>
                  <a:lnTo>
                    <a:pt x="850" y="836"/>
                  </a:lnTo>
                  <a:lnTo>
                    <a:pt x="864" y="793"/>
                  </a:lnTo>
                  <a:lnTo>
                    <a:pt x="871" y="645"/>
                  </a:lnTo>
                  <a:lnTo>
                    <a:pt x="878" y="446"/>
                  </a:lnTo>
                  <a:lnTo>
                    <a:pt x="892" y="269"/>
                  </a:lnTo>
                  <a:lnTo>
                    <a:pt x="899" y="170"/>
                  </a:lnTo>
                  <a:lnTo>
                    <a:pt x="914" y="184"/>
                  </a:lnTo>
                  <a:lnTo>
                    <a:pt x="921" y="297"/>
                  </a:lnTo>
                  <a:lnTo>
                    <a:pt x="935" y="453"/>
                  </a:lnTo>
                  <a:lnTo>
                    <a:pt x="942" y="609"/>
                  </a:lnTo>
                  <a:lnTo>
                    <a:pt x="956" y="701"/>
                  </a:lnTo>
                  <a:lnTo>
                    <a:pt x="963" y="708"/>
                  </a:lnTo>
                  <a:lnTo>
                    <a:pt x="977" y="630"/>
                  </a:lnTo>
                  <a:lnTo>
                    <a:pt x="984" y="510"/>
                  </a:lnTo>
                  <a:lnTo>
                    <a:pt x="999" y="389"/>
                  </a:lnTo>
                  <a:lnTo>
                    <a:pt x="1006" y="304"/>
                  </a:lnTo>
                  <a:lnTo>
                    <a:pt x="1020" y="283"/>
                  </a:lnTo>
                  <a:lnTo>
                    <a:pt x="1027" y="333"/>
                  </a:lnTo>
                  <a:lnTo>
                    <a:pt x="1034" y="418"/>
                  </a:lnTo>
                  <a:lnTo>
                    <a:pt x="1048" y="517"/>
                  </a:lnTo>
                  <a:lnTo>
                    <a:pt x="1055" y="581"/>
                  </a:lnTo>
                  <a:lnTo>
                    <a:pt x="1069" y="609"/>
                  </a:lnTo>
                  <a:lnTo>
                    <a:pt x="1076" y="581"/>
                  </a:lnTo>
                  <a:lnTo>
                    <a:pt x="1091" y="524"/>
                  </a:lnTo>
                  <a:lnTo>
                    <a:pt x="1098" y="453"/>
                  </a:lnTo>
                  <a:lnTo>
                    <a:pt x="1112" y="397"/>
                  </a:lnTo>
                  <a:lnTo>
                    <a:pt x="1119" y="375"/>
                  </a:lnTo>
                  <a:lnTo>
                    <a:pt x="1133" y="389"/>
                  </a:lnTo>
                  <a:lnTo>
                    <a:pt x="1140" y="425"/>
                  </a:lnTo>
                  <a:lnTo>
                    <a:pt x="1154" y="475"/>
                  </a:lnTo>
                  <a:lnTo>
                    <a:pt x="1162" y="510"/>
                  </a:lnTo>
                  <a:lnTo>
                    <a:pt x="1169" y="531"/>
                  </a:lnTo>
                  <a:lnTo>
                    <a:pt x="1183" y="531"/>
                  </a:lnTo>
                  <a:lnTo>
                    <a:pt x="1190" y="510"/>
                  </a:lnTo>
                  <a:lnTo>
                    <a:pt x="1204" y="475"/>
                  </a:lnTo>
                  <a:lnTo>
                    <a:pt x="1211" y="446"/>
                  </a:lnTo>
                  <a:lnTo>
                    <a:pt x="1225" y="432"/>
                  </a:lnTo>
                  <a:lnTo>
                    <a:pt x="1232" y="432"/>
                  </a:lnTo>
                  <a:lnTo>
                    <a:pt x="1247" y="446"/>
                  </a:lnTo>
                  <a:lnTo>
                    <a:pt x="1254" y="460"/>
                  </a:lnTo>
                  <a:lnTo>
                    <a:pt x="1268" y="482"/>
                  </a:lnTo>
                  <a:lnTo>
                    <a:pt x="1275" y="496"/>
                  </a:lnTo>
                  <a:lnTo>
                    <a:pt x="1289" y="496"/>
                  </a:lnTo>
                  <a:lnTo>
                    <a:pt x="1296" y="489"/>
                  </a:lnTo>
                  <a:lnTo>
                    <a:pt x="1310" y="482"/>
                  </a:lnTo>
                  <a:lnTo>
                    <a:pt x="1317" y="467"/>
                  </a:lnTo>
                </a:path>
              </a:pathLst>
            </a:custGeom>
            <a:noFill/>
            <a:ln w="6350" cmpd="sng">
              <a:solidFill>
                <a:srgbClr val="FF0F2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7" name="Can 86"/>
            <p:cNvSpPr/>
            <p:nvPr/>
          </p:nvSpPr>
          <p:spPr>
            <a:xfrm rot="16200000" flipH="1">
              <a:off x="3565026" y="3310605"/>
              <a:ext cx="120618" cy="45719"/>
            </a:xfrm>
            <a:prstGeom prst="can">
              <a:avLst>
                <a:gd name="adj" fmla="val 30671"/>
              </a:avLst>
            </a:prstGeom>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8" name="Group 87"/>
            <p:cNvGrpSpPr/>
            <p:nvPr/>
          </p:nvGrpSpPr>
          <p:grpSpPr>
            <a:xfrm>
              <a:off x="2623394" y="3328185"/>
              <a:ext cx="980777" cy="289966"/>
              <a:chOff x="2128094" y="1588285"/>
              <a:chExt cx="980777" cy="289966"/>
            </a:xfrm>
          </p:grpSpPr>
          <p:cxnSp>
            <p:nvCxnSpPr>
              <p:cNvPr id="89" name="Straight Connector 88"/>
              <p:cNvCxnSpPr/>
              <p:nvPr/>
            </p:nvCxnSpPr>
            <p:spPr>
              <a:xfrm rot="120000" flipV="1">
                <a:off x="2683908" y="1588285"/>
                <a:ext cx="424963" cy="289966"/>
              </a:xfrm>
              <a:prstGeom prst="line">
                <a:avLst/>
              </a:prstGeom>
              <a:ln w="127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2128094" y="1598290"/>
                <a:ext cx="978131" cy="0"/>
              </a:xfrm>
              <a:prstGeom prst="line">
                <a:avLst/>
              </a:prstGeom>
              <a:ln w="19050" cmpd="sng">
                <a:solidFill>
                  <a:srgbClr val="FF0000"/>
                </a:solidFill>
                <a:headEnd type="triangle" w="lg" len="med"/>
                <a:tailEnd type="none"/>
              </a:ln>
            </p:spPr>
            <p:style>
              <a:lnRef idx="2">
                <a:schemeClr val="accent1"/>
              </a:lnRef>
              <a:fillRef idx="0">
                <a:schemeClr val="accent1"/>
              </a:fillRef>
              <a:effectRef idx="1">
                <a:schemeClr val="accent1"/>
              </a:effectRef>
              <a:fontRef idx="minor">
                <a:schemeClr val="tx1"/>
              </a:fontRef>
            </p:style>
          </p:cxnSp>
        </p:grpSp>
        <p:sp>
          <p:nvSpPr>
            <p:cNvPr id="91" name="Cube 90"/>
            <p:cNvSpPr/>
            <p:nvPr/>
          </p:nvSpPr>
          <p:spPr>
            <a:xfrm>
              <a:off x="5041900" y="2596331"/>
              <a:ext cx="697557" cy="249975"/>
            </a:xfrm>
            <a:prstGeom prst="cub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TextBox 91"/>
            <p:cNvSpPr txBox="1"/>
            <p:nvPr/>
          </p:nvSpPr>
          <p:spPr>
            <a:xfrm>
              <a:off x="5158217" y="2616321"/>
              <a:ext cx="357965" cy="230113"/>
            </a:xfrm>
            <a:prstGeom prst="rect">
              <a:avLst/>
            </a:prstGeom>
            <a:noFill/>
          </p:spPr>
          <p:txBody>
            <a:bodyPr wrap="none" rtlCol="0">
              <a:spAutoFit/>
            </a:bodyPr>
            <a:lstStyle/>
            <a:p>
              <a:r>
                <a:rPr lang="en-US" b="1" dirty="0" smtClean="0"/>
                <a:t>CCD</a:t>
              </a:r>
              <a:endParaRPr lang="en-US" b="1" dirty="0"/>
            </a:p>
          </p:txBody>
        </p:sp>
        <p:sp>
          <p:nvSpPr>
            <p:cNvPr id="94" name="Freeform 93"/>
            <p:cNvSpPr/>
            <p:nvPr/>
          </p:nvSpPr>
          <p:spPr>
            <a:xfrm>
              <a:off x="5706533" y="2718120"/>
              <a:ext cx="193015" cy="702413"/>
            </a:xfrm>
            <a:custGeom>
              <a:avLst/>
              <a:gdLst>
                <a:gd name="connsiteX0" fmla="*/ 0 w 193015"/>
                <a:gd name="connsiteY0" fmla="*/ 8147 h 702413"/>
                <a:gd name="connsiteX1" fmla="*/ 156634 w 193015"/>
                <a:gd name="connsiteY1" fmla="*/ 8147 h 702413"/>
                <a:gd name="connsiteX2" fmla="*/ 190500 w 193015"/>
                <a:gd name="connsiteY2" fmla="*/ 92813 h 702413"/>
                <a:gd name="connsiteX3" fmla="*/ 186267 w 193015"/>
                <a:gd name="connsiteY3" fmla="*/ 224047 h 702413"/>
                <a:gd name="connsiteX4" fmla="*/ 152400 w 193015"/>
                <a:gd name="connsiteY4" fmla="*/ 351047 h 702413"/>
                <a:gd name="connsiteX5" fmla="*/ 71967 w 193015"/>
                <a:gd name="connsiteY5" fmla="*/ 499213 h 702413"/>
                <a:gd name="connsiteX6" fmla="*/ 25400 w 193015"/>
                <a:gd name="connsiteY6" fmla="*/ 583880 h 702413"/>
                <a:gd name="connsiteX7" fmla="*/ 4234 w 193015"/>
                <a:gd name="connsiteY7" fmla="*/ 702413 h 70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015" h="702413">
                  <a:moveTo>
                    <a:pt x="0" y="8147"/>
                  </a:moveTo>
                  <a:cubicBezTo>
                    <a:pt x="62442" y="1091"/>
                    <a:pt x="124884" y="-5964"/>
                    <a:pt x="156634" y="8147"/>
                  </a:cubicBezTo>
                  <a:cubicBezTo>
                    <a:pt x="188384" y="22258"/>
                    <a:pt x="185561" y="56830"/>
                    <a:pt x="190500" y="92813"/>
                  </a:cubicBezTo>
                  <a:cubicBezTo>
                    <a:pt x="195439" y="128796"/>
                    <a:pt x="192617" y="181008"/>
                    <a:pt x="186267" y="224047"/>
                  </a:cubicBezTo>
                  <a:cubicBezTo>
                    <a:pt x="179917" y="267086"/>
                    <a:pt x="171450" y="305186"/>
                    <a:pt x="152400" y="351047"/>
                  </a:cubicBezTo>
                  <a:cubicBezTo>
                    <a:pt x="133350" y="396908"/>
                    <a:pt x="93134" y="460408"/>
                    <a:pt x="71967" y="499213"/>
                  </a:cubicBezTo>
                  <a:cubicBezTo>
                    <a:pt x="50800" y="538018"/>
                    <a:pt x="36689" y="550013"/>
                    <a:pt x="25400" y="583880"/>
                  </a:cubicBezTo>
                  <a:cubicBezTo>
                    <a:pt x="14111" y="617747"/>
                    <a:pt x="4234" y="702413"/>
                    <a:pt x="4234" y="702413"/>
                  </a:cubicBezTo>
                </a:path>
              </a:pathLst>
            </a:custGeom>
            <a:ln w="12700" cmpd="sng">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Freeform 77"/>
            <p:cNvSpPr>
              <a:spLocks noChangeAspect="1"/>
            </p:cNvSpPr>
            <p:nvPr/>
          </p:nvSpPr>
          <p:spPr bwMode="auto">
            <a:xfrm rot="19670052">
              <a:off x="695815" y="5061169"/>
              <a:ext cx="174057" cy="83759"/>
            </a:xfrm>
            <a:custGeom>
              <a:avLst/>
              <a:gdLst>
                <a:gd name="T0" fmla="*/ 21 w 1317"/>
                <a:gd name="T1" fmla="*/ 460 h 942"/>
                <a:gd name="T2" fmla="*/ 49 w 1317"/>
                <a:gd name="T3" fmla="*/ 446 h 942"/>
                <a:gd name="T4" fmla="*/ 85 w 1317"/>
                <a:gd name="T5" fmla="*/ 496 h 942"/>
                <a:gd name="T6" fmla="*/ 113 w 1317"/>
                <a:gd name="T7" fmla="*/ 496 h 942"/>
                <a:gd name="T8" fmla="*/ 148 w 1317"/>
                <a:gd name="T9" fmla="*/ 411 h 942"/>
                <a:gd name="T10" fmla="*/ 177 w 1317"/>
                <a:gd name="T11" fmla="*/ 467 h 942"/>
                <a:gd name="T12" fmla="*/ 205 w 1317"/>
                <a:gd name="T13" fmla="*/ 567 h 942"/>
                <a:gd name="T14" fmla="*/ 240 w 1317"/>
                <a:gd name="T15" fmla="*/ 418 h 942"/>
                <a:gd name="T16" fmla="*/ 269 w 1317"/>
                <a:gd name="T17" fmla="*/ 361 h 942"/>
                <a:gd name="T18" fmla="*/ 297 w 1317"/>
                <a:gd name="T19" fmla="*/ 609 h 942"/>
                <a:gd name="T20" fmla="*/ 333 w 1317"/>
                <a:gd name="T21" fmla="*/ 552 h 942"/>
                <a:gd name="T22" fmla="*/ 361 w 1317"/>
                <a:gd name="T23" fmla="*/ 234 h 942"/>
                <a:gd name="T24" fmla="*/ 396 w 1317"/>
                <a:gd name="T25" fmla="*/ 489 h 942"/>
                <a:gd name="T26" fmla="*/ 425 w 1317"/>
                <a:gd name="T27" fmla="*/ 772 h 942"/>
                <a:gd name="T28" fmla="*/ 453 w 1317"/>
                <a:gd name="T29" fmla="*/ 297 h 942"/>
                <a:gd name="T30" fmla="*/ 488 w 1317"/>
                <a:gd name="T31" fmla="*/ 191 h 942"/>
                <a:gd name="T32" fmla="*/ 517 w 1317"/>
                <a:gd name="T33" fmla="*/ 815 h 942"/>
                <a:gd name="T34" fmla="*/ 552 w 1317"/>
                <a:gd name="T35" fmla="*/ 616 h 942"/>
                <a:gd name="T36" fmla="*/ 581 w 1317"/>
                <a:gd name="T37" fmla="*/ 14 h 942"/>
                <a:gd name="T38" fmla="*/ 609 w 1317"/>
                <a:gd name="T39" fmla="*/ 531 h 942"/>
                <a:gd name="T40" fmla="*/ 644 w 1317"/>
                <a:gd name="T41" fmla="*/ 921 h 942"/>
                <a:gd name="T42" fmla="*/ 673 w 1317"/>
                <a:gd name="T43" fmla="*/ 198 h 942"/>
                <a:gd name="T44" fmla="*/ 708 w 1317"/>
                <a:gd name="T45" fmla="*/ 149 h 942"/>
                <a:gd name="T46" fmla="*/ 736 w 1317"/>
                <a:gd name="T47" fmla="*/ 878 h 942"/>
                <a:gd name="T48" fmla="*/ 765 w 1317"/>
                <a:gd name="T49" fmla="*/ 588 h 942"/>
                <a:gd name="T50" fmla="*/ 800 w 1317"/>
                <a:gd name="T51" fmla="*/ 49 h 942"/>
                <a:gd name="T52" fmla="*/ 829 w 1317"/>
                <a:gd name="T53" fmla="*/ 552 h 942"/>
                <a:gd name="T54" fmla="*/ 864 w 1317"/>
                <a:gd name="T55" fmla="*/ 793 h 942"/>
                <a:gd name="T56" fmla="*/ 892 w 1317"/>
                <a:gd name="T57" fmla="*/ 269 h 942"/>
                <a:gd name="T58" fmla="*/ 921 w 1317"/>
                <a:gd name="T59" fmla="*/ 297 h 942"/>
                <a:gd name="T60" fmla="*/ 956 w 1317"/>
                <a:gd name="T61" fmla="*/ 701 h 942"/>
                <a:gd name="T62" fmla="*/ 984 w 1317"/>
                <a:gd name="T63" fmla="*/ 510 h 942"/>
                <a:gd name="T64" fmla="*/ 1020 w 1317"/>
                <a:gd name="T65" fmla="*/ 283 h 942"/>
                <a:gd name="T66" fmla="*/ 1048 w 1317"/>
                <a:gd name="T67" fmla="*/ 517 h 942"/>
                <a:gd name="T68" fmla="*/ 1076 w 1317"/>
                <a:gd name="T69" fmla="*/ 581 h 942"/>
                <a:gd name="T70" fmla="*/ 1112 w 1317"/>
                <a:gd name="T71" fmla="*/ 397 h 942"/>
                <a:gd name="T72" fmla="*/ 1140 w 1317"/>
                <a:gd name="T73" fmla="*/ 425 h 942"/>
                <a:gd name="T74" fmla="*/ 1169 w 1317"/>
                <a:gd name="T75" fmla="*/ 531 h 942"/>
                <a:gd name="T76" fmla="*/ 1204 w 1317"/>
                <a:gd name="T77" fmla="*/ 475 h 942"/>
                <a:gd name="T78" fmla="*/ 1232 w 1317"/>
                <a:gd name="T79" fmla="*/ 432 h 942"/>
                <a:gd name="T80" fmla="*/ 1268 w 1317"/>
                <a:gd name="T81" fmla="*/ 482 h 942"/>
                <a:gd name="T82" fmla="*/ 1296 w 1317"/>
                <a:gd name="T83" fmla="*/ 489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7" h="942">
                  <a:moveTo>
                    <a:pt x="0" y="482"/>
                  </a:moveTo>
                  <a:lnTo>
                    <a:pt x="7" y="475"/>
                  </a:lnTo>
                  <a:lnTo>
                    <a:pt x="21" y="460"/>
                  </a:lnTo>
                  <a:lnTo>
                    <a:pt x="28" y="453"/>
                  </a:lnTo>
                  <a:lnTo>
                    <a:pt x="42" y="446"/>
                  </a:lnTo>
                  <a:lnTo>
                    <a:pt x="49" y="446"/>
                  </a:lnTo>
                  <a:lnTo>
                    <a:pt x="63" y="460"/>
                  </a:lnTo>
                  <a:lnTo>
                    <a:pt x="70" y="482"/>
                  </a:lnTo>
                  <a:lnTo>
                    <a:pt x="85" y="496"/>
                  </a:lnTo>
                  <a:lnTo>
                    <a:pt x="92" y="510"/>
                  </a:lnTo>
                  <a:lnTo>
                    <a:pt x="106" y="510"/>
                  </a:lnTo>
                  <a:lnTo>
                    <a:pt x="113" y="496"/>
                  </a:lnTo>
                  <a:lnTo>
                    <a:pt x="127" y="467"/>
                  </a:lnTo>
                  <a:lnTo>
                    <a:pt x="134" y="432"/>
                  </a:lnTo>
                  <a:lnTo>
                    <a:pt x="148" y="411"/>
                  </a:lnTo>
                  <a:lnTo>
                    <a:pt x="155" y="411"/>
                  </a:lnTo>
                  <a:lnTo>
                    <a:pt x="162" y="432"/>
                  </a:lnTo>
                  <a:lnTo>
                    <a:pt x="177" y="467"/>
                  </a:lnTo>
                  <a:lnTo>
                    <a:pt x="184" y="517"/>
                  </a:lnTo>
                  <a:lnTo>
                    <a:pt x="198" y="552"/>
                  </a:lnTo>
                  <a:lnTo>
                    <a:pt x="205" y="567"/>
                  </a:lnTo>
                  <a:lnTo>
                    <a:pt x="219" y="545"/>
                  </a:lnTo>
                  <a:lnTo>
                    <a:pt x="226" y="489"/>
                  </a:lnTo>
                  <a:lnTo>
                    <a:pt x="240" y="418"/>
                  </a:lnTo>
                  <a:lnTo>
                    <a:pt x="248" y="361"/>
                  </a:lnTo>
                  <a:lnTo>
                    <a:pt x="262" y="333"/>
                  </a:lnTo>
                  <a:lnTo>
                    <a:pt x="269" y="361"/>
                  </a:lnTo>
                  <a:lnTo>
                    <a:pt x="283" y="425"/>
                  </a:lnTo>
                  <a:lnTo>
                    <a:pt x="290" y="524"/>
                  </a:lnTo>
                  <a:lnTo>
                    <a:pt x="297" y="609"/>
                  </a:lnTo>
                  <a:lnTo>
                    <a:pt x="311" y="659"/>
                  </a:lnTo>
                  <a:lnTo>
                    <a:pt x="318" y="637"/>
                  </a:lnTo>
                  <a:lnTo>
                    <a:pt x="333" y="552"/>
                  </a:lnTo>
                  <a:lnTo>
                    <a:pt x="340" y="432"/>
                  </a:lnTo>
                  <a:lnTo>
                    <a:pt x="354" y="312"/>
                  </a:lnTo>
                  <a:lnTo>
                    <a:pt x="361" y="234"/>
                  </a:lnTo>
                  <a:lnTo>
                    <a:pt x="375" y="241"/>
                  </a:lnTo>
                  <a:lnTo>
                    <a:pt x="382" y="333"/>
                  </a:lnTo>
                  <a:lnTo>
                    <a:pt x="396" y="489"/>
                  </a:lnTo>
                  <a:lnTo>
                    <a:pt x="403" y="645"/>
                  </a:lnTo>
                  <a:lnTo>
                    <a:pt x="418" y="758"/>
                  </a:lnTo>
                  <a:lnTo>
                    <a:pt x="425" y="772"/>
                  </a:lnTo>
                  <a:lnTo>
                    <a:pt x="439" y="673"/>
                  </a:lnTo>
                  <a:lnTo>
                    <a:pt x="446" y="496"/>
                  </a:lnTo>
                  <a:lnTo>
                    <a:pt x="453" y="297"/>
                  </a:lnTo>
                  <a:lnTo>
                    <a:pt x="467" y="149"/>
                  </a:lnTo>
                  <a:lnTo>
                    <a:pt x="474" y="106"/>
                  </a:lnTo>
                  <a:lnTo>
                    <a:pt x="488" y="191"/>
                  </a:lnTo>
                  <a:lnTo>
                    <a:pt x="495" y="389"/>
                  </a:lnTo>
                  <a:lnTo>
                    <a:pt x="510" y="623"/>
                  </a:lnTo>
                  <a:lnTo>
                    <a:pt x="517" y="815"/>
                  </a:lnTo>
                  <a:lnTo>
                    <a:pt x="531" y="893"/>
                  </a:lnTo>
                  <a:lnTo>
                    <a:pt x="538" y="822"/>
                  </a:lnTo>
                  <a:lnTo>
                    <a:pt x="552" y="616"/>
                  </a:lnTo>
                  <a:lnTo>
                    <a:pt x="559" y="354"/>
                  </a:lnTo>
                  <a:lnTo>
                    <a:pt x="573" y="127"/>
                  </a:lnTo>
                  <a:lnTo>
                    <a:pt x="581" y="14"/>
                  </a:lnTo>
                  <a:lnTo>
                    <a:pt x="588" y="63"/>
                  </a:lnTo>
                  <a:lnTo>
                    <a:pt x="602" y="255"/>
                  </a:lnTo>
                  <a:lnTo>
                    <a:pt x="609" y="531"/>
                  </a:lnTo>
                  <a:lnTo>
                    <a:pt x="623" y="793"/>
                  </a:lnTo>
                  <a:lnTo>
                    <a:pt x="630" y="942"/>
                  </a:lnTo>
                  <a:lnTo>
                    <a:pt x="644" y="921"/>
                  </a:lnTo>
                  <a:lnTo>
                    <a:pt x="651" y="744"/>
                  </a:lnTo>
                  <a:lnTo>
                    <a:pt x="666" y="475"/>
                  </a:lnTo>
                  <a:lnTo>
                    <a:pt x="673" y="198"/>
                  </a:lnTo>
                  <a:lnTo>
                    <a:pt x="687" y="21"/>
                  </a:lnTo>
                  <a:lnTo>
                    <a:pt x="694" y="0"/>
                  </a:lnTo>
                  <a:lnTo>
                    <a:pt x="708" y="149"/>
                  </a:lnTo>
                  <a:lnTo>
                    <a:pt x="715" y="411"/>
                  </a:lnTo>
                  <a:lnTo>
                    <a:pt x="729" y="687"/>
                  </a:lnTo>
                  <a:lnTo>
                    <a:pt x="736" y="878"/>
                  </a:lnTo>
                  <a:lnTo>
                    <a:pt x="743" y="928"/>
                  </a:lnTo>
                  <a:lnTo>
                    <a:pt x="758" y="815"/>
                  </a:lnTo>
                  <a:lnTo>
                    <a:pt x="765" y="588"/>
                  </a:lnTo>
                  <a:lnTo>
                    <a:pt x="779" y="326"/>
                  </a:lnTo>
                  <a:lnTo>
                    <a:pt x="786" y="120"/>
                  </a:lnTo>
                  <a:lnTo>
                    <a:pt x="800" y="49"/>
                  </a:lnTo>
                  <a:lnTo>
                    <a:pt x="807" y="127"/>
                  </a:lnTo>
                  <a:lnTo>
                    <a:pt x="821" y="319"/>
                  </a:lnTo>
                  <a:lnTo>
                    <a:pt x="829" y="552"/>
                  </a:lnTo>
                  <a:lnTo>
                    <a:pt x="843" y="751"/>
                  </a:lnTo>
                  <a:lnTo>
                    <a:pt x="850" y="836"/>
                  </a:lnTo>
                  <a:lnTo>
                    <a:pt x="864" y="793"/>
                  </a:lnTo>
                  <a:lnTo>
                    <a:pt x="871" y="645"/>
                  </a:lnTo>
                  <a:lnTo>
                    <a:pt x="878" y="446"/>
                  </a:lnTo>
                  <a:lnTo>
                    <a:pt x="892" y="269"/>
                  </a:lnTo>
                  <a:lnTo>
                    <a:pt x="899" y="170"/>
                  </a:lnTo>
                  <a:lnTo>
                    <a:pt x="914" y="184"/>
                  </a:lnTo>
                  <a:lnTo>
                    <a:pt x="921" y="297"/>
                  </a:lnTo>
                  <a:lnTo>
                    <a:pt x="935" y="453"/>
                  </a:lnTo>
                  <a:lnTo>
                    <a:pt x="942" y="609"/>
                  </a:lnTo>
                  <a:lnTo>
                    <a:pt x="956" y="701"/>
                  </a:lnTo>
                  <a:lnTo>
                    <a:pt x="963" y="708"/>
                  </a:lnTo>
                  <a:lnTo>
                    <a:pt x="977" y="630"/>
                  </a:lnTo>
                  <a:lnTo>
                    <a:pt x="984" y="510"/>
                  </a:lnTo>
                  <a:lnTo>
                    <a:pt x="999" y="389"/>
                  </a:lnTo>
                  <a:lnTo>
                    <a:pt x="1006" y="304"/>
                  </a:lnTo>
                  <a:lnTo>
                    <a:pt x="1020" y="283"/>
                  </a:lnTo>
                  <a:lnTo>
                    <a:pt x="1027" y="333"/>
                  </a:lnTo>
                  <a:lnTo>
                    <a:pt x="1034" y="418"/>
                  </a:lnTo>
                  <a:lnTo>
                    <a:pt x="1048" y="517"/>
                  </a:lnTo>
                  <a:lnTo>
                    <a:pt x="1055" y="581"/>
                  </a:lnTo>
                  <a:lnTo>
                    <a:pt x="1069" y="609"/>
                  </a:lnTo>
                  <a:lnTo>
                    <a:pt x="1076" y="581"/>
                  </a:lnTo>
                  <a:lnTo>
                    <a:pt x="1091" y="524"/>
                  </a:lnTo>
                  <a:lnTo>
                    <a:pt x="1098" y="453"/>
                  </a:lnTo>
                  <a:lnTo>
                    <a:pt x="1112" y="397"/>
                  </a:lnTo>
                  <a:lnTo>
                    <a:pt x="1119" y="375"/>
                  </a:lnTo>
                  <a:lnTo>
                    <a:pt x="1133" y="389"/>
                  </a:lnTo>
                  <a:lnTo>
                    <a:pt x="1140" y="425"/>
                  </a:lnTo>
                  <a:lnTo>
                    <a:pt x="1154" y="475"/>
                  </a:lnTo>
                  <a:lnTo>
                    <a:pt x="1162" y="510"/>
                  </a:lnTo>
                  <a:lnTo>
                    <a:pt x="1169" y="531"/>
                  </a:lnTo>
                  <a:lnTo>
                    <a:pt x="1183" y="531"/>
                  </a:lnTo>
                  <a:lnTo>
                    <a:pt x="1190" y="510"/>
                  </a:lnTo>
                  <a:lnTo>
                    <a:pt x="1204" y="475"/>
                  </a:lnTo>
                  <a:lnTo>
                    <a:pt x="1211" y="446"/>
                  </a:lnTo>
                  <a:lnTo>
                    <a:pt x="1225" y="432"/>
                  </a:lnTo>
                  <a:lnTo>
                    <a:pt x="1232" y="432"/>
                  </a:lnTo>
                  <a:lnTo>
                    <a:pt x="1247" y="446"/>
                  </a:lnTo>
                  <a:lnTo>
                    <a:pt x="1254" y="460"/>
                  </a:lnTo>
                  <a:lnTo>
                    <a:pt x="1268" y="482"/>
                  </a:lnTo>
                  <a:lnTo>
                    <a:pt x="1275" y="496"/>
                  </a:lnTo>
                  <a:lnTo>
                    <a:pt x="1289" y="496"/>
                  </a:lnTo>
                  <a:lnTo>
                    <a:pt x="1296" y="489"/>
                  </a:lnTo>
                  <a:lnTo>
                    <a:pt x="1310" y="482"/>
                  </a:lnTo>
                  <a:lnTo>
                    <a:pt x="1317" y="467"/>
                  </a:lnTo>
                </a:path>
              </a:pathLst>
            </a:custGeom>
            <a:noFill/>
            <a:ln w="6350" cmpd="sng">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cxnSp>
          <p:nvCxnSpPr>
            <p:cNvPr id="98" name="Straight Connector 97"/>
            <p:cNvCxnSpPr/>
            <p:nvPr/>
          </p:nvCxnSpPr>
          <p:spPr>
            <a:xfrm flipH="1">
              <a:off x="584203" y="4896221"/>
              <a:ext cx="13197" cy="157887"/>
            </a:xfrm>
            <a:prstGeom prst="line">
              <a:avLst/>
            </a:prstGeom>
            <a:ln w="952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833967" y="5161115"/>
              <a:ext cx="75306" cy="78341"/>
            </a:xfrm>
            <a:prstGeom prst="line">
              <a:avLst/>
            </a:prstGeom>
            <a:ln w="9525" cmpd="sng">
              <a:solidFill>
                <a:srgbClr val="0000FF"/>
              </a:solidFill>
            </a:ln>
          </p:spPr>
          <p:style>
            <a:lnRef idx="2">
              <a:schemeClr val="accent1"/>
            </a:lnRef>
            <a:fillRef idx="0">
              <a:schemeClr val="accent1"/>
            </a:fillRef>
            <a:effectRef idx="1">
              <a:schemeClr val="accent1"/>
            </a:effectRef>
            <a:fontRef idx="minor">
              <a:schemeClr val="tx1"/>
            </a:fontRef>
          </p:style>
        </p:cxnSp>
      </p:grpSp>
      <p:pic>
        <p:nvPicPr>
          <p:cNvPr id="10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2807" t="75641" r="50" b="117"/>
          <a:stretch/>
        </p:blipFill>
        <p:spPr bwMode="auto">
          <a:xfrm>
            <a:off x="5558028" y="5473192"/>
            <a:ext cx="3132736" cy="136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 name="TextBox 101"/>
          <p:cNvSpPr txBox="1"/>
          <p:nvPr/>
        </p:nvSpPr>
        <p:spPr>
          <a:xfrm>
            <a:off x="6449215" y="3215782"/>
            <a:ext cx="1679103" cy="369332"/>
          </a:xfrm>
          <a:prstGeom prst="rect">
            <a:avLst/>
          </a:prstGeom>
          <a:noFill/>
        </p:spPr>
        <p:txBody>
          <a:bodyPr wrap="none" rtlCol="0">
            <a:spAutoFit/>
          </a:bodyPr>
          <a:lstStyle/>
          <a:p>
            <a:r>
              <a:rPr lang="en-US" b="1" dirty="0" smtClean="0"/>
              <a:t>1) 2D Hologram</a:t>
            </a:r>
            <a:endParaRPr lang="en-US" b="1" dirty="0"/>
          </a:p>
        </p:txBody>
      </p:sp>
      <p:sp>
        <p:nvSpPr>
          <p:cNvPr id="103" name="TextBox 102"/>
          <p:cNvSpPr txBox="1"/>
          <p:nvPr/>
        </p:nvSpPr>
        <p:spPr>
          <a:xfrm>
            <a:off x="5871749" y="5109955"/>
            <a:ext cx="2720441" cy="369332"/>
          </a:xfrm>
          <a:prstGeom prst="rect">
            <a:avLst/>
          </a:prstGeom>
          <a:noFill/>
        </p:spPr>
        <p:txBody>
          <a:bodyPr wrap="none" rtlCol="0">
            <a:spAutoFit/>
          </a:bodyPr>
          <a:lstStyle/>
          <a:p>
            <a:r>
              <a:rPr lang="en-US" b="1" dirty="0" smtClean="0"/>
              <a:t>2) Reciprocal 2D Hologram</a:t>
            </a:r>
            <a:endParaRPr lang="en-US" b="1" dirty="0"/>
          </a:p>
        </p:txBody>
      </p:sp>
      <p:grpSp>
        <p:nvGrpSpPr>
          <p:cNvPr id="4" name="Group 3"/>
          <p:cNvGrpSpPr/>
          <p:nvPr/>
        </p:nvGrpSpPr>
        <p:grpSpPr>
          <a:xfrm>
            <a:off x="6523803" y="4740854"/>
            <a:ext cx="546543" cy="429079"/>
            <a:chOff x="6523803" y="4740854"/>
            <a:chExt cx="546543" cy="429079"/>
          </a:xfrm>
        </p:grpSpPr>
        <p:cxnSp>
          <p:nvCxnSpPr>
            <p:cNvPr id="106" name="Straight Arrow Connector 105"/>
            <p:cNvCxnSpPr/>
            <p:nvPr/>
          </p:nvCxnSpPr>
          <p:spPr>
            <a:xfrm flipH="1">
              <a:off x="6523803" y="4740854"/>
              <a:ext cx="282490" cy="4199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6667133" y="4800601"/>
              <a:ext cx="403213" cy="369332"/>
            </a:xfrm>
            <a:prstGeom prst="rect">
              <a:avLst/>
            </a:prstGeom>
            <a:noFill/>
          </p:spPr>
          <p:txBody>
            <a:bodyPr wrap="none" rtlCol="0">
              <a:spAutoFit/>
            </a:bodyPr>
            <a:lstStyle/>
            <a:p>
              <a:r>
                <a:rPr lang="en-US" dirty="0" smtClean="0">
                  <a:solidFill>
                    <a:srgbClr val="FF0000"/>
                  </a:solidFill>
                </a:rPr>
                <a:t>FT</a:t>
              </a:r>
              <a:endParaRPr lang="en-US" dirty="0">
                <a:solidFill>
                  <a:srgbClr val="FF0000"/>
                </a:solidFill>
              </a:endParaRPr>
            </a:p>
          </p:txBody>
        </p:sp>
      </p:grpSp>
      <p:sp>
        <p:nvSpPr>
          <p:cNvPr id="110" name="TextBox 109"/>
          <p:cNvSpPr txBox="1"/>
          <p:nvPr/>
        </p:nvSpPr>
        <p:spPr>
          <a:xfrm>
            <a:off x="17143" y="1111033"/>
            <a:ext cx="1749197" cy="369332"/>
          </a:xfrm>
          <a:prstGeom prst="rect">
            <a:avLst/>
          </a:prstGeom>
          <a:noFill/>
        </p:spPr>
        <p:txBody>
          <a:bodyPr wrap="none" rtlCol="0">
            <a:spAutoFit/>
          </a:bodyPr>
          <a:lstStyle/>
          <a:p>
            <a:r>
              <a:rPr lang="en-US" b="1" dirty="0" smtClean="0"/>
              <a:t>3) Phase Streaks</a:t>
            </a:r>
            <a:endParaRPr lang="en-US" b="1" dirty="0"/>
          </a:p>
        </p:txBody>
      </p:sp>
      <p:sp>
        <p:nvSpPr>
          <p:cNvPr id="44" name="TextBox 43"/>
          <p:cNvSpPr txBox="1"/>
          <p:nvPr/>
        </p:nvSpPr>
        <p:spPr>
          <a:xfrm>
            <a:off x="3444093" y="3771890"/>
            <a:ext cx="648923" cy="369332"/>
          </a:xfrm>
          <a:prstGeom prst="rect">
            <a:avLst/>
          </a:prstGeom>
          <a:noFill/>
        </p:spPr>
        <p:txBody>
          <a:bodyPr wrap="none" rtlCol="0">
            <a:spAutoFit/>
          </a:bodyPr>
          <a:lstStyle/>
          <a:p>
            <a:r>
              <a:rPr lang="en-US" b="1" dirty="0" smtClean="0"/>
              <a:t>glass</a:t>
            </a:r>
            <a:endParaRPr lang="en-US" b="1" dirty="0"/>
          </a:p>
        </p:txBody>
      </p:sp>
      <p:grpSp>
        <p:nvGrpSpPr>
          <p:cNvPr id="125" name="Group 124"/>
          <p:cNvGrpSpPr/>
          <p:nvPr/>
        </p:nvGrpSpPr>
        <p:grpSpPr>
          <a:xfrm>
            <a:off x="25399" y="1479333"/>
            <a:ext cx="4856832" cy="1008001"/>
            <a:chOff x="25399" y="1415833"/>
            <a:chExt cx="4856832" cy="1008001"/>
          </a:xfrm>
        </p:grpSpPr>
        <p:pic>
          <p:nvPicPr>
            <p:cNvPr id="111" name="Picture 110" descr="Fig2.jpg"/>
            <p:cNvPicPr>
              <a:picLocks noChangeAspect="1"/>
            </p:cNvPicPr>
            <p:nvPr/>
          </p:nvPicPr>
          <p:blipFill rotWithShape="1">
            <a:blip r:embed="rId3">
              <a:extLst>
                <a:ext uri="{28A0092B-C50C-407E-A947-70E740481C1C}">
                  <a14:useLocalDpi xmlns:a14="http://schemas.microsoft.com/office/drawing/2010/main" val="0"/>
                </a:ext>
              </a:extLst>
            </a:blip>
            <a:srcRect t="7872" r="1860" b="53631"/>
            <a:stretch/>
          </p:blipFill>
          <p:spPr>
            <a:xfrm>
              <a:off x="25399" y="1469643"/>
              <a:ext cx="4856832" cy="954191"/>
            </a:xfrm>
            <a:prstGeom prst="rect">
              <a:avLst/>
            </a:prstGeom>
          </p:spPr>
        </p:pic>
        <p:sp>
          <p:nvSpPr>
            <p:cNvPr id="114" name="TextBox 113"/>
            <p:cNvSpPr txBox="1"/>
            <p:nvPr/>
          </p:nvSpPr>
          <p:spPr>
            <a:xfrm>
              <a:off x="317500" y="1415833"/>
              <a:ext cx="602373" cy="276999"/>
            </a:xfrm>
            <a:prstGeom prst="rect">
              <a:avLst/>
            </a:prstGeom>
            <a:noFill/>
          </p:spPr>
          <p:txBody>
            <a:bodyPr wrap="none" rtlCol="0">
              <a:spAutoFit/>
            </a:bodyPr>
            <a:lstStyle/>
            <a:p>
              <a:r>
                <a:rPr lang="en-US" sz="1200" b="1" dirty="0" err="1" smtClean="0">
                  <a:solidFill>
                    <a:schemeClr val="bg1"/>
                  </a:solidFill>
                  <a:latin typeface="Lucida Grande"/>
                  <a:ea typeface="Lucida Grande"/>
                  <a:cs typeface="Lucida Grande"/>
                </a:rPr>
                <a:t>ϕ</a:t>
              </a:r>
              <a:r>
                <a:rPr lang="en-US" sz="1200" b="1" dirty="0" smtClean="0">
                  <a:solidFill>
                    <a:schemeClr val="bg1"/>
                  </a:solidFill>
                  <a:latin typeface="Lucida Grande"/>
                  <a:ea typeface="Lucida Grande"/>
                  <a:cs typeface="Lucida Grande"/>
                </a:rPr>
                <a:t> </a:t>
              </a:r>
              <a:r>
                <a:rPr lang="en-US" sz="1200" b="1" dirty="0" smtClean="0">
                  <a:solidFill>
                    <a:schemeClr val="bg1"/>
                  </a:solidFill>
                </a:rPr>
                <a:t>= 1</a:t>
              </a:r>
              <a:r>
                <a:rPr lang="en-US" sz="1200" b="1" baseline="30000" dirty="0" smtClean="0">
                  <a:solidFill>
                    <a:schemeClr val="bg1"/>
                  </a:solidFill>
                </a:rPr>
                <a:t>o </a:t>
              </a:r>
              <a:endParaRPr lang="en-US" sz="1200" b="1" baseline="30000" dirty="0">
                <a:solidFill>
                  <a:schemeClr val="bg1"/>
                </a:solidFill>
              </a:endParaRPr>
            </a:p>
          </p:txBody>
        </p:sp>
        <p:cxnSp>
          <p:nvCxnSpPr>
            <p:cNvPr id="116" name="Straight Arrow Connector 115"/>
            <p:cNvCxnSpPr/>
            <p:nvPr/>
          </p:nvCxnSpPr>
          <p:spPr>
            <a:xfrm>
              <a:off x="685800" y="2190533"/>
              <a:ext cx="3683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2400300" y="1415833"/>
              <a:ext cx="680370" cy="276999"/>
            </a:xfrm>
            <a:prstGeom prst="rect">
              <a:avLst/>
            </a:prstGeom>
            <a:noFill/>
          </p:spPr>
          <p:txBody>
            <a:bodyPr wrap="none" rtlCol="0">
              <a:spAutoFit/>
            </a:bodyPr>
            <a:lstStyle/>
            <a:p>
              <a:r>
                <a:rPr lang="en-US" sz="1200" b="1" dirty="0" err="1" smtClean="0">
                  <a:solidFill>
                    <a:schemeClr val="bg1"/>
                  </a:solidFill>
                  <a:latin typeface="Lucida Grande"/>
                  <a:ea typeface="Lucida Grande"/>
                  <a:cs typeface="Lucida Grande"/>
                </a:rPr>
                <a:t>ϕ</a:t>
              </a:r>
              <a:r>
                <a:rPr lang="en-US" sz="1200" b="1" dirty="0" smtClean="0">
                  <a:solidFill>
                    <a:schemeClr val="bg1"/>
                  </a:solidFill>
                  <a:latin typeface="Lucida Grande"/>
                  <a:ea typeface="Lucida Grande"/>
                  <a:cs typeface="Lucida Grande"/>
                </a:rPr>
                <a:t> </a:t>
              </a:r>
              <a:r>
                <a:rPr lang="en-US" sz="1200" b="1" dirty="0" smtClean="0">
                  <a:solidFill>
                    <a:schemeClr val="bg1"/>
                  </a:solidFill>
                </a:rPr>
                <a:t>= 27</a:t>
              </a:r>
              <a:r>
                <a:rPr lang="en-US" sz="1200" b="1" baseline="30000" dirty="0" smtClean="0">
                  <a:solidFill>
                    <a:schemeClr val="bg1"/>
                  </a:solidFill>
                </a:rPr>
                <a:t>o </a:t>
              </a:r>
              <a:endParaRPr lang="en-US" sz="1200" b="1" baseline="30000" dirty="0">
                <a:solidFill>
                  <a:schemeClr val="bg1"/>
                </a:solidFill>
              </a:endParaRPr>
            </a:p>
          </p:txBody>
        </p:sp>
        <p:cxnSp>
          <p:nvCxnSpPr>
            <p:cNvPr id="118" name="Straight Arrow Connector 117"/>
            <p:cNvCxnSpPr/>
            <p:nvPr/>
          </p:nvCxnSpPr>
          <p:spPr>
            <a:xfrm rot="2280000">
              <a:off x="2133600" y="2038133"/>
              <a:ext cx="3683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a:off x="3568700" y="1428533"/>
              <a:ext cx="727483" cy="276999"/>
            </a:xfrm>
            <a:prstGeom prst="rect">
              <a:avLst/>
            </a:prstGeom>
            <a:noFill/>
          </p:spPr>
          <p:txBody>
            <a:bodyPr wrap="none" rtlCol="0">
              <a:spAutoFit/>
            </a:bodyPr>
            <a:lstStyle/>
            <a:p>
              <a:r>
                <a:rPr lang="en-US" sz="1200" b="1" dirty="0" err="1" smtClean="0">
                  <a:solidFill>
                    <a:schemeClr val="bg1"/>
                  </a:solidFill>
                  <a:latin typeface="Lucida Grande"/>
                  <a:ea typeface="Lucida Grande"/>
                  <a:cs typeface="Lucida Grande"/>
                </a:rPr>
                <a:t>ϕ</a:t>
              </a:r>
              <a:r>
                <a:rPr lang="en-US" sz="1200" b="1" dirty="0" smtClean="0">
                  <a:solidFill>
                    <a:schemeClr val="bg1"/>
                  </a:solidFill>
                  <a:latin typeface="Lucida Grande"/>
                  <a:ea typeface="Lucida Grande"/>
                  <a:cs typeface="Lucida Grande"/>
                </a:rPr>
                <a:t> </a:t>
              </a:r>
              <a:r>
                <a:rPr lang="en-US" sz="1200" b="1" dirty="0" smtClean="0">
                  <a:solidFill>
                    <a:schemeClr val="bg1"/>
                  </a:solidFill>
                </a:rPr>
                <a:t>= -25</a:t>
              </a:r>
              <a:r>
                <a:rPr lang="en-US" sz="1200" b="1" baseline="30000" dirty="0" smtClean="0">
                  <a:solidFill>
                    <a:schemeClr val="bg1"/>
                  </a:solidFill>
                </a:rPr>
                <a:t>o </a:t>
              </a:r>
              <a:endParaRPr lang="en-US" sz="1200" b="1" baseline="30000" dirty="0">
                <a:solidFill>
                  <a:schemeClr val="bg1"/>
                </a:solidFill>
              </a:endParaRPr>
            </a:p>
          </p:txBody>
        </p:sp>
        <p:cxnSp>
          <p:nvCxnSpPr>
            <p:cNvPr id="120" name="Straight Arrow Connector 119"/>
            <p:cNvCxnSpPr/>
            <p:nvPr/>
          </p:nvCxnSpPr>
          <p:spPr>
            <a:xfrm rot="19260000">
              <a:off x="4165600" y="2050833"/>
              <a:ext cx="3683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26" name="Group 125"/>
          <p:cNvGrpSpPr/>
          <p:nvPr/>
        </p:nvGrpSpPr>
        <p:grpSpPr>
          <a:xfrm>
            <a:off x="144143" y="2533433"/>
            <a:ext cx="3139569" cy="1198335"/>
            <a:chOff x="131443" y="2660433"/>
            <a:chExt cx="3139569" cy="1198335"/>
          </a:xfrm>
        </p:grpSpPr>
        <p:pic>
          <p:nvPicPr>
            <p:cNvPr id="112" name="Picture 111" descr="Fig2.jpg"/>
            <p:cNvPicPr>
              <a:picLocks noChangeAspect="1"/>
            </p:cNvPicPr>
            <p:nvPr/>
          </p:nvPicPr>
          <p:blipFill rotWithShape="1">
            <a:blip r:embed="rId3">
              <a:extLst>
                <a:ext uri="{28A0092B-C50C-407E-A947-70E740481C1C}">
                  <a14:useLocalDpi xmlns:a14="http://schemas.microsoft.com/office/drawing/2010/main" val="0"/>
                </a:ext>
              </a:extLst>
            </a:blip>
            <a:srcRect l="15409" t="53682" r="53933" b="-426"/>
            <a:stretch/>
          </p:blipFill>
          <p:spPr>
            <a:xfrm>
              <a:off x="131443" y="2688336"/>
              <a:ext cx="1532765" cy="1170432"/>
            </a:xfrm>
            <a:prstGeom prst="rect">
              <a:avLst/>
            </a:prstGeom>
          </p:spPr>
        </p:pic>
        <p:pic>
          <p:nvPicPr>
            <p:cNvPr id="113" name="Picture 112" descr="Fig2.jpg"/>
            <p:cNvPicPr>
              <a:picLocks noChangeAspect="1"/>
            </p:cNvPicPr>
            <p:nvPr/>
          </p:nvPicPr>
          <p:blipFill rotWithShape="1">
            <a:blip r:embed="rId3">
              <a:extLst>
                <a:ext uri="{28A0092B-C50C-407E-A947-70E740481C1C}">
                  <a14:useLocalDpi xmlns:a14="http://schemas.microsoft.com/office/drawing/2010/main" val="0"/>
                </a:ext>
              </a:extLst>
            </a:blip>
            <a:srcRect l="55985" t="53921" r="13358" b="-121"/>
            <a:stretch/>
          </p:blipFill>
          <p:spPr>
            <a:xfrm>
              <a:off x="1817116" y="2715768"/>
              <a:ext cx="1453896" cy="1097280"/>
            </a:xfrm>
            <a:prstGeom prst="rect">
              <a:avLst/>
            </a:prstGeom>
          </p:spPr>
        </p:pic>
        <p:sp>
          <p:nvSpPr>
            <p:cNvPr id="121" name="TextBox 120"/>
            <p:cNvSpPr txBox="1"/>
            <p:nvPr/>
          </p:nvSpPr>
          <p:spPr>
            <a:xfrm>
              <a:off x="330200" y="2660433"/>
              <a:ext cx="727483" cy="276999"/>
            </a:xfrm>
            <a:prstGeom prst="rect">
              <a:avLst/>
            </a:prstGeom>
            <a:noFill/>
          </p:spPr>
          <p:txBody>
            <a:bodyPr wrap="none" rtlCol="0">
              <a:spAutoFit/>
            </a:bodyPr>
            <a:lstStyle/>
            <a:p>
              <a:r>
                <a:rPr lang="en-US" sz="1200" b="1" dirty="0" err="1" smtClean="0">
                  <a:solidFill>
                    <a:schemeClr val="bg1"/>
                  </a:solidFill>
                  <a:latin typeface="Lucida Grande"/>
                  <a:ea typeface="Lucida Grande"/>
                  <a:cs typeface="Lucida Grande"/>
                </a:rPr>
                <a:t>ϕ</a:t>
              </a:r>
              <a:r>
                <a:rPr lang="en-US" sz="1200" b="1" dirty="0" smtClean="0">
                  <a:solidFill>
                    <a:schemeClr val="bg1"/>
                  </a:solidFill>
                  <a:latin typeface="Lucida Grande"/>
                  <a:ea typeface="Lucida Grande"/>
                  <a:cs typeface="Lucida Grande"/>
                </a:rPr>
                <a:t> </a:t>
              </a:r>
              <a:r>
                <a:rPr lang="en-US" sz="1200" b="1" dirty="0" smtClean="0">
                  <a:solidFill>
                    <a:schemeClr val="bg1"/>
                  </a:solidFill>
                </a:rPr>
                <a:t>= -65</a:t>
              </a:r>
              <a:r>
                <a:rPr lang="en-US" sz="1200" b="1" baseline="30000" dirty="0" smtClean="0">
                  <a:solidFill>
                    <a:schemeClr val="bg1"/>
                  </a:solidFill>
                </a:rPr>
                <a:t>o </a:t>
              </a:r>
              <a:endParaRPr lang="en-US" sz="1200" b="1" baseline="30000" dirty="0">
                <a:solidFill>
                  <a:schemeClr val="bg1"/>
                </a:solidFill>
              </a:endParaRPr>
            </a:p>
          </p:txBody>
        </p:sp>
        <p:cxnSp>
          <p:nvCxnSpPr>
            <p:cNvPr id="122" name="Straight Arrow Connector 121"/>
            <p:cNvCxnSpPr/>
            <p:nvPr/>
          </p:nvCxnSpPr>
          <p:spPr>
            <a:xfrm rot="8100000">
              <a:off x="876300" y="3282733"/>
              <a:ext cx="3683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1943100" y="3257333"/>
              <a:ext cx="680370" cy="276999"/>
            </a:xfrm>
            <a:prstGeom prst="rect">
              <a:avLst/>
            </a:prstGeom>
            <a:noFill/>
          </p:spPr>
          <p:txBody>
            <a:bodyPr wrap="none" rtlCol="0">
              <a:spAutoFit/>
            </a:bodyPr>
            <a:lstStyle/>
            <a:p>
              <a:r>
                <a:rPr lang="en-US" sz="1200" b="1" dirty="0" err="1" smtClean="0">
                  <a:solidFill>
                    <a:schemeClr val="bg1"/>
                  </a:solidFill>
                  <a:latin typeface="Lucida Grande"/>
                  <a:ea typeface="Lucida Grande"/>
                  <a:cs typeface="Lucida Grande"/>
                </a:rPr>
                <a:t>ϕ</a:t>
              </a:r>
              <a:r>
                <a:rPr lang="en-US" sz="1200" b="1" dirty="0" smtClean="0">
                  <a:solidFill>
                    <a:schemeClr val="bg1"/>
                  </a:solidFill>
                  <a:latin typeface="Lucida Grande"/>
                  <a:ea typeface="Lucida Grande"/>
                  <a:cs typeface="Lucida Grande"/>
                </a:rPr>
                <a:t> </a:t>
              </a:r>
              <a:r>
                <a:rPr lang="en-US" sz="1200" b="1" dirty="0" smtClean="0">
                  <a:solidFill>
                    <a:schemeClr val="bg1"/>
                  </a:solidFill>
                </a:rPr>
                <a:t>= 68</a:t>
              </a:r>
              <a:r>
                <a:rPr lang="en-US" sz="1200" b="1" baseline="30000" dirty="0" smtClean="0">
                  <a:solidFill>
                    <a:schemeClr val="bg1"/>
                  </a:solidFill>
                </a:rPr>
                <a:t>o </a:t>
              </a:r>
              <a:endParaRPr lang="en-US" sz="1200" b="1" baseline="30000" dirty="0">
                <a:solidFill>
                  <a:schemeClr val="bg1"/>
                </a:solidFill>
              </a:endParaRPr>
            </a:p>
          </p:txBody>
        </p:sp>
        <p:cxnSp>
          <p:nvCxnSpPr>
            <p:cNvPr id="124" name="Straight Arrow Connector 123"/>
            <p:cNvCxnSpPr/>
            <p:nvPr/>
          </p:nvCxnSpPr>
          <p:spPr>
            <a:xfrm rot="14100000">
              <a:off x="2578100" y="3054133"/>
              <a:ext cx="368300"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30" name="Group 87"/>
          <p:cNvGrpSpPr>
            <a:grpSpLocks noChangeAspect="1"/>
          </p:cNvGrpSpPr>
          <p:nvPr/>
        </p:nvGrpSpPr>
        <p:grpSpPr bwMode="auto">
          <a:xfrm>
            <a:off x="127931" y="71710"/>
            <a:ext cx="649917" cy="891195"/>
            <a:chOff x="144" y="96"/>
            <a:chExt cx="912" cy="1250"/>
          </a:xfrm>
        </p:grpSpPr>
        <p:pic>
          <p:nvPicPr>
            <p:cNvPr id="131" name="Picture 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96"/>
              <a:ext cx="912" cy="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2" name="Picture 8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 y="1170"/>
              <a:ext cx="903"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cxnSp>
        <p:nvCxnSpPr>
          <p:cNvPr id="134" name="Straight Connector 133"/>
          <p:cNvCxnSpPr/>
          <p:nvPr/>
        </p:nvCxnSpPr>
        <p:spPr>
          <a:xfrm>
            <a:off x="1361363" y="962905"/>
            <a:ext cx="7537436"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142" name="Group 141"/>
          <p:cNvGrpSpPr/>
          <p:nvPr/>
        </p:nvGrpSpPr>
        <p:grpSpPr>
          <a:xfrm>
            <a:off x="4586002" y="5649103"/>
            <a:ext cx="2267614" cy="628030"/>
            <a:chOff x="4586002" y="5649103"/>
            <a:chExt cx="2267614" cy="628030"/>
          </a:xfrm>
        </p:grpSpPr>
        <p:grpSp>
          <p:nvGrpSpPr>
            <p:cNvPr id="140" name="Group 139"/>
            <p:cNvGrpSpPr/>
            <p:nvPr/>
          </p:nvGrpSpPr>
          <p:grpSpPr>
            <a:xfrm>
              <a:off x="6025215" y="5649103"/>
              <a:ext cx="828401" cy="628030"/>
              <a:chOff x="6025215" y="5649103"/>
              <a:chExt cx="828401" cy="628030"/>
            </a:xfrm>
          </p:grpSpPr>
          <p:sp>
            <p:nvSpPr>
              <p:cNvPr id="135" name="Oval 134"/>
              <p:cNvSpPr/>
              <p:nvPr/>
            </p:nvSpPr>
            <p:spPr>
              <a:xfrm>
                <a:off x="6025215" y="5687203"/>
                <a:ext cx="282301" cy="14543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6037915" y="5890403"/>
                <a:ext cx="282301" cy="14543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6050615" y="6093603"/>
                <a:ext cx="282301" cy="14543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6571315" y="6131703"/>
                <a:ext cx="282301" cy="14543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6558615" y="5649103"/>
                <a:ext cx="282301" cy="14543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1" name="TextBox 140"/>
            <p:cNvSpPr txBox="1"/>
            <p:nvPr/>
          </p:nvSpPr>
          <p:spPr>
            <a:xfrm>
              <a:off x="4586002" y="5660255"/>
              <a:ext cx="889173" cy="584776"/>
            </a:xfrm>
            <a:prstGeom prst="rect">
              <a:avLst/>
            </a:prstGeom>
            <a:noFill/>
          </p:spPr>
          <p:txBody>
            <a:bodyPr wrap="none" rtlCol="0">
              <a:spAutoFit/>
            </a:bodyPr>
            <a:lstStyle/>
            <a:p>
              <a:r>
                <a:rPr lang="en-US" sz="1600" i="1" dirty="0">
                  <a:solidFill>
                    <a:srgbClr val="FF0000"/>
                  </a:solidFill>
                </a:rPr>
                <a:t>w</a:t>
              </a:r>
              <a:r>
                <a:rPr lang="en-US" sz="1600" i="1" dirty="0" smtClean="0">
                  <a:solidFill>
                    <a:srgbClr val="FF0000"/>
                  </a:solidFill>
                </a:rPr>
                <a:t>indow</a:t>
              </a:r>
            </a:p>
            <a:p>
              <a:r>
                <a:rPr lang="en-US" sz="1600" i="1" dirty="0">
                  <a:solidFill>
                    <a:srgbClr val="FF0000"/>
                  </a:solidFill>
                </a:rPr>
                <a:t>a</a:t>
              </a:r>
              <a:r>
                <a:rPr lang="en-US" sz="1600" i="1" dirty="0" smtClean="0">
                  <a:solidFill>
                    <a:srgbClr val="FF0000"/>
                  </a:solidFill>
                </a:rPr>
                <a:t>nd IFT</a:t>
              </a:r>
              <a:endParaRPr lang="en-US" sz="1600" i="1" dirty="0">
                <a:solidFill>
                  <a:srgbClr val="FF0000"/>
                </a:solidFill>
              </a:endParaRPr>
            </a:p>
          </p:txBody>
        </p:sp>
      </p:grpSp>
      <p:grpSp>
        <p:nvGrpSpPr>
          <p:cNvPr id="144" name="Group 143"/>
          <p:cNvGrpSpPr/>
          <p:nvPr/>
        </p:nvGrpSpPr>
        <p:grpSpPr>
          <a:xfrm>
            <a:off x="16200" y="3585154"/>
            <a:ext cx="2590195" cy="1018365"/>
            <a:chOff x="16200" y="3585154"/>
            <a:chExt cx="2590195" cy="1018365"/>
          </a:xfrm>
        </p:grpSpPr>
        <p:sp>
          <p:nvSpPr>
            <p:cNvPr id="128" name="TextBox 127"/>
            <p:cNvSpPr txBox="1"/>
            <p:nvPr/>
          </p:nvSpPr>
          <p:spPr>
            <a:xfrm>
              <a:off x="16200" y="3957188"/>
              <a:ext cx="1782572" cy="646331"/>
            </a:xfrm>
            <a:prstGeom prst="rect">
              <a:avLst/>
            </a:prstGeom>
            <a:noFill/>
          </p:spPr>
          <p:txBody>
            <a:bodyPr wrap="none" rtlCol="0">
              <a:spAutoFit/>
            </a:bodyPr>
            <a:lstStyle/>
            <a:p>
              <a:r>
                <a:rPr lang="en-US" b="1" dirty="0" smtClean="0"/>
                <a:t>4) Tomographic</a:t>
              </a:r>
            </a:p>
            <a:p>
              <a:r>
                <a:rPr lang="en-US" b="1" dirty="0"/>
                <a:t> </a:t>
              </a:r>
              <a:r>
                <a:rPr lang="en-US" b="1" dirty="0" smtClean="0"/>
                <a:t>  Reconstruction</a:t>
              </a:r>
              <a:endParaRPr lang="en-US" b="1" dirty="0"/>
            </a:p>
          </p:txBody>
        </p:sp>
        <p:cxnSp>
          <p:nvCxnSpPr>
            <p:cNvPr id="129" name="Straight Arrow Connector 128"/>
            <p:cNvCxnSpPr/>
            <p:nvPr/>
          </p:nvCxnSpPr>
          <p:spPr>
            <a:xfrm flipH="1">
              <a:off x="1456503" y="3585154"/>
              <a:ext cx="282490" cy="41990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a:off x="1626640" y="3696914"/>
              <a:ext cx="979755" cy="307777"/>
            </a:xfrm>
            <a:prstGeom prst="rect">
              <a:avLst/>
            </a:prstGeom>
            <a:noFill/>
          </p:spPr>
          <p:txBody>
            <a:bodyPr wrap="none" rtlCol="0">
              <a:spAutoFit/>
            </a:bodyPr>
            <a:lstStyle/>
            <a:p>
              <a:r>
                <a:rPr lang="en-US" sz="1400" dirty="0">
                  <a:solidFill>
                    <a:srgbClr val="FF0000"/>
                  </a:solidFill>
                </a:rPr>
                <a:t>m</a:t>
              </a:r>
              <a:r>
                <a:rPr lang="en-US" sz="1400" dirty="0" smtClean="0">
                  <a:solidFill>
                    <a:srgbClr val="FF0000"/>
                  </a:solidFill>
                </a:rPr>
                <a:t>edical CT</a:t>
              </a:r>
              <a:endParaRPr lang="en-US" sz="1400" dirty="0">
                <a:solidFill>
                  <a:srgbClr val="FF0000"/>
                </a:solidFill>
              </a:endParaRPr>
            </a:p>
          </p:txBody>
        </p:sp>
      </p:grpSp>
    </p:spTree>
    <p:extLst>
      <p:ext uri="{BB962C8B-B14F-4D97-AF65-F5344CB8AC3E}">
        <p14:creationId xmlns:p14="http://schemas.microsoft.com/office/powerpoint/2010/main" val="2258462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2"/>
                                        </p:tgtEl>
                                        <p:attrNameLst>
                                          <p:attrName>style.visibility</p:attrName>
                                        </p:attrNameLst>
                                      </p:cBhvr>
                                      <p:to>
                                        <p:strVal val="visible"/>
                                      </p:to>
                                    </p:set>
                                    <p:animEffect transition="in" filter="wipe(down)">
                                      <p:cBhvr>
                                        <p:cTn id="12" dur="500"/>
                                        <p:tgtEl>
                                          <p:spTgt spid="1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4"/>
                                        </p:tgtEl>
                                        <p:attrNameLst>
                                          <p:attrName>style.visibility</p:attrName>
                                        </p:attrNameLst>
                                      </p:cBhvr>
                                      <p:to>
                                        <p:strVal val="visible"/>
                                      </p:to>
                                    </p:set>
                                    <p:animEffect transition="in" filter="wipe(up)">
                                      <p:cBhvr>
                                        <p:cTn id="17"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919860" y="-190376"/>
            <a:ext cx="3972940" cy="3159881"/>
            <a:chOff x="1919860" y="-190376"/>
            <a:chExt cx="3972940" cy="3159881"/>
          </a:xfrm>
        </p:grpSpPr>
        <p:grpSp>
          <p:nvGrpSpPr>
            <p:cNvPr id="9" name="Group 8"/>
            <p:cNvGrpSpPr/>
            <p:nvPr/>
          </p:nvGrpSpPr>
          <p:grpSpPr>
            <a:xfrm>
              <a:off x="1919860" y="-190376"/>
              <a:ext cx="3972940" cy="3159881"/>
              <a:chOff x="1957960" y="-228476"/>
              <a:chExt cx="3972940" cy="3159881"/>
            </a:xfrm>
          </p:grpSpPr>
          <p:pic>
            <p:nvPicPr>
              <p:cNvPr id="94" name="Picture 93" descr="Fil_4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00000">
                <a:off x="2220383" y="386283"/>
                <a:ext cx="3349212" cy="1984390"/>
              </a:xfrm>
              <a:prstGeom prst="rect">
                <a:avLst/>
              </a:prstGeom>
            </p:spPr>
          </p:pic>
          <p:sp>
            <p:nvSpPr>
              <p:cNvPr id="3" name="Rectangle 2"/>
              <p:cNvSpPr/>
              <p:nvPr/>
            </p:nvSpPr>
            <p:spPr>
              <a:xfrm>
                <a:off x="1957960" y="-228476"/>
                <a:ext cx="3820540" cy="11913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Rectangle 97"/>
              <p:cNvSpPr/>
              <p:nvPr/>
            </p:nvSpPr>
            <p:spPr>
              <a:xfrm>
                <a:off x="2110360" y="1740024"/>
                <a:ext cx="3820540" cy="11913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TextBox 14"/>
            <p:cNvSpPr txBox="1"/>
            <p:nvPr/>
          </p:nvSpPr>
          <p:spPr>
            <a:xfrm>
              <a:off x="2694131" y="965200"/>
              <a:ext cx="1675542" cy="307777"/>
            </a:xfrm>
            <a:prstGeom prst="rect">
              <a:avLst/>
            </a:prstGeom>
            <a:noFill/>
          </p:spPr>
          <p:txBody>
            <a:bodyPr wrap="none" rtlCol="0">
              <a:spAutoFit/>
            </a:bodyPr>
            <a:lstStyle/>
            <a:p>
              <a:r>
                <a:rPr lang="en-US" sz="1400" i="1" dirty="0">
                  <a:solidFill>
                    <a:schemeClr val="bg1"/>
                  </a:solidFill>
                  <a:latin typeface="Times New Roman"/>
                  <a:cs typeface="Times New Roman"/>
                </a:rPr>
                <a:t>s</a:t>
              </a:r>
              <a:r>
                <a:rPr lang="en-US" sz="1400" i="1" dirty="0" smtClean="0">
                  <a:solidFill>
                    <a:schemeClr val="bg1"/>
                  </a:solidFill>
                  <a:latin typeface="Times New Roman"/>
                  <a:cs typeface="Times New Roman"/>
                </a:rPr>
                <a:t>elf-guided filament</a:t>
              </a:r>
              <a:endParaRPr lang="en-US" sz="1400" i="1" dirty="0">
                <a:solidFill>
                  <a:schemeClr val="bg1"/>
                </a:solidFill>
                <a:latin typeface="Times New Roman"/>
                <a:cs typeface="Times New Roman"/>
              </a:endParaRPr>
            </a:p>
          </p:txBody>
        </p:sp>
      </p:grpSp>
      <p:sp>
        <p:nvSpPr>
          <p:cNvPr id="2" name="Title 1"/>
          <p:cNvSpPr>
            <a:spLocks noGrp="1"/>
          </p:cNvSpPr>
          <p:nvPr>
            <p:ph type="title"/>
          </p:nvPr>
        </p:nvSpPr>
        <p:spPr>
          <a:xfrm>
            <a:off x="1025496" y="12700"/>
            <a:ext cx="7699404" cy="950205"/>
          </a:xfrm>
        </p:spPr>
        <p:txBody>
          <a:bodyPr>
            <a:noAutofit/>
          </a:bodyPr>
          <a:lstStyle/>
          <a:p>
            <a:r>
              <a:rPr lang="en-US" sz="2400" b="1" dirty="0" smtClean="0"/>
              <a:t>Single-shot tomographic movies help unravel the complex physics of filament formation in Kerr media</a:t>
            </a:r>
            <a:endParaRPr lang="en-US" sz="24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68" y="2273299"/>
            <a:ext cx="6503841" cy="426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C:\Users\Dell\Desktop\FDTpaper_rev\movie_032512_700nJ.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85736" y="4594769"/>
            <a:ext cx="3023730" cy="185396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5400" y="1295400"/>
            <a:ext cx="966931" cy="1333500"/>
            <a:chOff x="-25400" y="812800"/>
            <a:chExt cx="966931" cy="1333500"/>
          </a:xfrm>
        </p:grpSpPr>
        <p:sp>
          <p:nvSpPr>
            <p:cNvPr id="4" name="TextBox 3"/>
            <p:cNvSpPr txBox="1"/>
            <p:nvPr/>
          </p:nvSpPr>
          <p:spPr>
            <a:xfrm>
              <a:off x="-25400" y="812800"/>
              <a:ext cx="966931" cy="923330"/>
            </a:xfrm>
            <a:prstGeom prst="rect">
              <a:avLst/>
            </a:prstGeom>
            <a:solidFill>
              <a:srgbClr val="FFFFFF"/>
            </a:solidFill>
          </p:spPr>
          <p:txBody>
            <a:bodyPr wrap="none" rtlCol="0">
              <a:spAutoFit/>
            </a:bodyPr>
            <a:lstStyle/>
            <a:p>
              <a:r>
                <a:rPr lang="en-US" b="1" dirty="0" smtClean="0">
                  <a:solidFill>
                    <a:srgbClr val="FF0000"/>
                  </a:solidFill>
                </a:rPr>
                <a:t>PUMP </a:t>
              </a:r>
            </a:p>
            <a:p>
              <a:r>
                <a:rPr lang="en-US" b="1" dirty="0" smtClean="0">
                  <a:solidFill>
                    <a:srgbClr val="FF0000"/>
                  </a:solidFill>
                </a:rPr>
                <a:t>PULSE</a:t>
              </a:r>
            </a:p>
            <a:p>
              <a:r>
                <a:rPr lang="en-US" b="1" dirty="0" smtClean="0">
                  <a:solidFill>
                    <a:srgbClr val="FF0000"/>
                  </a:solidFill>
                </a:rPr>
                <a:t>ENERGY</a:t>
              </a:r>
              <a:endParaRPr lang="en-US" b="1" dirty="0">
                <a:solidFill>
                  <a:srgbClr val="FF0000"/>
                </a:solidFill>
              </a:endParaRPr>
            </a:p>
          </p:txBody>
        </p:sp>
        <p:sp>
          <p:nvSpPr>
            <p:cNvPr id="7" name="Rectangle 6"/>
            <p:cNvSpPr/>
            <p:nvPr/>
          </p:nvSpPr>
          <p:spPr>
            <a:xfrm>
              <a:off x="25400" y="1765300"/>
              <a:ext cx="368300" cy="3391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82368" y="1790699"/>
              <a:ext cx="285932" cy="355601"/>
            </a:xfrm>
            <a:prstGeom prst="down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87"/>
          <p:cNvGrpSpPr>
            <a:grpSpLocks noChangeAspect="1"/>
          </p:cNvGrpSpPr>
          <p:nvPr/>
        </p:nvGrpSpPr>
        <p:grpSpPr bwMode="auto">
          <a:xfrm>
            <a:off x="127931" y="71710"/>
            <a:ext cx="649917" cy="891195"/>
            <a:chOff x="144" y="96"/>
            <a:chExt cx="912" cy="1250"/>
          </a:xfrm>
        </p:grpSpPr>
        <p:pic>
          <p:nvPicPr>
            <p:cNvPr id="11" name="Picture 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96"/>
              <a:ext cx="912" cy="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 y="1170"/>
              <a:ext cx="903"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cxnSp>
        <p:nvCxnSpPr>
          <p:cNvPr id="13" name="Straight Connector 12"/>
          <p:cNvCxnSpPr/>
          <p:nvPr/>
        </p:nvCxnSpPr>
        <p:spPr>
          <a:xfrm>
            <a:off x="1206500" y="939800"/>
            <a:ext cx="727710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358900" y="1854200"/>
            <a:ext cx="3787478" cy="369332"/>
          </a:xfrm>
          <a:prstGeom prst="rect">
            <a:avLst/>
          </a:prstGeom>
          <a:noFill/>
        </p:spPr>
        <p:txBody>
          <a:bodyPr wrap="none" rtlCol="0">
            <a:spAutoFit/>
          </a:bodyPr>
          <a:lstStyle/>
          <a:p>
            <a:r>
              <a:rPr lang="en-US" b="1" dirty="0" smtClean="0"/>
              <a:t>Propagation distance </a:t>
            </a:r>
            <a:r>
              <a:rPr lang="en-US" b="1" i="1" dirty="0" err="1" smtClean="0"/>
              <a:t>z</a:t>
            </a:r>
            <a:r>
              <a:rPr lang="en-US" b="1" baseline="-25000" dirty="0" err="1" smtClean="0"/>
              <a:t>ob</a:t>
            </a:r>
            <a:r>
              <a:rPr lang="en-US" b="1" dirty="0" smtClean="0"/>
              <a:t> into medium</a:t>
            </a:r>
            <a:endParaRPr lang="en-US" b="1" dirty="0"/>
          </a:p>
        </p:txBody>
      </p:sp>
      <p:cxnSp>
        <p:nvCxnSpPr>
          <p:cNvPr id="16" name="Straight Arrow Connector 15"/>
          <p:cNvCxnSpPr/>
          <p:nvPr/>
        </p:nvCxnSpPr>
        <p:spPr>
          <a:xfrm>
            <a:off x="3114378" y="1861066"/>
            <a:ext cx="543222"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968500" y="6489700"/>
            <a:ext cx="3121367" cy="369332"/>
          </a:xfrm>
          <a:prstGeom prst="rect">
            <a:avLst/>
          </a:prstGeom>
          <a:noFill/>
        </p:spPr>
        <p:txBody>
          <a:bodyPr wrap="none" rtlCol="0">
            <a:spAutoFit/>
          </a:bodyPr>
          <a:lstStyle/>
          <a:p>
            <a:r>
              <a:rPr lang="en-US" b="1" dirty="0" smtClean="0"/>
              <a:t>Time from peak of pump pulse</a:t>
            </a:r>
            <a:endParaRPr lang="en-US" b="1" dirty="0"/>
          </a:p>
        </p:txBody>
      </p:sp>
      <p:sp>
        <p:nvSpPr>
          <p:cNvPr id="21" name="TextBox 20"/>
          <p:cNvSpPr txBox="1"/>
          <p:nvPr/>
        </p:nvSpPr>
        <p:spPr>
          <a:xfrm>
            <a:off x="5867400" y="1625600"/>
            <a:ext cx="902811" cy="738664"/>
          </a:xfrm>
          <a:prstGeom prst="rect">
            <a:avLst/>
          </a:prstGeom>
          <a:noFill/>
        </p:spPr>
        <p:txBody>
          <a:bodyPr wrap="none" rtlCol="0">
            <a:spAutoFit/>
          </a:bodyPr>
          <a:lstStyle/>
          <a:p>
            <a:r>
              <a:rPr lang="en-US" sz="1400" b="1" dirty="0"/>
              <a:t>n</a:t>
            </a:r>
            <a:r>
              <a:rPr lang="en-US" sz="1400" b="1" dirty="0" smtClean="0"/>
              <a:t>onlinear</a:t>
            </a:r>
          </a:p>
          <a:p>
            <a:r>
              <a:rPr lang="en-US" sz="1400" b="1" dirty="0"/>
              <a:t>r</a:t>
            </a:r>
            <a:r>
              <a:rPr lang="en-US" sz="1400" b="1" dirty="0" smtClean="0"/>
              <a:t>efractive</a:t>
            </a:r>
          </a:p>
          <a:p>
            <a:r>
              <a:rPr lang="en-US" sz="1400" b="1" dirty="0"/>
              <a:t>i</a:t>
            </a:r>
            <a:r>
              <a:rPr lang="en-US" sz="1400" b="1" dirty="0" smtClean="0"/>
              <a:t>ndex ∆n</a:t>
            </a:r>
            <a:endParaRPr lang="en-US" sz="1400" b="1" dirty="0"/>
          </a:p>
        </p:txBody>
      </p:sp>
      <p:grpSp>
        <p:nvGrpSpPr>
          <p:cNvPr id="31" name="Group 30"/>
          <p:cNvGrpSpPr/>
          <p:nvPr/>
        </p:nvGrpSpPr>
        <p:grpSpPr>
          <a:xfrm>
            <a:off x="1066800" y="2501900"/>
            <a:ext cx="2222500" cy="338554"/>
            <a:chOff x="1066800" y="2501900"/>
            <a:chExt cx="2222500" cy="338554"/>
          </a:xfrm>
        </p:grpSpPr>
        <p:sp>
          <p:nvSpPr>
            <p:cNvPr id="22" name="TextBox 21"/>
            <p:cNvSpPr txBox="1"/>
            <p:nvPr/>
          </p:nvSpPr>
          <p:spPr>
            <a:xfrm>
              <a:off x="1066800" y="2501900"/>
              <a:ext cx="1716636" cy="338554"/>
            </a:xfrm>
            <a:prstGeom prst="rect">
              <a:avLst/>
            </a:prstGeom>
            <a:noFill/>
          </p:spPr>
          <p:txBody>
            <a:bodyPr wrap="none" rtlCol="0">
              <a:spAutoFit/>
            </a:bodyPr>
            <a:lstStyle/>
            <a:p>
              <a:r>
                <a:rPr lang="en-US" sz="1600" dirty="0">
                  <a:solidFill>
                    <a:schemeClr val="bg1"/>
                  </a:solidFill>
                </a:rPr>
                <a:t>l</a:t>
              </a:r>
              <a:r>
                <a:rPr lang="en-US" sz="1600" dirty="0" smtClean="0">
                  <a:solidFill>
                    <a:schemeClr val="bg1"/>
                  </a:solidFill>
                </a:rPr>
                <a:t>inear propagation</a:t>
              </a:r>
              <a:endParaRPr lang="en-US" sz="1600" dirty="0">
                <a:solidFill>
                  <a:schemeClr val="bg1"/>
                </a:solidFill>
              </a:endParaRPr>
            </a:p>
          </p:txBody>
        </p:sp>
        <p:cxnSp>
          <p:nvCxnSpPr>
            <p:cNvPr id="26" name="Straight Arrow Connector 25"/>
            <p:cNvCxnSpPr/>
            <p:nvPr/>
          </p:nvCxnSpPr>
          <p:spPr>
            <a:xfrm>
              <a:off x="2746078" y="2699266"/>
              <a:ext cx="543222"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2048" name="Group 2047"/>
          <p:cNvGrpSpPr/>
          <p:nvPr/>
        </p:nvGrpSpPr>
        <p:grpSpPr>
          <a:xfrm>
            <a:off x="1068936" y="3365500"/>
            <a:ext cx="2169564" cy="338554"/>
            <a:chOff x="1068936" y="3365500"/>
            <a:chExt cx="2169564" cy="338554"/>
          </a:xfrm>
        </p:grpSpPr>
        <p:sp>
          <p:nvSpPr>
            <p:cNvPr id="23" name="TextBox 22"/>
            <p:cNvSpPr txBox="1"/>
            <p:nvPr/>
          </p:nvSpPr>
          <p:spPr>
            <a:xfrm>
              <a:off x="1068936" y="3365500"/>
              <a:ext cx="1637287" cy="338554"/>
            </a:xfrm>
            <a:prstGeom prst="rect">
              <a:avLst/>
            </a:prstGeom>
            <a:noFill/>
          </p:spPr>
          <p:txBody>
            <a:bodyPr wrap="none" rtlCol="0">
              <a:spAutoFit/>
            </a:bodyPr>
            <a:lstStyle/>
            <a:p>
              <a:r>
                <a:rPr lang="en-US" sz="1600" dirty="0">
                  <a:solidFill>
                    <a:srgbClr val="FFFFFF"/>
                  </a:solidFill>
                </a:rPr>
                <a:t>m</a:t>
              </a:r>
              <a:r>
                <a:rPr lang="en-US" sz="1600" dirty="0" smtClean="0">
                  <a:solidFill>
                    <a:srgbClr val="FFFFFF"/>
                  </a:solidFill>
                </a:rPr>
                <a:t>ild self-focusing</a:t>
              </a:r>
              <a:endParaRPr lang="en-US" sz="1600" dirty="0">
                <a:solidFill>
                  <a:srgbClr val="FFFFFF"/>
                </a:solidFill>
              </a:endParaRPr>
            </a:p>
          </p:txBody>
        </p:sp>
        <p:cxnSp>
          <p:nvCxnSpPr>
            <p:cNvPr id="27" name="Straight Arrow Connector 26"/>
            <p:cNvCxnSpPr/>
            <p:nvPr/>
          </p:nvCxnSpPr>
          <p:spPr>
            <a:xfrm>
              <a:off x="2695278" y="3575566"/>
              <a:ext cx="543222"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2049" name="Group 2048"/>
          <p:cNvGrpSpPr/>
          <p:nvPr/>
        </p:nvGrpSpPr>
        <p:grpSpPr>
          <a:xfrm>
            <a:off x="1030836" y="4241800"/>
            <a:ext cx="2296564" cy="338554"/>
            <a:chOff x="1030836" y="4241800"/>
            <a:chExt cx="2296564" cy="338554"/>
          </a:xfrm>
        </p:grpSpPr>
        <p:sp>
          <p:nvSpPr>
            <p:cNvPr id="25" name="TextBox 24"/>
            <p:cNvSpPr txBox="1"/>
            <p:nvPr/>
          </p:nvSpPr>
          <p:spPr>
            <a:xfrm>
              <a:off x="1030836" y="4241800"/>
              <a:ext cx="1798890" cy="338554"/>
            </a:xfrm>
            <a:prstGeom prst="rect">
              <a:avLst/>
            </a:prstGeom>
            <a:noFill/>
          </p:spPr>
          <p:txBody>
            <a:bodyPr wrap="none" rtlCol="0">
              <a:spAutoFit/>
            </a:bodyPr>
            <a:lstStyle/>
            <a:p>
              <a:r>
                <a:rPr lang="en-US" sz="1600" dirty="0" smtClean="0">
                  <a:solidFill>
                    <a:srgbClr val="FFFFFF"/>
                  </a:solidFill>
                </a:rPr>
                <a:t>strong self-focusing</a:t>
              </a:r>
              <a:endParaRPr lang="en-US" sz="1600" dirty="0">
                <a:solidFill>
                  <a:srgbClr val="FFFFFF"/>
                </a:solidFill>
              </a:endParaRPr>
            </a:p>
          </p:txBody>
        </p:sp>
        <p:cxnSp>
          <p:nvCxnSpPr>
            <p:cNvPr id="28" name="Straight Arrow Connector 27"/>
            <p:cNvCxnSpPr/>
            <p:nvPr/>
          </p:nvCxnSpPr>
          <p:spPr>
            <a:xfrm>
              <a:off x="2784178" y="4451866"/>
              <a:ext cx="543222"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2051" name="Group 2050"/>
          <p:cNvGrpSpPr/>
          <p:nvPr/>
        </p:nvGrpSpPr>
        <p:grpSpPr>
          <a:xfrm>
            <a:off x="1054100" y="5118100"/>
            <a:ext cx="2171700" cy="338554"/>
            <a:chOff x="1054100" y="5118100"/>
            <a:chExt cx="2171700" cy="338554"/>
          </a:xfrm>
        </p:grpSpPr>
        <p:sp>
          <p:nvSpPr>
            <p:cNvPr id="24" name="TextBox 23"/>
            <p:cNvSpPr txBox="1"/>
            <p:nvPr/>
          </p:nvSpPr>
          <p:spPr>
            <a:xfrm>
              <a:off x="1054100" y="5118100"/>
              <a:ext cx="1601019" cy="338554"/>
            </a:xfrm>
            <a:prstGeom prst="rect">
              <a:avLst/>
            </a:prstGeom>
            <a:noFill/>
          </p:spPr>
          <p:txBody>
            <a:bodyPr wrap="none" rtlCol="0">
              <a:spAutoFit/>
            </a:bodyPr>
            <a:lstStyle/>
            <a:p>
              <a:r>
                <a:rPr lang="en-US" sz="1600" dirty="0">
                  <a:solidFill>
                    <a:srgbClr val="FFFFFF"/>
                  </a:solidFill>
                </a:rPr>
                <a:t>a</a:t>
              </a:r>
              <a:r>
                <a:rPr lang="en-US" sz="1600" dirty="0" smtClean="0">
                  <a:solidFill>
                    <a:srgbClr val="FFFFFF"/>
                  </a:solidFill>
                </a:rPr>
                <a:t>rrested collapse</a:t>
              </a:r>
              <a:endParaRPr lang="en-US" sz="1600" dirty="0">
                <a:solidFill>
                  <a:srgbClr val="FFFFFF"/>
                </a:solidFill>
              </a:endParaRPr>
            </a:p>
          </p:txBody>
        </p:sp>
        <p:cxnSp>
          <p:nvCxnSpPr>
            <p:cNvPr id="30" name="Straight Arrow Connector 29"/>
            <p:cNvCxnSpPr/>
            <p:nvPr/>
          </p:nvCxnSpPr>
          <p:spPr>
            <a:xfrm>
              <a:off x="2682578" y="5315466"/>
              <a:ext cx="543222" cy="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2054" name="TextBox 2053"/>
          <p:cNvSpPr txBox="1"/>
          <p:nvPr/>
        </p:nvSpPr>
        <p:spPr>
          <a:xfrm>
            <a:off x="3302000" y="5778500"/>
            <a:ext cx="2721117" cy="338554"/>
          </a:xfrm>
          <a:prstGeom prst="rect">
            <a:avLst/>
          </a:prstGeom>
          <a:noFill/>
        </p:spPr>
        <p:txBody>
          <a:bodyPr wrap="none" rtlCol="0">
            <a:spAutoFit/>
          </a:bodyPr>
          <a:lstStyle/>
          <a:p>
            <a:r>
              <a:rPr lang="en-US" sz="1600" dirty="0">
                <a:solidFill>
                  <a:srgbClr val="FFFFFF"/>
                </a:solidFill>
              </a:rPr>
              <a:t>s</a:t>
            </a:r>
            <a:r>
              <a:rPr lang="en-US" sz="1600" dirty="0" smtClean="0">
                <a:solidFill>
                  <a:srgbClr val="FFFFFF"/>
                </a:solidFill>
              </a:rPr>
              <a:t>elf-guided filament formation</a:t>
            </a:r>
            <a:endParaRPr lang="en-US" sz="1600" dirty="0">
              <a:solidFill>
                <a:srgbClr val="FFFFFF"/>
              </a:solidFill>
            </a:endParaRPr>
          </a:p>
        </p:txBody>
      </p:sp>
      <p:grpSp>
        <p:nvGrpSpPr>
          <p:cNvPr id="2072" name="Group 2071"/>
          <p:cNvGrpSpPr/>
          <p:nvPr/>
        </p:nvGrpSpPr>
        <p:grpSpPr>
          <a:xfrm>
            <a:off x="4267200" y="5105400"/>
            <a:ext cx="1729460" cy="482600"/>
            <a:chOff x="4267200" y="5105400"/>
            <a:chExt cx="1729460" cy="482600"/>
          </a:xfrm>
        </p:grpSpPr>
        <p:sp>
          <p:nvSpPr>
            <p:cNvPr id="2053" name="TextBox 2052"/>
            <p:cNvSpPr txBox="1"/>
            <p:nvPr/>
          </p:nvSpPr>
          <p:spPr>
            <a:xfrm>
              <a:off x="4267200" y="5105400"/>
              <a:ext cx="1729460" cy="338554"/>
            </a:xfrm>
            <a:prstGeom prst="rect">
              <a:avLst/>
            </a:prstGeom>
            <a:noFill/>
          </p:spPr>
          <p:txBody>
            <a:bodyPr wrap="none" rtlCol="0">
              <a:spAutoFit/>
            </a:bodyPr>
            <a:lstStyle/>
            <a:p>
              <a:r>
                <a:rPr lang="en-US" sz="1600" dirty="0">
                  <a:solidFill>
                    <a:srgbClr val="FFFFFF"/>
                  </a:solidFill>
                </a:rPr>
                <a:t>p</a:t>
              </a:r>
              <a:r>
                <a:rPr lang="en-US" sz="1600" dirty="0" smtClean="0">
                  <a:solidFill>
                    <a:srgbClr val="FFFFFF"/>
                  </a:solidFill>
                </a:rPr>
                <a:t>lasma generation</a:t>
              </a:r>
              <a:endParaRPr lang="en-US" sz="1600" dirty="0">
                <a:solidFill>
                  <a:srgbClr val="FFFFFF"/>
                </a:solidFill>
              </a:endParaRPr>
            </a:p>
          </p:txBody>
        </p:sp>
        <p:cxnSp>
          <p:nvCxnSpPr>
            <p:cNvPr id="2056" name="Straight Arrow Connector 2055"/>
            <p:cNvCxnSpPr/>
            <p:nvPr/>
          </p:nvCxnSpPr>
          <p:spPr>
            <a:xfrm flipH="1">
              <a:off x="5583767" y="5393267"/>
              <a:ext cx="194733" cy="19473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grpSp>
      <p:sp>
        <p:nvSpPr>
          <p:cNvPr id="2057" name="TextBox 2056"/>
          <p:cNvSpPr txBox="1"/>
          <p:nvPr/>
        </p:nvSpPr>
        <p:spPr>
          <a:xfrm>
            <a:off x="7130236" y="6477000"/>
            <a:ext cx="1892916" cy="369332"/>
          </a:xfrm>
          <a:prstGeom prst="rect">
            <a:avLst/>
          </a:prstGeom>
          <a:noFill/>
        </p:spPr>
        <p:txBody>
          <a:bodyPr wrap="none" rtlCol="0">
            <a:spAutoFit/>
          </a:bodyPr>
          <a:lstStyle/>
          <a:p>
            <a:r>
              <a:rPr lang="en-US" b="1" dirty="0" smtClean="0"/>
              <a:t>Single-shot movie</a:t>
            </a:r>
            <a:endParaRPr lang="en-US" b="1" dirty="0"/>
          </a:p>
        </p:txBody>
      </p:sp>
      <p:sp>
        <p:nvSpPr>
          <p:cNvPr id="2058" name="Right Arrow 2057"/>
          <p:cNvSpPr/>
          <p:nvPr/>
        </p:nvSpPr>
        <p:spPr>
          <a:xfrm>
            <a:off x="6446508" y="5277366"/>
            <a:ext cx="323703" cy="801588"/>
          </a:xfrm>
          <a:prstGeom prst="rightArrow">
            <a:avLst>
              <a:gd name="adj1" fmla="val 50000"/>
              <a:gd name="adj2" fmla="val 72277"/>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8" name="Rectangle 2067"/>
          <p:cNvSpPr/>
          <p:nvPr/>
        </p:nvSpPr>
        <p:spPr>
          <a:xfrm>
            <a:off x="381000" y="2501900"/>
            <a:ext cx="381297" cy="36151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67" name="TextBox 2066"/>
          <p:cNvSpPr txBox="1"/>
          <p:nvPr/>
        </p:nvSpPr>
        <p:spPr>
          <a:xfrm rot="16200000">
            <a:off x="33827" y="4122122"/>
            <a:ext cx="1063896" cy="400110"/>
          </a:xfrm>
          <a:prstGeom prst="rect">
            <a:avLst/>
          </a:prstGeom>
          <a:solidFill>
            <a:schemeClr val="bg1"/>
          </a:solidFill>
        </p:spPr>
        <p:txBody>
          <a:bodyPr wrap="none" rtlCol="0">
            <a:spAutoFit/>
          </a:bodyPr>
          <a:lstStyle/>
          <a:p>
            <a:r>
              <a:rPr lang="en-US" sz="2000" b="1" dirty="0" err="1" smtClean="0"/>
              <a:t>x</a:t>
            </a:r>
            <a:r>
              <a:rPr lang="en-US" sz="2000" b="1" baseline="-25000" dirty="0" err="1" smtClean="0"/>
              <a:t>ob</a:t>
            </a:r>
            <a:r>
              <a:rPr lang="en-US" sz="2000" b="1" dirty="0" smtClean="0"/>
              <a:t> [µm]</a:t>
            </a:r>
            <a:endParaRPr lang="en-US" sz="2000" b="1" dirty="0"/>
          </a:p>
        </p:txBody>
      </p:sp>
      <p:sp>
        <p:nvSpPr>
          <p:cNvPr id="2069" name="TextBox 2068"/>
          <p:cNvSpPr txBox="1"/>
          <p:nvPr/>
        </p:nvSpPr>
        <p:spPr>
          <a:xfrm rot="16200000">
            <a:off x="-173306" y="5496233"/>
            <a:ext cx="738979" cy="369332"/>
          </a:xfrm>
          <a:prstGeom prst="rect">
            <a:avLst/>
          </a:prstGeom>
          <a:solidFill>
            <a:srgbClr val="FFFFFF"/>
          </a:solidFill>
        </p:spPr>
        <p:txBody>
          <a:bodyPr wrap="none" rtlCol="0">
            <a:spAutoFit/>
          </a:bodyPr>
          <a:lstStyle/>
          <a:p>
            <a:r>
              <a:rPr lang="en-US" b="1" dirty="0" smtClean="0">
                <a:solidFill>
                  <a:srgbClr val="FF0000"/>
                </a:solidFill>
              </a:rPr>
              <a:t>0.7 µJ</a:t>
            </a:r>
            <a:endParaRPr lang="en-US" b="1" dirty="0">
              <a:solidFill>
                <a:srgbClr val="FF0000"/>
              </a:solidFill>
            </a:endParaRPr>
          </a:p>
        </p:txBody>
      </p:sp>
      <p:sp>
        <p:nvSpPr>
          <p:cNvPr id="56" name="TextBox 55"/>
          <p:cNvSpPr txBox="1"/>
          <p:nvPr/>
        </p:nvSpPr>
        <p:spPr>
          <a:xfrm rot="16200000">
            <a:off x="-173306" y="4632633"/>
            <a:ext cx="738979" cy="369332"/>
          </a:xfrm>
          <a:prstGeom prst="rect">
            <a:avLst/>
          </a:prstGeom>
          <a:solidFill>
            <a:srgbClr val="FFFFFF"/>
          </a:solidFill>
        </p:spPr>
        <p:txBody>
          <a:bodyPr wrap="none" rtlCol="0">
            <a:spAutoFit/>
          </a:bodyPr>
          <a:lstStyle/>
          <a:p>
            <a:r>
              <a:rPr lang="en-US" b="1" dirty="0" smtClean="0">
                <a:solidFill>
                  <a:srgbClr val="FF0000"/>
                </a:solidFill>
              </a:rPr>
              <a:t>0.6 µJ</a:t>
            </a:r>
            <a:endParaRPr lang="en-US" b="1" dirty="0">
              <a:solidFill>
                <a:srgbClr val="FF0000"/>
              </a:solidFill>
            </a:endParaRPr>
          </a:p>
        </p:txBody>
      </p:sp>
      <p:sp>
        <p:nvSpPr>
          <p:cNvPr id="57" name="TextBox 56"/>
          <p:cNvSpPr txBox="1"/>
          <p:nvPr/>
        </p:nvSpPr>
        <p:spPr>
          <a:xfrm rot="16200000">
            <a:off x="-173306" y="3705533"/>
            <a:ext cx="738979" cy="369332"/>
          </a:xfrm>
          <a:prstGeom prst="rect">
            <a:avLst/>
          </a:prstGeom>
          <a:solidFill>
            <a:srgbClr val="FFFFFF"/>
          </a:solidFill>
        </p:spPr>
        <p:txBody>
          <a:bodyPr wrap="none" rtlCol="0">
            <a:spAutoFit/>
          </a:bodyPr>
          <a:lstStyle/>
          <a:p>
            <a:r>
              <a:rPr lang="en-US" b="1" dirty="0" smtClean="0">
                <a:solidFill>
                  <a:srgbClr val="FF0000"/>
                </a:solidFill>
              </a:rPr>
              <a:t>0.5 µJ</a:t>
            </a:r>
            <a:endParaRPr lang="en-US" b="1" dirty="0">
              <a:solidFill>
                <a:srgbClr val="FF0000"/>
              </a:solidFill>
            </a:endParaRPr>
          </a:p>
        </p:txBody>
      </p:sp>
      <p:sp>
        <p:nvSpPr>
          <p:cNvPr id="58" name="TextBox 57"/>
          <p:cNvSpPr txBox="1"/>
          <p:nvPr/>
        </p:nvSpPr>
        <p:spPr>
          <a:xfrm rot="16200000">
            <a:off x="-186006" y="2867333"/>
            <a:ext cx="738979" cy="369332"/>
          </a:xfrm>
          <a:prstGeom prst="rect">
            <a:avLst/>
          </a:prstGeom>
          <a:solidFill>
            <a:srgbClr val="FFFFFF"/>
          </a:solidFill>
        </p:spPr>
        <p:txBody>
          <a:bodyPr wrap="none" rtlCol="0">
            <a:spAutoFit/>
          </a:bodyPr>
          <a:lstStyle/>
          <a:p>
            <a:r>
              <a:rPr lang="en-US" b="1" dirty="0" smtClean="0">
                <a:solidFill>
                  <a:srgbClr val="FF0000"/>
                </a:solidFill>
              </a:rPr>
              <a:t>0.4 µJ</a:t>
            </a:r>
            <a:endParaRPr lang="en-US" b="1" dirty="0">
              <a:solidFill>
                <a:srgbClr val="FF0000"/>
              </a:solidFill>
            </a:endParaRPr>
          </a:p>
        </p:txBody>
      </p:sp>
      <p:sp>
        <p:nvSpPr>
          <p:cNvPr id="2070" name="Rectangle 2069"/>
          <p:cNvSpPr/>
          <p:nvPr/>
        </p:nvSpPr>
        <p:spPr>
          <a:xfrm>
            <a:off x="1206500" y="6299200"/>
            <a:ext cx="4748421" cy="2355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71" name="TextBox 2070"/>
          <p:cNvSpPr txBox="1"/>
          <p:nvPr/>
        </p:nvSpPr>
        <p:spPr>
          <a:xfrm>
            <a:off x="3175000" y="6210300"/>
            <a:ext cx="696124" cy="400110"/>
          </a:xfrm>
          <a:prstGeom prst="rect">
            <a:avLst/>
          </a:prstGeom>
          <a:noFill/>
        </p:spPr>
        <p:txBody>
          <a:bodyPr wrap="none" rtlCol="0">
            <a:spAutoFit/>
          </a:bodyPr>
          <a:lstStyle/>
          <a:p>
            <a:r>
              <a:rPr lang="en-US" sz="2000" b="1" dirty="0" err="1" smtClean="0">
                <a:latin typeface="Times New Roman"/>
                <a:cs typeface="Times New Roman"/>
              </a:rPr>
              <a:t>ζ</a:t>
            </a:r>
            <a:r>
              <a:rPr lang="en-US" sz="2000" b="1" dirty="0" smtClean="0"/>
              <a:t> [</a:t>
            </a:r>
            <a:r>
              <a:rPr lang="en-US" sz="2000" b="1" dirty="0" err="1" smtClean="0"/>
              <a:t>fs</a:t>
            </a:r>
            <a:r>
              <a:rPr lang="en-US" sz="2000" b="1" dirty="0" smtClean="0"/>
              <a:t>]</a:t>
            </a:r>
            <a:endParaRPr lang="en-US" sz="2000" b="1" dirty="0"/>
          </a:p>
        </p:txBody>
      </p:sp>
      <p:pic>
        <p:nvPicPr>
          <p:cNvPr id="96" name="Picture 95" descr="fig_Fila.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52107" y="937504"/>
            <a:ext cx="1490409" cy="1005595"/>
          </a:xfrm>
          <a:prstGeom prst="rect">
            <a:avLst/>
          </a:prstGeom>
        </p:spPr>
      </p:pic>
      <p:grpSp>
        <p:nvGrpSpPr>
          <p:cNvPr id="2060" name="Group 2059"/>
          <p:cNvGrpSpPr/>
          <p:nvPr/>
        </p:nvGrpSpPr>
        <p:grpSpPr>
          <a:xfrm>
            <a:off x="6874981" y="988306"/>
            <a:ext cx="2274982" cy="3548448"/>
            <a:chOff x="6993512" y="988306"/>
            <a:chExt cx="2274982" cy="3548448"/>
          </a:xfrm>
        </p:grpSpPr>
        <p:grpSp>
          <p:nvGrpSpPr>
            <p:cNvPr id="2055" name="Group 2054"/>
            <p:cNvGrpSpPr/>
            <p:nvPr/>
          </p:nvGrpSpPr>
          <p:grpSpPr>
            <a:xfrm>
              <a:off x="7404505" y="988306"/>
              <a:ext cx="1418447" cy="3271384"/>
              <a:chOff x="7404505" y="988306"/>
              <a:chExt cx="1418447" cy="3271384"/>
            </a:xfrm>
          </p:grpSpPr>
          <p:pic>
            <p:nvPicPr>
              <p:cNvPr id="18" name="Picture 17" descr="oscar.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4505" y="988306"/>
                <a:ext cx="1418447" cy="3271384"/>
              </a:xfrm>
              <a:prstGeom prst="rect">
                <a:avLst/>
              </a:prstGeom>
            </p:spPr>
          </p:pic>
          <p:sp>
            <p:nvSpPr>
              <p:cNvPr id="2052" name="Arc 2051"/>
              <p:cNvSpPr/>
              <p:nvPr/>
            </p:nvSpPr>
            <p:spPr>
              <a:xfrm flipV="1">
                <a:off x="7569200" y="3987798"/>
                <a:ext cx="1159933" cy="211513"/>
              </a:xfrm>
              <a:prstGeom prst="arc">
                <a:avLst>
                  <a:gd name="adj1" fmla="val 10384048"/>
                  <a:gd name="adj2" fmla="val 570927"/>
                </a:avLst>
              </a:prstGeom>
              <a:solidFill>
                <a:schemeClr val="tx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Rectangle 28"/>
              <p:cNvSpPr/>
              <p:nvPr/>
            </p:nvSpPr>
            <p:spPr>
              <a:xfrm>
                <a:off x="7594600" y="4011799"/>
                <a:ext cx="1130300" cy="232795"/>
              </a:xfrm>
              <a:prstGeom prst="rect">
                <a:avLst/>
              </a:prstGeom>
              <a:noFill/>
              <a:effectLst>
                <a:outerShdw blurRad="50800" dist="38100" dir="2700000" algn="tl" rotWithShape="0">
                  <a:srgbClr val="000000">
                    <a:alpha val="77000"/>
                  </a:srgbClr>
                </a:outerShdw>
              </a:effectLst>
            </p:spPr>
            <p:txBody>
              <a:bodyPr wrap="none" lIns="91440" tIns="45720" rIns="91440" bIns="45720">
                <a:prstTxWarp prst="textChevronInverted">
                  <a:avLst/>
                </a:prstTxWarp>
                <a:spAutoFit/>
              </a:bodyPr>
              <a:lstStyle/>
              <a:p>
                <a:pPr algn="ctr"/>
                <a:r>
                  <a:rPr lang="en-US" sz="1200" b="1" dirty="0" err="1" smtClean="0">
                    <a:ln w="12700">
                      <a:noFill/>
                      <a:prstDash val="solid"/>
                    </a:ln>
                    <a:solidFill>
                      <a:schemeClr val="bg1"/>
                    </a:solidFill>
                    <a:effectLst>
                      <a:outerShdw blurRad="41275" dist="20320" dir="1800000" algn="tl" rotWithShape="0">
                        <a:srgbClr val="000000">
                          <a:alpha val="40000"/>
                        </a:srgbClr>
                      </a:outerShdw>
                    </a:effectLst>
                  </a:rPr>
                  <a:t>Zhengyan</a:t>
                </a:r>
                <a:r>
                  <a:rPr lang="en-US" sz="1200" b="1" dirty="0" smtClean="0">
                    <a:ln w="12700">
                      <a:noFill/>
                      <a:prstDash val="solid"/>
                    </a:ln>
                    <a:solidFill>
                      <a:schemeClr val="bg1"/>
                    </a:solidFill>
                    <a:effectLst>
                      <a:outerShdw blurRad="41275" dist="20320" dir="1800000" algn="tl" rotWithShape="0">
                        <a:srgbClr val="000000">
                          <a:alpha val="40000"/>
                        </a:srgbClr>
                      </a:outerShdw>
                    </a:effectLst>
                  </a:rPr>
                  <a:t> Li 2014</a:t>
                </a:r>
                <a:endParaRPr lang="en-US" sz="1200" b="1" cap="none" spc="0" dirty="0">
                  <a:ln w="12700">
                    <a:noFill/>
                    <a:prstDash val="solid"/>
                  </a:ln>
                  <a:solidFill>
                    <a:schemeClr val="bg1"/>
                  </a:solidFill>
                  <a:effectLst>
                    <a:outerShdw blurRad="41275" dist="20320" dir="1800000" algn="tl" rotWithShape="0">
                      <a:srgbClr val="000000">
                        <a:alpha val="40000"/>
                      </a:srgbClr>
                    </a:outerShdw>
                  </a:effectLst>
                </a:endParaRPr>
              </a:p>
            </p:txBody>
          </p:sp>
        </p:grpSp>
        <p:sp>
          <p:nvSpPr>
            <p:cNvPr id="2059" name="TextBox 2058"/>
            <p:cNvSpPr txBox="1"/>
            <p:nvPr/>
          </p:nvSpPr>
          <p:spPr>
            <a:xfrm>
              <a:off x="6993512" y="4228977"/>
              <a:ext cx="2274982" cy="307777"/>
            </a:xfrm>
            <a:prstGeom prst="rect">
              <a:avLst/>
            </a:prstGeom>
            <a:noFill/>
          </p:spPr>
          <p:txBody>
            <a:bodyPr wrap="none" rtlCol="0">
              <a:spAutoFit/>
            </a:bodyPr>
            <a:lstStyle/>
            <a:p>
              <a:r>
                <a:rPr lang="en-US" sz="1400" b="1" dirty="0" smtClean="0"/>
                <a:t>Best Technical Short Subject</a:t>
              </a:r>
              <a:endParaRPr lang="en-US" sz="1400" b="1" dirty="0"/>
            </a:p>
          </p:txBody>
        </p:sp>
      </p:grpSp>
    </p:spTree>
    <p:extLst>
      <p:ext uri="{BB962C8B-B14F-4D97-AF65-F5344CB8AC3E}">
        <p14:creationId xmlns:p14="http://schemas.microsoft.com/office/powerpoint/2010/main" val="2834560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48"/>
                                        </p:tgtEl>
                                        <p:attrNameLst>
                                          <p:attrName>style.visibility</p:attrName>
                                        </p:attrNameLst>
                                      </p:cBhvr>
                                      <p:to>
                                        <p:strVal val="visible"/>
                                      </p:to>
                                    </p:set>
                                    <p:animEffect transition="in" filter="wipe(left)">
                                      <p:cBhvr>
                                        <p:cTn id="12" dur="500"/>
                                        <p:tgtEl>
                                          <p:spTgt spid="20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49"/>
                                        </p:tgtEl>
                                        <p:attrNameLst>
                                          <p:attrName>style.visibility</p:attrName>
                                        </p:attrNameLst>
                                      </p:cBhvr>
                                      <p:to>
                                        <p:strVal val="visible"/>
                                      </p:to>
                                    </p:set>
                                    <p:animEffect transition="in" filter="wipe(left)">
                                      <p:cBhvr>
                                        <p:cTn id="17" dur="500"/>
                                        <p:tgtEl>
                                          <p:spTgt spid="20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wipe(left)">
                                      <p:cBhvr>
                                        <p:cTn id="22" dur="5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72"/>
                                        </p:tgtEl>
                                        <p:attrNameLst>
                                          <p:attrName>style.visibility</p:attrName>
                                        </p:attrNameLst>
                                      </p:cBhvr>
                                      <p:to>
                                        <p:strVal val="visible"/>
                                      </p:to>
                                    </p:set>
                                    <p:animEffect transition="in" filter="wipe(left)">
                                      <p:cBhvr>
                                        <p:cTn id="27" dur="500"/>
                                        <p:tgtEl>
                                          <p:spTgt spid="2072"/>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wipe(left)">
                                      <p:cBhvr>
                                        <p:cTn id="31" dur="500"/>
                                        <p:tgtEl>
                                          <p:spTgt spid="205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96"/>
                                        </p:tgtEl>
                                        <p:attrNameLst>
                                          <p:attrName>style.visibility</p:attrName>
                                        </p:attrNameLst>
                                      </p:cBhvr>
                                      <p:to>
                                        <p:strVal val="visible"/>
                                      </p:to>
                                    </p:set>
                                    <p:animEffect transition="in" filter="wipe(left)">
                                      <p:cBhvr>
                                        <p:cTn id="40" dur="500"/>
                                        <p:tgtEl>
                                          <p:spTgt spid="9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060"/>
                                        </p:tgtEl>
                                        <p:attrNameLst>
                                          <p:attrName>style.visibility</p:attrName>
                                        </p:attrNameLst>
                                      </p:cBhvr>
                                      <p:to>
                                        <p:strVal val="visible"/>
                                      </p:to>
                                    </p:set>
                                    <p:animEffect transition="in" filter="wipe(down)">
                                      <p:cBhvr>
                                        <p:cTn id="45" dur="30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99"/>
          <p:cNvSpPr txBox="1"/>
          <p:nvPr/>
        </p:nvSpPr>
        <p:spPr>
          <a:xfrm>
            <a:off x="1337734" y="33874"/>
            <a:ext cx="7699544" cy="954107"/>
          </a:xfrm>
          <a:prstGeom prst="rect">
            <a:avLst/>
          </a:prstGeom>
          <a:noFill/>
        </p:spPr>
        <p:txBody>
          <a:bodyPr wrap="none" rtlCol="0">
            <a:spAutoFit/>
          </a:bodyPr>
          <a:lstStyle/>
          <a:p>
            <a:pPr algn="ctr"/>
            <a:r>
              <a:rPr lang="en-US" sz="2800" b="1" dirty="0" smtClean="0"/>
              <a:t>We have fielded a probe line at the Texas </a:t>
            </a:r>
            <a:r>
              <a:rPr lang="en-US" sz="2800" b="1" dirty="0" err="1" smtClean="0"/>
              <a:t>Petawatt</a:t>
            </a:r>
            <a:r>
              <a:rPr lang="en-US" sz="2800" b="1" dirty="0" smtClean="0"/>
              <a:t> </a:t>
            </a:r>
          </a:p>
          <a:p>
            <a:pPr algn="ctr"/>
            <a:r>
              <a:rPr lang="en-US" sz="2800" b="1" dirty="0" smtClean="0"/>
              <a:t>Laser to visualize plasma bubble dynamics directly</a:t>
            </a:r>
            <a:endParaRPr lang="en-US" sz="2800" b="1" dirty="0"/>
          </a:p>
        </p:txBody>
      </p:sp>
      <p:cxnSp>
        <p:nvCxnSpPr>
          <p:cNvPr id="102" name="Straight Connector 101"/>
          <p:cNvCxnSpPr/>
          <p:nvPr/>
        </p:nvCxnSpPr>
        <p:spPr>
          <a:xfrm>
            <a:off x="1473200" y="987981"/>
            <a:ext cx="7382933"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83964" y="3979333"/>
            <a:ext cx="678036" cy="7861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1481667" y="4123318"/>
            <a:ext cx="3742390" cy="118546"/>
            <a:chOff x="1481667" y="4064049"/>
            <a:chExt cx="3742390" cy="118546"/>
          </a:xfrm>
        </p:grpSpPr>
        <p:grpSp>
          <p:nvGrpSpPr>
            <p:cNvPr id="9" name="Group 8"/>
            <p:cNvGrpSpPr/>
            <p:nvPr/>
          </p:nvGrpSpPr>
          <p:grpSpPr>
            <a:xfrm>
              <a:off x="1481667" y="4064049"/>
              <a:ext cx="1871189" cy="110085"/>
              <a:chOff x="1481667" y="4064049"/>
              <a:chExt cx="1871189" cy="110085"/>
            </a:xfrm>
          </p:grpSpPr>
          <p:cxnSp>
            <p:nvCxnSpPr>
              <p:cNvPr id="8" name="Straight Connector 7"/>
              <p:cNvCxnSpPr/>
              <p:nvPr/>
            </p:nvCxnSpPr>
            <p:spPr>
              <a:xfrm>
                <a:off x="1481667" y="4064067"/>
                <a:ext cx="0" cy="1100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108219" y="4064061"/>
                <a:ext cx="0" cy="1100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726304" y="4064055"/>
                <a:ext cx="0" cy="1100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352856" y="4064049"/>
                <a:ext cx="0" cy="1100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352868" y="4072510"/>
              <a:ext cx="1871189" cy="110085"/>
              <a:chOff x="1481667" y="4064049"/>
              <a:chExt cx="1871189" cy="110085"/>
            </a:xfrm>
          </p:grpSpPr>
          <p:cxnSp>
            <p:nvCxnSpPr>
              <p:cNvPr id="21" name="Straight Connector 20"/>
              <p:cNvCxnSpPr/>
              <p:nvPr/>
            </p:nvCxnSpPr>
            <p:spPr>
              <a:xfrm>
                <a:off x="1481667" y="4064067"/>
                <a:ext cx="0" cy="1100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108219" y="4064061"/>
                <a:ext cx="0" cy="1100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726304" y="4064055"/>
                <a:ext cx="0" cy="1100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352856" y="4064049"/>
                <a:ext cx="0" cy="1100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grpSp>
        <p:nvGrpSpPr>
          <p:cNvPr id="26" name="Group 25"/>
          <p:cNvGrpSpPr/>
          <p:nvPr/>
        </p:nvGrpSpPr>
        <p:grpSpPr>
          <a:xfrm>
            <a:off x="270928" y="1049870"/>
            <a:ext cx="7975600" cy="3836162"/>
            <a:chOff x="270928" y="1049870"/>
            <a:chExt cx="7975600" cy="3836162"/>
          </a:xfrm>
        </p:grpSpPr>
        <p:pic>
          <p:nvPicPr>
            <p:cNvPr id="6" name="Picture 5" descr="oblique_prob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28" y="1049870"/>
              <a:ext cx="7975600" cy="3836162"/>
            </a:xfrm>
            <a:prstGeom prst="rect">
              <a:avLst/>
            </a:prstGeom>
          </p:spPr>
        </p:pic>
        <p:sp>
          <p:nvSpPr>
            <p:cNvPr id="25" name="TextBox 24"/>
            <p:cNvSpPr txBox="1"/>
            <p:nvPr/>
          </p:nvSpPr>
          <p:spPr>
            <a:xfrm>
              <a:off x="1981301" y="4191779"/>
              <a:ext cx="262662" cy="276999"/>
            </a:xfrm>
            <a:prstGeom prst="rect">
              <a:avLst/>
            </a:prstGeom>
            <a:noFill/>
          </p:spPr>
          <p:txBody>
            <a:bodyPr wrap="none" rtlCol="0">
              <a:spAutoFit/>
            </a:bodyPr>
            <a:lstStyle/>
            <a:p>
              <a:r>
                <a:rPr lang="en-US" sz="1200" b="1" dirty="0" smtClean="0"/>
                <a:t>1</a:t>
              </a:r>
              <a:endParaRPr lang="en-US" sz="1200" b="1" dirty="0"/>
            </a:p>
          </p:txBody>
        </p:sp>
        <p:sp>
          <p:nvSpPr>
            <p:cNvPr id="33" name="TextBox 32"/>
            <p:cNvSpPr txBox="1"/>
            <p:nvPr/>
          </p:nvSpPr>
          <p:spPr>
            <a:xfrm>
              <a:off x="2590892" y="4191782"/>
              <a:ext cx="262662" cy="276999"/>
            </a:xfrm>
            <a:prstGeom prst="rect">
              <a:avLst/>
            </a:prstGeom>
            <a:noFill/>
          </p:spPr>
          <p:txBody>
            <a:bodyPr wrap="none" rtlCol="0">
              <a:spAutoFit/>
            </a:bodyPr>
            <a:lstStyle/>
            <a:p>
              <a:r>
                <a:rPr lang="en-US" sz="1200" b="1" dirty="0"/>
                <a:t>2</a:t>
              </a:r>
            </a:p>
          </p:txBody>
        </p:sp>
        <p:sp>
          <p:nvSpPr>
            <p:cNvPr id="34" name="TextBox 33"/>
            <p:cNvSpPr txBox="1"/>
            <p:nvPr/>
          </p:nvSpPr>
          <p:spPr>
            <a:xfrm>
              <a:off x="3234349" y="4191785"/>
              <a:ext cx="262662" cy="276999"/>
            </a:xfrm>
            <a:prstGeom prst="rect">
              <a:avLst/>
            </a:prstGeom>
            <a:noFill/>
          </p:spPr>
          <p:txBody>
            <a:bodyPr wrap="none" rtlCol="0">
              <a:spAutoFit/>
            </a:bodyPr>
            <a:lstStyle/>
            <a:p>
              <a:r>
                <a:rPr lang="en-US" sz="1200" b="1" dirty="0" smtClean="0"/>
                <a:t>3</a:t>
              </a:r>
              <a:endParaRPr lang="en-US" sz="1200" b="1" dirty="0"/>
            </a:p>
          </p:txBody>
        </p:sp>
        <p:sp>
          <p:nvSpPr>
            <p:cNvPr id="35" name="TextBox 34"/>
            <p:cNvSpPr txBox="1"/>
            <p:nvPr/>
          </p:nvSpPr>
          <p:spPr>
            <a:xfrm>
              <a:off x="3860873" y="4191788"/>
              <a:ext cx="262662" cy="276999"/>
            </a:xfrm>
            <a:prstGeom prst="rect">
              <a:avLst/>
            </a:prstGeom>
            <a:noFill/>
          </p:spPr>
          <p:txBody>
            <a:bodyPr wrap="none" rtlCol="0">
              <a:spAutoFit/>
            </a:bodyPr>
            <a:lstStyle/>
            <a:p>
              <a:r>
                <a:rPr lang="en-US" sz="1200" b="1" dirty="0"/>
                <a:t>4</a:t>
              </a:r>
            </a:p>
          </p:txBody>
        </p:sp>
        <p:sp>
          <p:nvSpPr>
            <p:cNvPr id="36" name="TextBox 35"/>
            <p:cNvSpPr txBox="1"/>
            <p:nvPr/>
          </p:nvSpPr>
          <p:spPr>
            <a:xfrm>
              <a:off x="4487397" y="4191791"/>
              <a:ext cx="262662" cy="276999"/>
            </a:xfrm>
            <a:prstGeom prst="rect">
              <a:avLst/>
            </a:prstGeom>
            <a:noFill/>
          </p:spPr>
          <p:txBody>
            <a:bodyPr wrap="none" rtlCol="0">
              <a:spAutoFit/>
            </a:bodyPr>
            <a:lstStyle/>
            <a:p>
              <a:r>
                <a:rPr lang="en-US" sz="1200" b="1" dirty="0" smtClean="0"/>
                <a:t>5</a:t>
              </a:r>
              <a:endParaRPr lang="en-US" sz="1200" b="1" dirty="0"/>
            </a:p>
          </p:txBody>
        </p:sp>
        <p:sp>
          <p:nvSpPr>
            <p:cNvPr id="37" name="TextBox 36"/>
            <p:cNvSpPr txBox="1"/>
            <p:nvPr/>
          </p:nvSpPr>
          <p:spPr>
            <a:xfrm>
              <a:off x="5096988" y="4191794"/>
              <a:ext cx="262662" cy="276999"/>
            </a:xfrm>
            <a:prstGeom prst="rect">
              <a:avLst/>
            </a:prstGeom>
            <a:noFill/>
          </p:spPr>
          <p:txBody>
            <a:bodyPr wrap="none" rtlCol="0">
              <a:spAutoFit/>
            </a:bodyPr>
            <a:lstStyle/>
            <a:p>
              <a:r>
                <a:rPr lang="en-US" sz="1200" b="1" dirty="0"/>
                <a:t>6</a:t>
              </a:r>
            </a:p>
          </p:txBody>
        </p:sp>
      </p:grpSp>
      <p:grpSp>
        <p:nvGrpSpPr>
          <p:cNvPr id="31" name="Group 30"/>
          <p:cNvGrpSpPr/>
          <p:nvPr/>
        </p:nvGrpSpPr>
        <p:grpSpPr>
          <a:xfrm>
            <a:off x="7372318" y="4932995"/>
            <a:ext cx="1636189" cy="1232623"/>
            <a:chOff x="1327237" y="3730752"/>
            <a:chExt cx="1636189" cy="1232623"/>
          </a:xfrm>
        </p:grpSpPr>
        <p:pic>
          <p:nvPicPr>
            <p:cNvPr id="4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576" t="2677" r="50651" b="60960"/>
            <a:stretch/>
          </p:blipFill>
          <p:spPr bwMode="auto">
            <a:xfrm>
              <a:off x="1328957" y="3730752"/>
              <a:ext cx="1634469" cy="1225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2139164" y="4082409"/>
              <a:ext cx="747220" cy="400110"/>
            </a:xfrm>
            <a:prstGeom prst="rect">
              <a:avLst/>
            </a:prstGeom>
            <a:noFill/>
          </p:spPr>
          <p:txBody>
            <a:bodyPr wrap="none" rtlCol="0">
              <a:spAutoFit/>
            </a:bodyPr>
            <a:lstStyle/>
            <a:p>
              <a:r>
                <a:rPr lang="en-US" sz="2000" i="1" dirty="0" smtClean="0">
                  <a:solidFill>
                    <a:schemeClr val="bg1"/>
                  </a:solidFill>
                </a:rPr>
                <a:t>laser</a:t>
              </a:r>
              <a:endParaRPr lang="en-US" sz="2000" i="1" dirty="0">
                <a:solidFill>
                  <a:schemeClr val="bg1"/>
                </a:solidFill>
              </a:endParaRPr>
            </a:p>
          </p:txBody>
        </p:sp>
        <p:sp>
          <p:nvSpPr>
            <p:cNvPr id="44" name="TextBox 43"/>
            <p:cNvSpPr txBox="1"/>
            <p:nvPr/>
          </p:nvSpPr>
          <p:spPr>
            <a:xfrm>
              <a:off x="1327237" y="4563265"/>
              <a:ext cx="955109" cy="400110"/>
            </a:xfrm>
            <a:prstGeom prst="rect">
              <a:avLst/>
            </a:prstGeom>
            <a:noFill/>
          </p:spPr>
          <p:txBody>
            <a:bodyPr wrap="none" rtlCol="0">
              <a:spAutoFit/>
            </a:bodyPr>
            <a:lstStyle/>
            <a:p>
              <a:r>
                <a:rPr lang="en-US" sz="2000" i="1" dirty="0" smtClean="0"/>
                <a:t>bubble</a:t>
              </a:r>
              <a:endParaRPr lang="en-US" sz="2000" i="1" dirty="0"/>
            </a:p>
          </p:txBody>
        </p:sp>
        <p:cxnSp>
          <p:nvCxnSpPr>
            <p:cNvPr id="45" name="Straight Connector 44"/>
            <p:cNvCxnSpPr/>
            <p:nvPr/>
          </p:nvCxnSpPr>
          <p:spPr>
            <a:xfrm flipV="1">
              <a:off x="1757272" y="4468778"/>
              <a:ext cx="204433" cy="177709"/>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97" name="Group 96"/>
          <p:cNvGrpSpPr/>
          <p:nvPr/>
        </p:nvGrpSpPr>
        <p:grpSpPr>
          <a:xfrm>
            <a:off x="50800" y="56386"/>
            <a:ext cx="1117600" cy="1167047"/>
            <a:chOff x="3303214" y="2758382"/>
            <a:chExt cx="1424847" cy="1409786"/>
          </a:xfrm>
        </p:grpSpPr>
        <p:sp>
          <p:nvSpPr>
            <p:cNvPr id="98" name="Oval 97"/>
            <p:cNvSpPr/>
            <p:nvPr/>
          </p:nvSpPr>
          <p:spPr>
            <a:xfrm>
              <a:off x="3345495" y="2787041"/>
              <a:ext cx="1364292" cy="13642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p:cNvPicPr>
              <a:picLocks noChangeAspect="1"/>
            </p:cNvPicPr>
            <p:nvPr/>
          </p:nvPicPr>
          <p:blipFill rotWithShape="1">
            <a:blip r:embed="rId4">
              <a:extLst>
                <a:ext uri="{28A0092B-C50C-407E-A947-70E740481C1C}">
                  <a14:useLocalDpi xmlns:a14="http://schemas.microsoft.com/office/drawing/2010/main" val="0"/>
                </a:ext>
              </a:extLst>
            </a:blip>
            <a:srcRect l="53041"/>
            <a:stretch/>
          </p:blipFill>
          <p:spPr>
            <a:xfrm>
              <a:off x="3303214" y="2758382"/>
              <a:ext cx="1424847" cy="1409786"/>
            </a:xfrm>
            <a:prstGeom prst="rect">
              <a:avLst/>
            </a:prstGeom>
          </p:spPr>
        </p:pic>
      </p:grpSp>
      <p:grpSp>
        <p:nvGrpSpPr>
          <p:cNvPr id="3" name="Group 2"/>
          <p:cNvGrpSpPr/>
          <p:nvPr/>
        </p:nvGrpSpPr>
        <p:grpSpPr>
          <a:xfrm>
            <a:off x="726512" y="3166535"/>
            <a:ext cx="5107355" cy="3687733"/>
            <a:chOff x="726512" y="3166535"/>
            <a:chExt cx="5107355" cy="3687733"/>
          </a:xfrm>
        </p:grpSpPr>
        <p:grpSp>
          <p:nvGrpSpPr>
            <p:cNvPr id="19" name="Group 18"/>
            <p:cNvGrpSpPr/>
            <p:nvPr/>
          </p:nvGrpSpPr>
          <p:grpSpPr>
            <a:xfrm>
              <a:off x="726512" y="3166535"/>
              <a:ext cx="5107355" cy="3687733"/>
              <a:chOff x="726512" y="3166535"/>
              <a:chExt cx="5107355" cy="3687733"/>
            </a:xfrm>
          </p:grpSpPr>
          <p:pic>
            <p:nvPicPr>
              <p:cNvPr id="12" name="Picture 2" descr="C:\lizhy14\PW3\MOPCI\021513\shot 6\untitled.tif"/>
              <p:cNvPicPr>
                <a:picLocks noChangeAspect="1" noChangeArrowheads="1"/>
              </p:cNvPicPr>
              <p:nvPr/>
            </p:nvPicPr>
            <p:blipFill rotWithShape="1">
              <a:blip r:embed="rId5"/>
              <a:srcRect l="2105" t="59695" r="4211" b="6966"/>
              <a:stretch/>
            </p:blipFill>
            <p:spPr bwMode="auto">
              <a:xfrm>
                <a:off x="726512" y="4673600"/>
                <a:ext cx="5107355" cy="2180668"/>
              </a:xfrm>
              <a:prstGeom prst="rect">
                <a:avLst/>
              </a:prstGeom>
              <a:noFill/>
              <a:ln w="9525">
                <a:noFill/>
                <a:miter lim="800000"/>
                <a:headEnd/>
                <a:tailEnd/>
              </a:ln>
            </p:spPr>
          </p:pic>
          <p:sp>
            <p:nvSpPr>
              <p:cNvPr id="11" name="Rectangle 10"/>
              <p:cNvSpPr/>
              <p:nvPr/>
            </p:nvSpPr>
            <p:spPr>
              <a:xfrm>
                <a:off x="2523067" y="3166535"/>
                <a:ext cx="1862666" cy="304808"/>
              </a:xfrm>
              <a:prstGeom prst="rect">
                <a:avLst/>
              </a:prstGeom>
              <a:no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H="1">
                <a:off x="1473200" y="3166535"/>
                <a:ext cx="1049867" cy="1507065"/>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385802" y="3174996"/>
                <a:ext cx="1363065" cy="1507065"/>
              </a:xfrm>
              <a:prstGeom prst="line">
                <a:avLst/>
              </a:prstGeom>
              <a:ln w="9525" cmpd="sng">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grpSp>
        <p:pic>
          <p:nvPicPr>
            <p:cNvPr id="43" name="Picture 2" descr="C:\lizhy14\PW3\MOPCI\021513\shot 6\untitled.tif"/>
            <p:cNvPicPr>
              <a:picLocks noChangeAspect="1" noChangeArrowheads="1"/>
            </p:cNvPicPr>
            <p:nvPr/>
          </p:nvPicPr>
          <p:blipFill rotWithShape="1">
            <a:blip r:embed="rId5"/>
            <a:srcRect l="15547" t="66717" r="5788" b="25176"/>
            <a:stretch/>
          </p:blipFill>
          <p:spPr bwMode="auto">
            <a:xfrm>
              <a:off x="1460500" y="5029200"/>
              <a:ext cx="4312920" cy="799084"/>
            </a:xfrm>
            <a:prstGeom prst="rect">
              <a:avLst/>
            </a:prstGeom>
            <a:noFill/>
            <a:ln w="9525">
              <a:noFill/>
              <a:miter lim="800000"/>
              <a:headEnd/>
              <a:tailEnd/>
            </a:ln>
          </p:spPr>
        </p:pic>
      </p:grpSp>
      <p:grpSp>
        <p:nvGrpSpPr>
          <p:cNvPr id="2" name="Group 1"/>
          <p:cNvGrpSpPr/>
          <p:nvPr/>
        </p:nvGrpSpPr>
        <p:grpSpPr>
          <a:xfrm>
            <a:off x="3098864" y="4750568"/>
            <a:ext cx="4129375" cy="1754327"/>
            <a:chOff x="3098864" y="4750568"/>
            <a:chExt cx="4129375" cy="1754327"/>
          </a:xfrm>
        </p:grpSpPr>
        <p:sp>
          <p:nvSpPr>
            <p:cNvPr id="27" name="Oval 26"/>
            <p:cNvSpPr/>
            <p:nvPr/>
          </p:nvSpPr>
          <p:spPr>
            <a:xfrm>
              <a:off x="3098864" y="5181598"/>
              <a:ext cx="2794000" cy="304800"/>
            </a:xfrm>
            <a:prstGeom prst="ellipse">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831477" y="4750568"/>
              <a:ext cx="1396762" cy="1754327"/>
            </a:xfrm>
            <a:prstGeom prst="rect">
              <a:avLst/>
            </a:prstGeom>
            <a:noFill/>
          </p:spPr>
          <p:txBody>
            <a:bodyPr wrap="none" rtlCol="0">
              <a:spAutoFit/>
            </a:bodyPr>
            <a:lstStyle/>
            <a:p>
              <a:pPr algn="ctr"/>
              <a:r>
                <a:rPr lang="en-US" b="1" dirty="0"/>
                <a:t>p</a:t>
              </a:r>
              <a:r>
                <a:rPr lang="en-US" b="1" dirty="0" smtClean="0"/>
                <a:t>hase streak</a:t>
              </a:r>
            </a:p>
            <a:p>
              <a:pPr algn="ctr"/>
              <a:r>
                <a:rPr lang="en-US" b="1" dirty="0" smtClean="0"/>
                <a:t> of plasma </a:t>
              </a:r>
            </a:p>
            <a:p>
              <a:pPr algn="ctr"/>
              <a:r>
                <a:rPr lang="en-US" b="1" dirty="0" smtClean="0"/>
                <a:t>bubble</a:t>
              </a:r>
            </a:p>
            <a:p>
              <a:pPr algn="ctr"/>
              <a:r>
                <a:rPr lang="en-US" b="1" dirty="0"/>
                <a:t>a</a:t>
              </a:r>
              <a:r>
                <a:rPr lang="en-US" b="1" dirty="0" smtClean="0"/>
                <a:t>ppears as</a:t>
              </a:r>
            </a:p>
            <a:p>
              <a:pPr algn="ctr"/>
              <a:r>
                <a:rPr lang="en-US" b="1" dirty="0"/>
                <a:t>s</a:t>
              </a:r>
              <a:r>
                <a:rPr lang="en-US" b="1" dirty="0" smtClean="0"/>
                <a:t>ide scatter</a:t>
              </a:r>
            </a:p>
            <a:p>
              <a:pPr algn="ctr"/>
              <a:r>
                <a:rPr lang="en-US" b="1" dirty="0" smtClean="0"/>
                <a:t>disappears </a:t>
              </a:r>
            </a:p>
          </p:txBody>
        </p:sp>
      </p:grpSp>
      <p:sp>
        <p:nvSpPr>
          <p:cNvPr id="5" name="TextBox 4"/>
          <p:cNvSpPr txBox="1"/>
          <p:nvPr/>
        </p:nvSpPr>
        <p:spPr>
          <a:xfrm>
            <a:off x="7420945" y="2336793"/>
            <a:ext cx="1739403" cy="2308324"/>
          </a:xfrm>
          <a:prstGeom prst="rect">
            <a:avLst/>
          </a:prstGeom>
          <a:solidFill>
            <a:srgbClr val="FFFF00"/>
          </a:solidFill>
        </p:spPr>
        <p:txBody>
          <a:bodyPr wrap="none" rtlCol="0">
            <a:spAutoFit/>
          </a:bodyPr>
          <a:lstStyle/>
          <a:p>
            <a:pPr algn="ctr"/>
            <a:r>
              <a:rPr lang="en-US" b="1" dirty="0" smtClean="0"/>
              <a:t>Plasma seminar,</a:t>
            </a:r>
          </a:p>
          <a:p>
            <a:pPr algn="ctr"/>
            <a:r>
              <a:rPr lang="en-US" b="1" dirty="0" smtClean="0"/>
              <a:t>Friday</a:t>
            </a:r>
          </a:p>
          <a:p>
            <a:pPr algn="ctr"/>
            <a:r>
              <a:rPr lang="en-US" b="1" dirty="0" smtClean="0"/>
              <a:t>October 25</a:t>
            </a:r>
            <a:r>
              <a:rPr lang="en-US" dirty="0" smtClean="0"/>
              <a:t>:</a:t>
            </a:r>
          </a:p>
          <a:p>
            <a:pPr algn="ctr"/>
            <a:r>
              <a:rPr lang="en-US" dirty="0" err="1" smtClean="0"/>
              <a:t>Zhengyan</a:t>
            </a:r>
            <a:r>
              <a:rPr lang="en-US" dirty="0" smtClean="0"/>
              <a:t> Li, </a:t>
            </a:r>
          </a:p>
          <a:p>
            <a:pPr algn="ctr"/>
            <a:r>
              <a:rPr lang="en-US" dirty="0" smtClean="0"/>
              <a:t>“Single-shot</a:t>
            </a:r>
          </a:p>
          <a:p>
            <a:pPr algn="ctr"/>
            <a:r>
              <a:rPr lang="en-US" dirty="0"/>
              <a:t>v</a:t>
            </a:r>
            <a:r>
              <a:rPr lang="en-US" dirty="0" smtClean="0"/>
              <a:t>isualization </a:t>
            </a:r>
          </a:p>
          <a:p>
            <a:pPr algn="ctr"/>
            <a:r>
              <a:rPr lang="en-US" dirty="0" smtClean="0"/>
              <a:t>of laser-plasma</a:t>
            </a:r>
          </a:p>
          <a:p>
            <a:pPr algn="ctr"/>
            <a:r>
              <a:rPr lang="en-US" dirty="0" smtClean="0"/>
              <a:t>Interactions” </a:t>
            </a:r>
            <a:endParaRPr lang="en-US" dirty="0"/>
          </a:p>
        </p:txBody>
      </p:sp>
    </p:spTree>
    <p:extLst>
      <p:ext uri="{BB962C8B-B14F-4D97-AF65-F5344CB8AC3E}">
        <p14:creationId xmlns:p14="http://schemas.microsoft.com/office/powerpoint/2010/main" val="611716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up)">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77800" y="4610100"/>
            <a:ext cx="8636000" cy="1739900"/>
          </a:xfrm>
          <a:prstGeom prst="roundRect">
            <a:avLst/>
          </a:prstGeom>
          <a:solidFill>
            <a:schemeClr val="accent6">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644900" y="355600"/>
            <a:ext cx="1874431" cy="646331"/>
          </a:xfrm>
          <a:prstGeom prst="rect">
            <a:avLst/>
          </a:prstGeom>
          <a:noFill/>
        </p:spPr>
        <p:txBody>
          <a:bodyPr wrap="none" rtlCol="0">
            <a:spAutoFit/>
          </a:bodyPr>
          <a:lstStyle/>
          <a:p>
            <a:r>
              <a:rPr lang="en-US" sz="3600" b="1" dirty="0" smtClean="0"/>
              <a:t>OUTLINE</a:t>
            </a:r>
            <a:endParaRPr lang="en-US" sz="3600" b="1" dirty="0"/>
          </a:p>
        </p:txBody>
      </p:sp>
      <p:sp>
        <p:nvSpPr>
          <p:cNvPr id="3" name="TextBox 2"/>
          <p:cNvSpPr txBox="1"/>
          <p:nvPr/>
        </p:nvSpPr>
        <p:spPr>
          <a:xfrm>
            <a:off x="406400" y="1168400"/>
            <a:ext cx="7113095" cy="461665"/>
          </a:xfrm>
          <a:prstGeom prst="rect">
            <a:avLst/>
          </a:prstGeom>
          <a:noFill/>
        </p:spPr>
        <p:txBody>
          <a:bodyPr wrap="none" rtlCol="0">
            <a:spAutoFit/>
          </a:bodyPr>
          <a:lstStyle/>
          <a:p>
            <a:r>
              <a:rPr lang="en-US" sz="2400" b="1" dirty="0" smtClean="0"/>
              <a:t>1) </a:t>
            </a:r>
            <a:r>
              <a:rPr lang="en-US" sz="2400" b="1" dirty="0"/>
              <a:t>I</a:t>
            </a:r>
            <a:r>
              <a:rPr lang="en-US" sz="2400" b="1" dirty="0" smtClean="0"/>
              <a:t>nitial 2 </a:t>
            </a:r>
            <a:r>
              <a:rPr lang="en-US" sz="2400" b="1" dirty="0" err="1" smtClean="0"/>
              <a:t>GeV</a:t>
            </a:r>
            <a:r>
              <a:rPr lang="en-US" sz="2400" b="1" dirty="0"/>
              <a:t> </a:t>
            </a:r>
            <a:r>
              <a:rPr lang="en-US" sz="2400" b="1" dirty="0" smtClean="0"/>
              <a:t>PW-laser-driven e- acceleration results</a:t>
            </a:r>
            <a:endParaRPr lang="en-US" sz="2400" b="1" dirty="0"/>
          </a:p>
        </p:txBody>
      </p:sp>
      <p:sp>
        <p:nvSpPr>
          <p:cNvPr id="4" name="TextBox 3"/>
          <p:cNvSpPr txBox="1"/>
          <p:nvPr/>
        </p:nvSpPr>
        <p:spPr>
          <a:xfrm>
            <a:off x="381000" y="2654300"/>
            <a:ext cx="6124351" cy="461665"/>
          </a:xfrm>
          <a:prstGeom prst="rect">
            <a:avLst/>
          </a:prstGeom>
          <a:noFill/>
        </p:spPr>
        <p:txBody>
          <a:bodyPr wrap="square" rtlCol="0">
            <a:spAutoFit/>
          </a:bodyPr>
          <a:lstStyle/>
          <a:p>
            <a:r>
              <a:rPr lang="en-US" sz="2400" b="1" dirty="0" smtClean="0"/>
              <a:t>2) How do we improve on these results?</a:t>
            </a:r>
            <a:endParaRPr lang="en-US" sz="2400" b="1" dirty="0"/>
          </a:p>
        </p:txBody>
      </p:sp>
      <p:sp>
        <p:nvSpPr>
          <p:cNvPr id="5" name="TextBox 4"/>
          <p:cNvSpPr txBox="1"/>
          <p:nvPr/>
        </p:nvSpPr>
        <p:spPr>
          <a:xfrm>
            <a:off x="457200" y="4787900"/>
            <a:ext cx="5226761" cy="461665"/>
          </a:xfrm>
          <a:prstGeom prst="rect">
            <a:avLst/>
          </a:prstGeom>
          <a:noFill/>
        </p:spPr>
        <p:txBody>
          <a:bodyPr wrap="none" rtlCol="0">
            <a:spAutoFit/>
          </a:bodyPr>
          <a:lstStyle/>
          <a:p>
            <a:r>
              <a:rPr lang="en-US" sz="2400" b="1" dirty="0" smtClean="0"/>
              <a:t>3) Vision of future LPA-driven x-ray FELs</a:t>
            </a:r>
            <a:endParaRPr lang="en-US" sz="2400" b="1" dirty="0"/>
          </a:p>
        </p:txBody>
      </p:sp>
      <p:sp>
        <p:nvSpPr>
          <p:cNvPr id="6" name="TextBox 5"/>
          <p:cNvSpPr txBox="1"/>
          <p:nvPr/>
        </p:nvSpPr>
        <p:spPr>
          <a:xfrm>
            <a:off x="1519765" y="3145365"/>
            <a:ext cx="4724370" cy="1077218"/>
          </a:xfrm>
          <a:prstGeom prst="rect">
            <a:avLst/>
          </a:prstGeom>
          <a:noFill/>
        </p:spPr>
        <p:txBody>
          <a:bodyPr wrap="none" rtlCol="0">
            <a:spAutoFit/>
          </a:bodyPr>
          <a:lstStyle/>
          <a:p>
            <a:r>
              <a:rPr lang="en-US" sz="1600" dirty="0" smtClean="0">
                <a:solidFill>
                  <a:srgbClr val="0000FF"/>
                </a:solidFill>
              </a:rPr>
              <a:t>• high PW beam quality</a:t>
            </a:r>
          </a:p>
          <a:p>
            <a:r>
              <a:rPr lang="en-US" sz="1600" dirty="0" smtClean="0">
                <a:solidFill>
                  <a:srgbClr val="0000FF"/>
                </a:solidFill>
              </a:rPr>
              <a:t>• robust plasma channels at </a:t>
            </a:r>
            <a:r>
              <a:rPr lang="en-US" sz="1600" i="1" dirty="0" smtClean="0">
                <a:solidFill>
                  <a:srgbClr val="0000FF"/>
                </a:solidFill>
              </a:rPr>
              <a:t>n</a:t>
            </a:r>
            <a:r>
              <a:rPr lang="en-US" sz="1600" baseline="-25000" dirty="0" smtClean="0">
                <a:solidFill>
                  <a:srgbClr val="0000FF"/>
                </a:solidFill>
              </a:rPr>
              <a:t>e</a:t>
            </a:r>
            <a:r>
              <a:rPr lang="en-US" sz="1600" dirty="0" smtClean="0">
                <a:solidFill>
                  <a:srgbClr val="0000FF"/>
                </a:solidFill>
              </a:rPr>
              <a:t> ~ 10</a:t>
            </a:r>
            <a:r>
              <a:rPr lang="en-US" sz="1600" baseline="30000" dirty="0" smtClean="0">
                <a:solidFill>
                  <a:srgbClr val="0000FF"/>
                </a:solidFill>
              </a:rPr>
              <a:t>17</a:t>
            </a:r>
            <a:r>
              <a:rPr lang="en-US" sz="1600" dirty="0" smtClean="0">
                <a:solidFill>
                  <a:srgbClr val="0000FF"/>
                </a:solidFill>
              </a:rPr>
              <a:t> cm</a:t>
            </a:r>
            <a:r>
              <a:rPr lang="en-US" sz="1600" baseline="30000" dirty="0" smtClean="0">
                <a:solidFill>
                  <a:srgbClr val="0000FF"/>
                </a:solidFill>
              </a:rPr>
              <a:t>-3</a:t>
            </a:r>
          </a:p>
          <a:p>
            <a:r>
              <a:rPr lang="en-US" sz="1600" dirty="0" smtClean="0">
                <a:solidFill>
                  <a:srgbClr val="0000FF"/>
                </a:solidFill>
              </a:rPr>
              <a:t>• specialized injection techniques yielding ∆E/E &lt; 1%</a:t>
            </a:r>
          </a:p>
          <a:p>
            <a:r>
              <a:rPr lang="en-US" sz="1600" dirty="0" smtClean="0">
                <a:solidFill>
                  <a:srgbClr val="0000FF"/>
                </a:solidFill>
              </a:rPr>
              <a:t>• 4D single-shot laboratory visualization of laser wakes</a:t>
            </a:r>
            <a:endParaRPr lang="en-US" sz="1600" dirty="0">
              <a:solidFill>
                <a:srgbClr val="0000FF"/>
              </a:solidFill>
            </a:endParaRPr>
          </a:p>
        </p:txBody>
      </p:sp>
      <p:sp>
        <p:nvSpPr>
          <p:cNvPr id="7" name="TextBox 6"/>
          <p:cNvSpPr txBox="1"/>
          <p:nvPr/>
        </p:nvSpPr>
        <p:spPr>
          <a:xfrm>
            <a:off x="1524000" y="1676400"/>
            <a:ext cx="2183510" cy="584776"/>
          </a:xfrm>
          <a:prstGeom prst="rect">
            <a:avLst/>
          </a:prstGeom>
          <a:noFill/>
        </p:spPr>
        <p:txBody>
          <a:bodyPr wrap="none" rtlCol="0">
            <a:spAutoFit/>
          </a:bodyPr>
          <a:lstStyle/>
          <a:p>
            <a:r>
              <a:rPr lang="en-US" sz="1600" dirty="0" smtClean="0">
                <a:solidFill>
                  <a:srgbClr val="0000FF"/>
                </a:solidFill>
              </a:rPr>
              <a:t>• long pulse PW (Texas)</a:t>
            </a:r>
          </a:p>
          <a:p>
            <a:r>
              <a:rPr lang="en-US" sz="1600" dirty="0" smtClean="0">
                <a:solidFill>
                  <a:srgbClr val="0000FF"/>
                </a:solidFill>
              </a:rPr>
              <a:t>• short pulse PW (LBNL)</a:t>
            </a:r>
            <a:endParaRPr lang="en-US" sz="1600" dirty="0">
              <a:solidFill>
                <a:srgbClr val="0000FF"/>
              </a:solidFill>
            </a:endParaRPr>
          </a:p>
        </p:txBody>
      </p:sp>
      <p:sp>
        <p:nvSpPr>
          <p:cNvPr id="9" name="TextBox 8"/>
          <p:cNvSpPr txBox="1"/>
          <p:nvPr/>
        </p:nvSpPr>
        <p:spPr>
          <a:xfrm>
            <a:off x="1473204" y="5232416"/>
            <a:ext cx="5865708" cy="923330"/>
          </a:xfrm>
          <a:prstGeom prst="rect">
            <a:avLst/>
          </a:prstGeom>
          <a:noFill/>
        </p:spPr>
        <p:txBody>
          <a:bodyPr wrap="none" rtlCol="0">
            <a:spAutoFit/>
          </a:bodyPr>
          <a:lstStyle/>
          <a:p>
            <a:r>
              <a:rPr lang="en-US" dirty="0" smtClean="0">
                <a:solidFill>
                  <a:srgbClr val="0000FF"/>
                </a:solidFill>
              </a:rPr>
              <a:t>• table-top x-ray FELs</a:t>
            </a:r>
          </a:p>
          <a:p>
            <a:r>
              <a:rPr lang="en-US" dirty="0" smtClean="0">
                <a:solidFill>
                  <a:srgbClr val="0000FF"/>
                </a:solidFill>
              </a:rPr>
              <a:t>• electron/proton-beam-driven plasma electron accelerators</a:t>
            </a:r>
          </a:p>
          <a:p>
            <a:r>
              <a:rPr lang="en-US" dirty="0" smtClean="0">
                <a:solidFill>
                  <a:srgbClr val="0000FF"/>
                </a:solidFill>
              </a:rPr>
              <a:t>• laser-plasma proton/ion accelerators</a:t>
            </a:r>
            <a:endParaRPr lang="en-US" dirty="0">
              <a:solidFill>
                <a:srgbClr val="0000FF"/>
              </a:solidFill>
            </a:endParaRPr>
          </a:p>
        </p:txBody>
      </p:sp>
    </p:spTree>
    <p:extLst>
      <p:ext uri="{BB962C8B-B14F-4D97-AF65-F5344CB8AC3E}">
        <p14:creationId xmlns:p14="http://schemas.microsoft.com/office/powerpoint/2010/main" val="3643383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713" y="1625600"/>
            <a:ext cx="8777287" cy="5207000"/>
            <a:chOff x="239713" y="1625600"/>
            <a:chExt cx="8777287" cy="5207000"/>
          </a:xfrm>
        </p:grpSpPr>
        <p:grpSp>
          <p:nvGrpSpPr>
            <p:cNvPr id="7" name="Group 6"/>
            <p:cNvGrpSpPr/>
            <p:nvPr/>
          </p:nvGrpSpPr>
          <p:grpSpPr>
            <a:xfrm>
              <a:off x="239713" y="1625600"/>
              <a:ext cx="8777287" cy="5207000"/>
              <a:chOff x="239713" y="1625600"/>
              <a:chExt cx="8777287" cy="5207000"/>
            </a:xfrm>
          </p:grpSpPr>
          <p:pic>
            <p:nvPicPr>
              <p:cNvPr id="57346" name="Picture 3" descr="Slide7,Fi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1625600"/>
                <a:ext cx="8777287"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3932876" y="4184627"/>
                <a:ext cx="67734" cy="16724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3805967" y="4077757"/>
                <a:ext cx="288661" cy="338554"/>
              </a:xfrm>
              <a:prstGeom prst="rect">
                <a:avLst/>
              </a:prstGeom>
              <a:noFill/>
            </p:spPr>
            <p:txBody>
              <a:bodyPr wrap="none" rtlCol="0">
                <a:spAutoFit/>
              </a:bodyPr>
              <a:lstStyle/>
              <a:p>
                <a:r>
                  <a:rPr lang="en-US" sz="1600" dirty="0" smtClean="0">
                    <a:solidFill>
                      <a:schemeClr val="tx1">
                        <a:lumMod val="50000"/>
                        <a:lumOff val="50000"/>
                      </a:schemeClr>
                    </a:solidFill>
                  </a:rPr>
                  <a:t>2</a:t>
                </a:r>
                <a:endParaRPr lang="en-US" sz="1600" dirty="0">
                  <a:solidFill>
                    <a:schemeClr val="tx1">
                      <a:lumMod val="50000"/>
                      <a:lumOff val="50000"/>
                    </a:schemeClr>
                  </a:solidFill>
                </a:endParaRPr>
              </a:p>
            </p:txBody>
          </p:sp>
          <p:sp>
            <p:nvSpPr>
              <p:cNvPr id="21" name="Rectangle 20"/>
              <p:cNvSpPr/>
              <p:nvPr/>
            </p:nvSpPr>
            <p:spPr>
              <a:xfrm>
                <a:off x="2038350" y="2851127"/>
                <a:ext cx="120760" cy="16724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2482850" y="2863827"/>
                <a:ext cx="628650" cy="16724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1862867" y="2750607"/>
                <a:ext cx="392656" cy="338554"/>
              </a:xfrm>
              <a:prstGeom prst="rect">
                <a:avLst/>
              </a:prstGeom>
              <a:noFill/>
            </p:spPr>
            <p:txBody>
              <a:bodyPr wrap="none" rtlCol="0">
                <a:spAutoFit/>
              </a:bodyPr>
              <a:lstStyle/>
              <a:p>
                <a:r>
                  <a:rPr lang="en-US" sz="1600" dirty="0" smtClean="0">
                    <a:solidFill>
                      <a:schemeClr val="tx1">
                        <a:lumMod val="50000"/>
                        <a:lumOff val="50000"/>
                      </a:schemeClr>
                    </a:solidFill>
                  </a:rPr>
                  <a:t>10</a:t>
                </a:r>
                <a:endParaRPr lang="en-US" sz="1600" dirty="0">
                  <a:solidFill>
                    <a:schemeClr val="tx1">
                      <a:lumMod val="50000"/>
                      <a:lumOff val="50000"/>
                    </a:schemeClr>
                  </a:solidFill>
                </a:endParaRPr>
              </a:p>
            </p:txBody>
          </p:sp>
          <p:sp>
            <p:nvSpPr>
              <p:cNvPr id="24" name="Rectangle 23"/>
              <p:cNvSpPr/>
              <p:nvPr/>
            </p:nvSpPr>
            <p:spPr>
              <a:xfrm>
                <a:off x="1496496" y="2106078"/>
                <a:ext cx="986353" cy="16724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1373917" y="2039407"/>
                <a:ext cx="1198064" cy="338554"/>
              </a:xfrm>
              <a:prstGeom prst="rect">
                <a:avLst/>
              </a:prstGeom>
              <a:noFill/>
            </p:spPr>
            <p:txBody>
              <a:bodyPr wrap="none" rtlCol="0">
                <a:spAutoFit/>
              </a:bodyPr>
              <a:lstStyle/>
              <a:p>
                <a:r>
                  <a:rPr lang="en-US" sz="1600" dirty="0" smtClean="0">
                    <a:solidFill>
                      <a:schemeClr val="tx1">
                        <a:lumMod val="50000"/>
                        <a:lumOff val="50000"/>
                      </a:schemeClr>
                    </a:solidFill>
                  </a:rPr>
                  <a:t>1 PW, 150 </a:t>
                </a:r>
                <a:r>
                  <a:rPr lang="en-US" sz="1600" dirty="0" err="1" smtClean="0">
                    <a:solidFill>
                      <a:schemeClr val="tx1">
                        <a:lumMod val="50000"/>
                        <a:lumOff val="50000"/>
                      </a:schemeClr>
                    </a:solidFill>
                  </a:rPr>
                  <a:t>fs</a:t>
                </a:r>
                <a:endParaRPr lang="en-US" sz="1600" dirty="0">
                  <a:solidFill>
                    <a:schemeClr val="tx1">
                      <a:lumMod val="50000"/>
                      <a:lumOff val="50000"/>
                    </a:schemeClr>
                  </a:solidFill>
                </a:endParaRPr>
              </a:p>
            </p:txBody>
          </p:sp>
        </p:grpSp>
        <p:sp>
          <p:nvSpPr>
            <p:cNvPr id="3" name="Rectangle 2"/>
            <p:cNvSpPr/>
            <p:nvPr/>
          </p:nvSpPr>
          <p:spPr>
            <a:xfrm>
              <a:off x="6858048" y="3795165"/>
              <a:ext cx="67734" cy="16724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383890" y="4049160"/>
              <a:ext cx="397910" cy="641401"/>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6756539" y="3688295"/>
              <a:ext cx="288661" cy="338554"/>
            </a:xfrm>
            <a:prstGeom prst="rect">
              <a:avLst/>
            </a:prstGeom>
            <a:noFill/>
          </p:spPr>
          <p:txBody>
            <a:bodyPr wrap="none" rtlCol="0">
              <a:spAutoFit/>
            </a:bodyPr>
            <a:lstStyle/>
            <a:p>
              <a:r>
                <a:rPr lang="en-US" sz="1600" dirty="0" smtClean="0">
                  <a:solidFill>
                    <a:schemeClr val="tx1">
                      <a:lumMod val="50000"/>
                      <a:lumOff val="50000"/>
                    </a:schemeClr>
                  </a:solidFill>
                </a:rPr>
                <a:t>2</a:t>
              </a:r>
              <a:endParaRPr lang="en-US" sz="1600" dirty="0">
                <a:solidFill>
                  <a:schemeClr val="tx1">
                    <a:lumMod val="50000"/>
                    <a:lumOff val="50000"/>
                  </a:schemeClr>
                </a:solidFill>
              </a:endParaRPr>
            </a:p>
          </p:txBody>
        </p:sp>
        <p:sp>
          <p:nvSpPr>
            <p:cNvPr id="4" name="Oval 3"/>
            <p:cNvSpPr/>
            <p:nvPr/>
          </p:nvSpPr>
          <p:spPr>
            <a:xfrm>
              <a:off x="6925821" y="4690540"/>
              <a:ext cx="143934" cy="152427"/>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7001919" y="4428066"/>
              <a:ext cx="0" cy="23707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57345" name="Picture 2" descr="Slide7,Fig2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0"/>
            <a:ext cx="804545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3236" name="Group 4"/>
          <p:cNvGrpSpPr>
            <a:grpSpLocks/>
          </p:cNvGrpSpPr>
          <p:nvPr/>
        </p:nvGrpSpPr>
        <p:grpSpPr bwMode="auto">
          <a:xfrm>
            <a:off x="6705598" y="2540001"/>
            <a:ext cx="1882775" cy="1230313"/>
            <a:chOff x="4224" y="1584"/>
            <a:chExt cx="1186" cy="775"/>
          </a:xfrm>
        </p:grpSpPr>
        <p:sp>
          <p:nvSpPr>
            <p:cNvPr id="57354" name="Text Box 5"/>
            <p:cNvSpPr txBox="1">
              <a:spLocks noChangeArrowheads="1"/>
            </p:cNvSpPr>
            <p:nvPr/>
          </p:nvSpPr>
          <p:spPr bwMode="auto">
            <a:xfrm>
              <a:off x="4464" y="1584"/>
              <a:ext cx="946" cy="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solidFill>
                    <a:srgbClr val="FF0000"/>
                  </a:solidFill>
                </a:rPr>
                <a:t>E = 2</a:t>
              </a:r>
              <a:r>
                <a:rPr lang="en-US" sz="1400" b="1" dirty="0" smtClean="0">
                  <a:solidFill>
                    <a:srgbClr val="FF0000"/>
                  </a:solidFill>
                </a:rPr>
                <a:t> </a:t>
              </a:r>
              <a:r>
                <a:rPr lang="en-US" sz="1400" b="1" dirty="0" err="1">
                  <a:solidFill>
                    <a:srgbClr val="FF0000"/>
                  </a:solidFill>
                </a:rPr>
                <a:t>GeV</a:t>
              </a:r>
              <a:endParaRPr lang="en-US" sz="1400" b="1" dirty="0"/>
            </a:p>
            <a:p>
              <a:r>
                <a:rPr lang="en-US" sz="1400" b="1" dirty="0"/>
                <a:t>∆E/E = 0.1 %</a:t>
              </a:r>
              <a:r>
                <a:rPr lang="en-US" sz="1800" b="1" dirty="0"/>
                <a:t>*</a:t>
              </a:r>
              <a:endParaRPr lang="en-US" sz="1400" b="1" dirty="0"/>
            </a:p>
            <a:p>
              <a:r>
                <a:rPr lang="en-US" sz="1400" b="1" dirty="0">
                  <a:solidFill>
                    <a:srgbClr val="FF0000"/>
                  </a:solidFill>
                </a:rPr>
                <a:t>0.1 </a:t>
              </a:r>
              <a:r>
                <a:rPr lang="en-US" sz="1400" b="1" dirty="0" smtClean="0">
                  <a:solidFill>
                    <a:srgbClr val="FF0000"/>
                  </a:solidFill>
                </a:rPr>
                <a:t>π </a:t>
              </a:r>
              <a:r>
                <a:rPr lang="en-US" sz="1400" b="1" dirty="0">
                  <a:solidFill>
                    <a:srgbClr val="FF0000"/>
                  </a:solidFill>
                </a:rPr>
                <a:t>mm-</a:t>
              </a:r>
              <a:r>
                <a:rPr lang="en-US" sz="1400" b="1" dirty="0" err="1" smtClean="0">
                  <a:solidFill>
                    <a:srgbClr val="FF0000"/>
                  </a:solidFill>
                </a:rPr>
                <a:t>mrad</a:t>
              </a:r>
              <a:endParaRPr lang="en-US" sz="1400" b="1" dirty="0">
                <a:solidFill>
                  <a:srgbClr val="FF0000"/>
                </a:solidFill>
              </a:endParaRPr>
            </a:p>
            <a:p>
              <a:r>
                <a:rPr lang="en-US" sz="1400" b="1" dirty="0" err="1">
                  <a:solidFill>
                    <a:srgbClr val="FF0000"/>
                  </a:solidFill>
                </a:rPr>
                <a:t>t</a:t>
              </a:r>
              <a:r>
                <a:rPr lang="en-US" sz="1400" b="1" baseline="-25000" dirty="0" err="1">
                  <a:solidFill>
                    <a:srgbClr val="FF0000"/>
                  </a:solidFill>
                </a:rPr>
                <a:t>bunch</a:t>
              </a:r>
              <a:r>
                <a:rPr lang="en-US" sz="1400" b="1" dirty="0">
                  <a:solidFill>
                    <a:srgbClr val="FF0000"/>
                  </a:solidFill>
                </a:rPr>
                <a:t> = 10 </a:t>
              </a:r>
              <a:r>
                <a:rPr lang="en-US" sz="1400" b="1" dirty="0" err="1">
                  <a:solidFill>
                    <a:srgbClr val="FF0000"/>
                  </a:solidFill>
                </a:rPr>
                <a:t>fs</a:t>
              </a:r>
              <a:endParaRPr lang="en-US" sz="1400" b="1" dirty="0"/>
            </a:p>
            <a:p>
              <a:r>
                <a:rPr lang="en-US" sz="1400" b="1" dirty="0" err="1">
                  <a:solidFill>
                    <a:srgbClr val="FF0000"/>
                  </a:solidFill>
                </a:rPr>
                <a:t>I</a:t>
              </a:r>
              <a:r>
                <a:rPr lang="en-US" sz="1400" b="1" baseline="-25000" dirty="0" err="1">
                  <a:solidFill>
                    <a:srgbClr val="FF0000"/>
                  </a:solidFill>
                </a:rPr>
                <a:t>peak</a:t>
              </a:r>
              <a:r>
                <a:rPr lang="en-US" sz="1400" b="1" dirty="0">
                  <a:solidFill>
                    <a:srgbClr val="FF0000"/>
                  </a:solidFill>
                </a:rPr>
                <a:t> = 100 kA</a:t>
              </a:r>
              <a:endParaRPr lang="en-US" sz="1400" b="1" dirty="0"/>
            </a:p>
          </p:txBody>
        </p:sp>
        <p:sp>
          <p:nvSpPr>
            <p:cNvPr id="57355" name="AutoShape 6"/>
            <p:cNvSpPr>
              <a:spLocks/>
            </p:cNvSpPr>
            <p:nvPr/>
          </p:nvSpPr>
          <p:spPr bwMode="auto">
            <a:xfrm>
              <a:off x="4464" y="1632"/>
              <a:ext cx="48" cy="672"/>
            </a:xfrm>
            <a:prstGeom prst="leftBrace">
              <a:avLst>
                <a:gd name="adj1" fmla="val 116667"/>
                <a:gd name="adj2" fmla="val 50000"/>
              </a:avLst>
            </a:prstGeom>
            <a:noFill/>
            <a:ln w="952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7356" name="Line 7"/>
            <p:cNvSpPr>
              <a:spLocks noChangeShapeType="1"/>
            </p:cNvSpPr>
            <p:nvPr/>
          </p:nvSpPr>
          <p:spPr bwMode="auto">
            <a:xfrm flipH="1">
              <a:off x="4224" y="1968"/>
              <a:ext cx="240" cy="144"/>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23241" name="Line 9"/>
          <p:cNvSpPr>
            <a:spLocks noChangeShapeType="1"/>
          </p:cNvSpPr>
          <p:nvPr/>
        </p:nvSpPr>
        <p:spPr bwMode="auto">
          <a:xfrm>
            <a:off x="6993453" y="4800600"/>
            <a:ext cx="0" cy="1447800"/>
          </a:xfrm>
          <a:prstGeom prst="line">
            <a:avLst/>
          </a:prstGeom>
          <a:noFill/>
          <a:ln w="19050">
            <a:solidFill>
              <a:srgbClr val="F52824"/>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42" name="Line 10"/>
          <p:cNvSpPr>
            <a:spLocks noChangeShapeType="1"/>
          </p:cNvSpPr>
          <p:nvPr/>
        </p:nvSpPr>
        <p:spPr bwMode="auto">
          <a:xfrm flipH="1">
            <a:off x="5829299" y="4775200"/>
            <a:ext cx="1164153" cy="0"/>
          </a:xfrm>
          <a:prstGeom prst="line">
            <a:avLst/>
          </a:prstGeom>
          <a:noFill/>
          <a:ln w="19050">
            <a:solidFill>
              <a:srgbClr val="F52824"/>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43" name="Text Box 11"/>
          <p:cNvSpPr txBox="1">
            <a:spLocks noChangeArrowheads="1"/>
          </p:cNvSpPr>
          <p:nvPr/>
        </p:nvSpPr>
        <p:spPr bwMode="auto">
          <a:xfrm>
            <a:off x="7203276" y="4521200"/>
            <a:ext cx="1820856" cy="461665"/>
          </a:xfrm>
          <a:prstGeom prst="rect">
            <a:avLst/>
          </a:prstGeom>
          <a:solidFill>
            <a:schemeClr val="bg1"/>
          </a:solidFill>
          <a:ln w="9525">
            <a:solidFill>
              <a:srgbClr val="F52824"/>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b="1" dirty="0">
                <a:solidFill>
                  <a:srgbClr val="FF0000"/>
                </a:solidFill>
              </a:rPr>
              <a:t>Possible with demon-</a:t>
            </a:r>
          </a:p>
          <a:p>
            <a:pPr algn="ctr"/>
            <a:r>
              <a:rPr lang="en-US" sz="1200" b="1" dirty="0" err="1">
                <a:solidFill>
                  <a:srgbClr val="FF0000"/>
                </a:solidFill>
              </a:rPr>
              <a:t>strated</a:t>
            </a:r>
            <a:r>
              <a:rPr lang="en-US" sz="1200" b="1" dirty="0">
                <a:solidFill>
                  <a:srgbClr val="FF0000"/>
                </a:solidFill>
              </a:rPr>
              <a:t> </a:t>
            </a:r>
            <a:r>
              <a:rPr lang="en-US" sz="1200" b="1" dirty="0" smtClean="0">
                <a:solidFill>
                  <a:srgbClr val="FF0000"/>
                </a:solidFill>
              </a:rPr>
              <a:t>LPA </a:t>
            </a:r>
            <a:r>
              <a:rPr lang="en-US" sz="1200" b="1" dirty="0">
                <a:solidFill>
                  <a:srgbClr val="FF0000"/>
                </a:solidFill>
              </a:rPr>
              <a:t>capability</a:t>
            </a:r>
          </a:p>
        </p:txBody>
      </p:sp>
      <p:sp>
        <p:nvSpPr>
          <p:cNvPr id="223244" name="Text Box 12"/>
          <p:cNvSpPr txBox="1">
            <a:spLocks noChangeArrowheads="1"/>
          </p:cNvSpPr>
          <p:nvPr/>
        </p:nvSpPr>
        <p:spPr bwMode="auto">
          <a:xfrm>
            <a:off x="5715000" y="1447800"/>
            <a:ext cx="32766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a:t>
            </a:r>
            <a:r>
              <a:rPr lang="en-US" sz="1400"/>
              <a:t> improvements over existing capability</a:t>
            </a:r>
          </a:p>
        </p:txBody>
      </p:sp>
      <p:sp>
        <p:nvSpPr>
          <p:cNvPr id="57353" name="Text Box 13"/>
          <p:cNvSpPr txBox="1">
            <a:spLocks noChangeArrowheads="1"/>
          </p:cNvSpPr>
          <p:nvPr/>
        </p:nvSpPr>
        <p:spPr bwMode="auto">
          <a:xfrm>
            <a:off x="5853113" y="1828800"/>
            <a:ext cx="2960687"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i="1">
                <a:latin typeface="Times New Roman" charset="0"/>
              </a:rPr>
              <a:t>from Altarelli, European X-ray FEL (DESY Tech. Rpt)</a:t>
            </a:r>
          </a:p>
        </p:txBody>
      </p:sp>
      <p:sp>
        <p:nvSpPr>
          <p:cNvPr id="9" name="Oval 8"/>
          <p:cNvSpPr/>
          <p:nvPr/>
        </p:nvSpPr>
        <p:spPr>
          <a:xfrm>
            <a:off x="6874983" y="2106078"/>
            <a:ext cx="406400" cy="43392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781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3241"/>
                                        </p:tgtEl>
                                        <p:attrNameLst>
                                          <p:attrName>style.visibility</p:attrName>
                                        </p:attrNameLst>
                                      </p:cBhvr>
                                      <p:to>
                                        <p:strVal val="visible"/>
                                      </p:to>
                                    </p:set>
                                    <p:animEffect transition="in" filter="wipe(down)">
                                      <p:cBhvr>
                                        <p:cTn id="7" dur="1000"/>
                                        <p:tgtEl>
                                          <p:spTgt spid="223241"/>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23242"/>
                                        </p:tgtEl>
                                        <p:attrNameLst>
                                          <p:attrName>style.visibility</p:attrName>
                                        </p:attrNameLst>
                                      </p:cBhvr>
                                      <p:to>
                                        <p:strVal val="visible"/>
                                      </p:to>
                                    </p:set>
                                    <p:animEffect transition="in" filter="wipe(left)">
                                      <p:cBhvr>
                                        <p:cTn id="11" dur="1000"/>
                                        <p:tgtEl>
                                          <p:spTgt spid="223242"/>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23243"/>
                                        </p:tgtEl>
                                        <p:attrNameLst>
                                          <p:attrName>style.visibility</p:attrName>
                                        </p:attrNameLst>
                                      </p:cBhvr>
                                      <p:to>
                                        <p:strVal val="visible"/>
                                      </p:to>
                                    </p:set>
                                    <p:animEffect transition="in" filter="wipe(left)">
                                      <p:cBhvr>
                                        <p:cTn id="15" dur="1000"/>
                                        <p:tgtEl>
                                          <p:spTgt spid="2232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223236"/>
                                        </p:tgtEl>
                                        <p:attrNameLst>
                                          <p:attrName>style.visibility</p:attrName>
                                        </p:attrNameLst>
                                      </p:cBhvr>
                                      <p:to>
                                        <p:strVal val="visible"/>
                                      </p:to>
                                    </p:set>
                                  </p:childTnLst>
                                </p:cTn>
                              </p:par>
                            </p:childTnLst>
                          </p:cTn>
                        </p:par>
                        <p:par>
                          <p:cTn id="20" fill="hold" nodeType="afterGroup">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23244"/>
                                        </p:tgtEl>
                                        <p:attrNameLst>
                                          <p:attrName>style.visibility</p:attrName>
                                        </p:attrNameLst>
                                      </p:cBhvr>
                                      <p:to>
                                        <p:strVal val="visible"/>
                                      </p:to>
                                    </p:set>
                                    <p:animEffect transition="in" filter="wipe(left)">
                                      <p:cBhvr>
                                        <p:cTn id="23" dur="1000"/>
                                        <p:tgtEl>
                                          <p:spTgt spid="223244"/>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41" grpId="0" animBg="1"/>
      <p:bldP spid="223242" grpId="0" animBg="1"/>
      <p:bldP spid="223243" grpId="0" animBg="1"/>
      <p:bldP spid="223244"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27340" y="2995786"/>
            <a:ext cx="9171340" cy="2356151"/>
            <a:chOff x="-27340" y="2995786"/>
            <a:chExt cx="9171340" cy="2356151"/>
          </a:xfrm>
        </p:grpSpPr>
        <p:sp>
          <p:nvSpPr>
            <p:cNvPr id="32" name="Rectangle 31"/>
            <p:cNvSpPr/>
            <p:nvPr/>
          </p:nvSpPr>
          <p:spPr>
            <a:xfrm>
              <a:off x="14603" y="2995786"/>
              <a:ext cx="9129397" cy="2305653"/>
            </a:xfrm>
            <a:prstGeom prst="rect">
              <a:avLst/>
            </a:prstGeom>
            <a:solidFill>
              <a:srgbClr val="FFFF00"/>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7340" y="4705606"/>
              <a:ext cx="9148658" cy="646331"/>
            </a:xfrm>
            <a:prstGeom prst="rect">
              <a:avLst/>
            </a:prstGeom>
            <a:noFill/>
          </p:spPr>
          <p:txBody>
            <a:bodyPr wrap="none" rtlCol="0">
              <a:spAutoFit/>
            </a:bodyPr>
            <a:lstStyle/>
            <a:p>
              <a:pPr algn="ctr"/>
              <a:r>
                <a:rPr lang="en-US" b="1" dirty="0" err="1" smtClean="0">
                  <a:solidFill>
                    <a:srgbClr val="FF0000"/>
                  </a:solidFill>
                </a:rPr>
                <a:t>GeV</a:t>
              </a:r>
              <a:r>
                <a:rPr lang="en-US" b="1" dirty="0" smtClean="0">
                  <a:solidFill>
                    <a:srgbClr val="FF0000"/>
                  </a:solidFill>
                </a:rPr>
                <a:t> Laser-Plasma electron accelerators are poised to transform biology, chemistry and physics</a:t>
              </a:r>
            </a:p>
            <a:p>
              <a:pPr algn="ctr"/>
              <a:r>
                <a:rPr lang="en-US" b="1" dirty="0" smtClean="0">
                  <a:solidFill>
                    <a:srgbClr val="FF0000"/>
                  </a:solidFill>
                </a:rPr>
                <a:t>by putting table-top femtosecond X-ray free-electron lasers in every major research university</a:t>
              </a:r>
              <a:endParaRPr lang="en-US" b="1" dirty="0">
                <a:solidFill>
                  <a:srgbClr val="FF0000"/>
                </a:solidFill>
              </a:endParaRPr>
            </a:p>
          </p:txBody>
        </p:sp>
      </p:grpSp>
      <p:sp>
        <p:nvSpPr>
          <p:cNvPr id="4" name="TextBox 3"/>
          <p:cNvSpPr txBox="1"/>
          <p:nvPr/>
        </p:nvSpPr>
        <p:spPr>
          <a:xfrm>
            <a:off x="248171" y="-70547"/>
            <a:ext cx="8545144" cy="954107"/>
          </a:xfrm>
          <a:prstGeom prst="rect">
            <a:avLst/>
          </a:prstGeom>
          <a:noFill/>
        </p:spPr>
        <p:txBody>
          <a:bodyPr wrap="none" rtlCol="0">
            <a:spAutoFit/>
          </a:bodyPr>
          <a:lstStyle/>
          <a:p>
            <a:pPr algn="ctr"/>
            <a:r>
              <a:rPr lang="en-US" sz="2800" b="1" dirty="0" smtClean="0"/>
              <a:t>Particle accelerators have evolved into the 21</a:t>
            </a:r>
            <a:r>
              <a:rPr lang="en-US" sz="2800" b="1" baseline="30000" dirty="0" smtClean="0"/>
              <a:t>st</a:t>
            </a:r>
            <a:r>
              <a:rPr lang="en-US" sz="2800" b="1" dirty="0" smtClean="0"/>
              <a:t> century’s</a:t>
            </a:r>
          </a:p>
          <a:p>
            <a:pPr algn="ctr"/>
            <a:r>
              <a:rPr lang="en-US" sz="2800" b="1" dirty="0"/>
              <a:t>m</a:t>
            </a:r>
            <a:r>
              <a:rPr lang="en-US" sz="2800" b="1" dirty="0" smtClean="0"/>
              <a:t>ost powerful</a:t>
            </a:r>
            <a:r>
              <a:rPr lang="en-US" sz="2800" b="1" dirty="0" smtClean="0">
                <a:solidFill>
                  <a:srgbClr val="FF0000"/>
                </a:solidFill>
              </a:rPr>
              <a:t>*</a:t>
            </a:r>
            <a:r>
              <a:rPr lang="en-US" sz="2800" b="1" dirty="0" smtClean="0"/>
              <a:t> scientific instruments  </a:t>
            </a:r>
            <a:endParaRPr lang="en-US" sz="2800" b="1" dirty="0"/>
          </a:p>
        </p:txBody>
      </p:sp>
      <p:sp>
        <p:nvSpPr>
          <p:cNvPr id="5" name="TextBox 4"/>
          <p:cNvSpPr txBox="1"/>
          <p:nvPr/>
        </p:nvSpPr>
        <p:spPr>
          <a:xfrm>
            <a:off x="2914125" y="765514"/>
            <a:ext cx="3365024" cy="369332"/>
          </a:xfrm>
          <a:prstGeom prst="rect">
            <a:avLst/>
          </a:prstGeom>
          <a:noFill/>
        </p:spPr>
        <p:txBody>
          <a:bodyPr wrap="none" rtlCol="0">
            <a:spAutoFit/>
          </a:bodyPr>
          <a:lstStyle/>
          <a:p>
            <a:r>
              <a:rPr lang="en-US" b="1" dirty="0" smtClean="0">
                <a:solidFill>
                  <a:srgbClr val="FF0000"/>
                </a:solidFill>
              </a:rPr>
              <a:t>* and largest and most expensive</a:t>
            </a:r>
            <a:endParaRPr lang="en-US" b="1" dirty="0">
              <a:solidFill>
                <a:srgbClr val="FF0000"/>
              </a:solidFill>
            </a:endParaRPr>
          </a:p>
        </p:txBody>
      </p:sp>
      <p:sp>
        <p:nvSpPr>
          <p:cNvPr id="6" name="TextBox 5"/>
          <p:cNvSpPr txBox="1"/>
          <p:nvPr/>
        </p:nvSpPr>
        <p:spPr>
          <a:xfrm>
            <a:off x="14603" y="1723648"/>
            <a:ext cx="813043" cy="523220"/>
          </a:xfrm>
          <a:prstGeom prst="rect">
            <a:avLst/>
          </a:prstGeom>
          <a:noFill/>
        </p:spPr>
        <p:txBody>
          <a:bodyPr wrap="none" rtlCol="0">
            <a:spAutoFit/>
          </a:bodyPr>
          <a:lstStyle/>
          <a:p>
            <a:r>
              <a:rPr lang="en-US" sz="2800" b="1" dirty="0" err="1" smtClean="0"/>
              <a:t>TeV</a:t>
            </a:r>
            <a:r>
              <a:rPr lang="en-US" sz="2800" b="1" dirty="0" smtClean="0"/>
              <a:t>:</a:t>
            </a:r>
            <a:endParaRPr lang="en-US" sz="2800" b="1" dirty="0"/>
          </a:p>
        </p:txBody>
      </p:sp>
      <p:sp>
        <p:nvSpPr>
          <p:cNvPr id="7" name="TextBox 6"/>
          <p:cNvSpPr txBox="1"/>
          <p:nvPr/>
        </p:nvSpPr>
        <p:spPr>
          <a:xfrm>
            <a:off x="14601" y="3602559"/>
            <a:ext cx="895097" cy="523220"/>
          </a:xfrm>
          <a:prstGeom prst="rect">
            <a:avLst/>
          </a:prstGeom>
          <a:noFill/>
        </p:spPr>
        <p:txBody>
          <a:bodyPr wrap="none" rtlCol="0">
            <a:spAutoFit/>
          </a:bodyPr>
          <a:lstStyle/>
          <a:p>
            <a:r>
              <a:rPr lang="en-US" sz="2800" b="1" dirty="0" err="1" smtClean="0"/>
              <a:t>GeV</a:t>
            </a:r>
            <a:r>
              <a:rPr lang="en-US" sz="2800" b="1" dirty="0" smtClean="0"/>
              <a:t>:</a:t>
            </a:r>
            <a:endParaRPr lang="en-US" sz="2800" b="1" dirty="0"/>
          </a:p>
        </p:txBody>
      </p:sp>
      <p:sp>
        <p:nvSpPr>
          <p:cNvPr id="8" name="TextBox 7"/>
          <p:cNvSpPr txBox="1"/>
          <p:nvPr/>
        </p:nvSpPr>
        <p:spPr>
          <a:xfrm>
            <a:off x="14603" y="5625510"/>
            <a:ext cx="980131" cy="523220"/>
          </a:xfrm>
          <a:prstGeom prst="rect">
            <a:avLst/>
          </a:prstGeom>
          <a:noFill/>
        </p:spPr>
        <p:txBody>
          <a:bodyPr wrap="none" rtlCol="0">
            <a:spAutoFit/>
          </a:bodyPr>
          <a:lstStyle/>
          <a:p>
            <a:r>
              <a:rPr lang="en-US" sz="2800" b="1" dirty="0" smtClean="0"/>
              <a:t>MeV:</a:t>
            </a:r>
            <a:endParaRPr lang="en-US" sz="2800" b="1" dirty="0"/>
          </a:p>
        </p:txBody>
      </p:sp>
      <p:grpSp>
        <p:nvGrpSpPr>
          <p:cNvPr id="33" name="Group 32"/>
          <p:cNvGrpSpPr/>
          <p:nvPr/>
        </p:nvGrpSpPr>
        <p:grpSpPr>
          <a:xfrm>
            <a:off x="1422350" y="1212332"/>
            <a:ext cx="2320057" cy="1626266"/>
            <a:chOff x="984410" y="1212332"/>
            <a:chExt cx="2320057" cy="1626266"/>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410" y="1287640"/>
              <a:ext cx="2291958" cy="1550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166941" y="1212332"/>
              <a:ext cx="1137526" cy="369332"/>
            </a:xfrm>
            <a:prstGeom prst="rect">
              <a:avLst/>
            </a:prstGeom>
            <a:noFill/>
          </p:spPr>
          <p:txBody>
            <a:bodyPr wrap="none" rtlCol="0">
              <a:spAutoFit/>
            </a:bodyPr>
            <a:lstStyle/>
            <a:p>
              <a:r>
                <a:rPr lang="en-US" b="1" dirty="0" smtClean="0">
                  <a:solidFill>
                    <a:schemeClr val="bg1"/>
                  </a:solidFill>
                </a:rPr>
                <a:t>CERN-LHC</a:t>
              </a:r>
              <a:endParaRPr lang="en-US" b="1" dirty="0">
                <a:solidFill>
                  <a:schemeClr val="bg1"/>
                </a:solidFill>
              </a:endParaRPr>
            </a:p>
          </p:txBody>
        </p:sp>
      </p:grpSp>
      <p:grpSp>
        <p:nvGrpSpPr>
          <p:cNvPr id="59" name="Group 58"/>
          <p:cNvGrpSpPr/>
          <p:nvPr/>
        </p:nvGrpSpPr>
        <p:grpSpPr>
          <a:xfrm>
            <a:off x="4856940" y="3067290"/>
            <a:ext cx="3329153" cy="1756623"/>
            <a:chOff x="4856940" y="3067290"/>
            <a:chExt cx="3329153" cy="1756623"/>
          </a:xfrm>
        </p:grpSpPr>
        <p:grpSp>
          <p:nvGrpSpPr>
            <p:cNvPr id="13" name="Group 43"/>
            <p:cNvGrpSpPr>
              <a:grpSpLocks/>
            </p:cNvGrpSpPr>
            <p:nvPr/>
          </p:nvGrpSpPr>
          <p:grpSpPr bwMode="auto">
            <a:xfrm>
              <a:off x="4890739" y="3067290"/>
              <a:ext cx="3295354" cy="1735859"/>
              <a:chOff x="3315" y="2197"/>
              <a:chExt cx="3120" cy="2090"/>
            </a:xfrm>
          </p:grpSpPr>
          <p:pic>
            <p:nvPicPr>
              <p:cNvPr id="15"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5" y="2197"/>
                <a:ext cx="3120" cy="2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Text Box 42"/>
              <p:cNvSpPr txBox="1">
                <a:spLocks noChangeArrowheads="1"/>
              </p:cNvSpPr>
              <p:nvPr/>
            </p:nvSpPr>
            <p:spPr bwMode="auto">
              <a:xfrm>
                <a:off x="3321" y="2199"/>
                <a:ext cx="2043" cy="359"/>
              </a:xfrm>
              <a:prstGeom prst="rect">
                <a:avLst/>
              </a:prstGeom>
              <a:solidFill>
                <a:srgbClr val="000000"/>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b="1" dirty="0">
                    <a:solidFill>
                      <a:schemeClr val="bg1"/>
                    </a:solidFill>
                    <a:latin typeface="Times New Roman" charset="0"/>
                  </a:rPr>
                  <a:t>Membrane protein Photosystem I</a:t>
                </a:r>
              </a:p>
            </p:txBody>
          </p:sp>
        </p:grpSp>
        <p:sp>
          <p:nvSpPr>
            <p:cNvPr id="14" name="Text Box 44"/>
            <p:cNvSpPr txBox="1">
              <a:spLocks noChangeArrowheads="1"/>
            </p:cNvSpPr>
            <p:nvPr/>
          </p:nvSpPr>
          <p:spPr bwMode="auto">
            <a:xfrm>
              <a:off x="4856940" y="4525744"/>
              <a:ext cx="2312029" cy="298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chemeClr val="bg1"/>
                  </a:solidFill>
                  <a:latin typeface="Times New Roman" charset="0"/>
                </a:rPr>
                <a:t>Chapman </a:t>
              </a:r>
              <a:r>
                <a:rPr lang="en-US" sz="1200" i="1" dirty="0">
                  <a:solidFill>
                    <a:schemeClr val="bg1"/>
                  </a:solidFill>
                  <a:latin typeface="Times New Roman" charset="0"/>
                </a:rPr>
                <a:t>et al., Nature</a:t>
              </a:r>
              <a:r>
                <a:rPr lang="en-US" sz="1200" dirty="0">
                  <a:solidFill>
                    <a:schemeClr val="bg1"/>
                  </a:solidFill>
                  <a:latin typeface="Times New Roman" charset="0"/>
                </a:rPr>
                <a:t> </a:t>
              </a:r>
              <a:r>
                <a:rPr lang="en-US" sz="1200" b="1" dirty="0">
                  <a:solidFill>
                    <a:schemeClr val="bg1"/>
                  </a:solidFill>
                  <a:latin typeface="Times New Roman" charset="0"/>
                </a:rPr>
                <a:t>470</a:t>
              </a:r>
              <a:r>
                <a:rPr lang="en-US" sz="1200" dirty="0">
                  <a:solidFill>
                    <a:schemeClr val="bg1"/>
                  </a:solidFill>
                  <a:latin typeface="Times New Roman" charset="0"/>
                </a:rPr>
                <a:t>, 73 (2011)</a:t>
              </a:r>
            </a:p>
          </p:txBody>
        </p:sp>
      </p:grpSp>
      <p:pic>
        <p:nvPicPr>
          <p:cNvPr id="2" name="Picture 1" descr="LCL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6098" y="3089862"/>
            <a:ext cx="2348325" cy="1636690"/>
          </a:xfrm>
          <a:prstGeom prst="rect">
            <a:avLst/>
          </a:prstGeom>
        </p:spPr>
      </p:pic>
      <p:pic>
        <p:nvPicPr>
          <p:cNvPr id="18" name="Picture 17"/>
          <p:cNvPicPr>
            <a:picLocks noChangeAspect="1"/>
          </p:cNvPicPr>
          <p:nvPr/>
        </p:nvPicPr>
        <p:blipFill>
          <a:blip r:embed="rId6"/>
          <a:stretch>
            <a:fillRect/>
          </a:stretch>
        </p:blipFill>
        <p:spPr>
          <a:xfrm>
            <a:off x="4128934" y="1178511"/>
            <a:ext cx="1955188" cy="1788077"/>
          </a:xfrm>
          <a:prstGeom prst="rect">
            <a:avLst/>
          </a:prstGeom>
        </p:spPr>
      </p:pic>
      <p:grpSp>
        <p:nvGrpSpPr>
          <p:cNvPr id="43" name="Group 42"/>
          <p:cNvGrpSpPr/>
          <p:nvPr/>
        </p:nvGrpSpPr>
        <p:grpSpPr>
          <a:xfrm>
            <a:off x="1147529" y="5280880"/>
            <a:ext cx="3315147" cy="1531607"/>
            <a:chOff x="1316859" y="5331679"/>
            <a:chExt cx="3315147" cy="1531607"/>
          </a:xfrm>
        </p:grpSpPr>
        <p:pic>
          <p:nvPicPr>
            <p:cNvPr id="21" name="Picture 20" descr="Proton therapy 1.jpg"/>
            <p:cNvPicPr>
              <a:picLocks noChangeAspect="1"/>
            </p:cNvPicPr>
            <p:nvPr/>
          </p:nvPicPr>
          <p:blipFill rotWithShape="1">
            <a:blip r:embed="rId7">
              <a:extLst>
                <a:ext uri="{28A0092B-C50C-407E-A947-70E740481C1C}">
                  <a14:useLocalDpi xmlns:a14="http://schemas.microsoft.com/office/drawing/2010/main" val="0"/>
                </a:ext>
              </a:extLst>
            </a:blip>
            <a:srcRect t="11204" b="51954"/>
            <a:stretch/>
          </p:blipFill>
          <p:spPr>
            <a:xfrm>
              <a:off x="1316859" y="5515528"/>
              <a:ext cx="2772152" cy="1321294"/>
            </a:xfrm>
            <a:prstGeom prst="rect">
              <a:avLst/>
            </a:prstGeom>
          </p:spPr>
        </p:pic>
        <p:sp>
          <p:nvSpPr>
            <p:cNvPr id="34" name="TextBox 33"/>
            <p:cNvSpPr txBox="1"/>
            <p:nvPr/>
          </p:nvSpPr>
          <p:spPr>
            <a:xfrm>
              <a:off x="1340036" y="5331679"/>
              <a:ext cx="1072266" cy="369332"/>
            </a:xfrm>
            <a:prstGeom prst="rect">
              <a:avLst/>
            </a:prstGeom>
            <a:noFill/>
          </p:spPr>
          <p:txBody>
            <a:bodyPr wrap="none" rtlCol="0">
              <a:spAutoFit/>
            </a:bodyPr>
            <a:lstStyle/>
            <a:p>
              <a:r>
                <a:rPr lang="en-US" b="1" dirty="0" smtClean="0">
                  <a:solidFill>
                    <a:srgbClr val="000090"/>
                  </a:solidFill>
                </a:rPr>
                <a:t>cyclotron</a:t>
              </a:r>
              <a:endParaRPr lang="en-US" b="1" dirty="0">
                <a:solidFill>
                  <a:srgbClr val="000090"/>
                </a:solidFill>
              </a:endParaRPr>
            </a:p>
          </p:txBody>
        </p:sp>
        <p:sp>
          <p:nvSpPr>
            <p:cNvPr id="36" name="TextBox 35"/>
            <p:cNvSpPr txBox="1"/>
            <p:nvPr/>
          </p:nvSpPr>
          <p:spPr>
            <a:xfrm>
              <a:off x="3756421" y="5420603"/>
              <a:ext cx="875585" cy="369332"/>
            </a:xfrm>
            <a:prstGeom prst="rect">
              <a:avLst/>
            </a:prstGeom>
            <a:noFill/>
          </p:spPr>
          <p:txBody>
            <a:bodyPr wrap="none" rtlCol="0">
              <a:spAutoFit/>
            </a:bodyPr>
            <a:lstStyle/>
            <a:p>
              <a:r>
                <a:rPr lang="en-US" b="1" dirty="0" smtClean="0">
                  <a:solidFill>
                    <a:srgbClr val="000090"/>
                  </a:solidFill>
                </a:rPr>
                <a:t>patient</a:t>
              </a:r>
              <a:endParaRPr lang="en-US" b="1" dirty="0">
                <a:solidFill>
                  <a:srgbClr val="000090"/>
                </a:solidFill>
              </a:endParaRPr>
            </a:p>
          </p:txBody>
        </p:sp>
        <p:sp>
          <p:nvSpPr>
            <p:cNvPr id="38" name="Rectangle 37"/>
            <p:cNvSpPr/>
            <p:nvPr/>
          </p:nvSpPr>
          <p:spPr>
            <a:xfrm>
              <a:off x="2235200" y="6036736"/>
              <a:ext cx="558800" cy="3693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p:cNvSpPr txBox="1"/>
            <p:nvPr/>
          </p:nvSpPr>
          <p:spPr>
            <a:xfrm>
              <a:off x="1764929" y="6096028"/>
              <a:ext cx="1006443" cy="369332"/>
            </a:xfrm>
            <a:prstGeom prst="rect">
              <a:avLst/>
            </a:prstGeom>
            <a:noFill/>
          </p:spPr>
          <p:txBody>
            <a:bodyPr wrap="none" rtlCol="0">
              <a:spAutoFit/>
            </a:bodyPr>
            <a:lstStyle/>
            <a:p>
              <a:r>
                <a:rPr lang="en-US" b="1" dirty="0" smtClean="0">
                  <a:solidFill>
                    <a:srgbClr val="000090"/>
                  </a:solidFill>
                </a:rPr>
                <a:t>magnets</a:t>
              </a:r>
              <a:endParaRPr lang="en-US" b="1" dirty="0">
                <a:solidFill>
                  <a:srgbClr val="000090"/>
                </a:solidFill>
              </a:endParaRPr>
            </a:p>
          </p:txBody>
        </p:sp>
        <p:sp>
          <p:nvSpPr>
            <p:cNvPr id="39" name="Rectangle 38"/>
            <p:cNvSpPr/>
            <p:nvPr/>
          </p:nvSpPr>
          <p:spPr>
            <a:xfrm>
              <a:off x="3132696" y="6578618"/>
              <a:ext cx="279375" cy="21693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3395168" y="6626210"/>
              <a:ext cx="592678" cy="1524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3166546" y="6493954"/>
              <a:ext cx="800219" cy="369332"/>
            </a:xfrm>
            <a:prstGeom prst="rect">
              <a:avLst/>
            </a:prstGeom>
            <a:noFill/>
          </p:spPr>
          <p:txBody>
            <a:bodyPr wrap="none" rtlCol="0">
              <a:spAutoFit/>
            </a:bodyPr>
            <a:lstStyle/>
            <a:p>
              <a:r>
                <a:rPr lang="en-US" b="1" dirty="0" smtClean="0">
                  <a:solidFill>
                    <a:srgbClr val="000090"/>
                  </a:solidFill>
                </a:rPr>
                <a:t>gantry</a:t>
              </a:r>
              <a:endParaRPr lang="en-US" b="1" dirty="0">
                <a:solidFill>
                  <a:srgbClr val="000090"/>
                </a:solidFill>
              </a:endParaRPr>
            </a:p>
          </p:txBody>
        </p:sp>
        <p:cxnSp>
          <p:nvCxnSpPr>
            <p:cNvPr id="42" name="Straight Arrow Connector 41"/>
            <p:cNvCxnSpPr/>
            <p:nvPr/>
          </p:nvCxnSpPr>
          <p:spPr>
            <a:xfrm flipH="1">
              <a:off x="3680183" y="5740395"/>
              <a:ext cx="163666" cy="220161"/>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pSp>
      <p:sp>
        <p:nvSpPr>
          <p:cNvPr id="46" name="TextBox 45"/>
          <p:cNvSpPr txBox="1"/>
          <p:nvPr/>
        </p:nvSpPr>
        <p:spPr>
          <a:xfrm>
            <a:off x="2747439" y="4265988"/>
            <a:ext cx="928459" cy="307777"/>
          </a:xfrm>
          <a:prstGeom prst="rect">
            <a:avLst/>
          </a:prstGeom>
          <a:noFill/>
        </p:spPr>
        <p:txBody>
          <a:bodyPr wrap="none" rtlCol="0">
            <a:spAutoFit/>
          </a:bodyPr>
          <a:lstStyle/>
          <a:p>
            <a:r>
              <a:rPr lang="en-US" sz="1400" b="1" dirty="0" err="1">
                <a:solidFill>
                  <a:schemeClr val="bg1"/>
                </a:solidFill>
              </a:rPr>
              <a:t>u</a:t>
            </a:r>
            <a:r>
              <a:rPr lang="en-US" sz="1400" b="1" dirty="0" err="1" smtClean="0">
                <a:solidFill>
                  <a:schemeClr val="bg1"/>
                </a:solidFill>
              </a:rPr>
              <a:t>ndulator</a:t>
            </a:r>
            <a:endParaRPr lang="en-US" sz="1400" b="1" dirty="0">
              <a:solidFill>
                <a:schemeClr val="bg1"/>
              </a:solidFill>
            </a:endParaRPr>
          </a:p>
        </p:txBody>
      </p:sp>
      <p:sp>
        <p:nvSpPr>
          <p:cNvPr id="47" name="TextBox 46"/>
          <p:cNvSpPr txBox="1"/>
          <p:nvPr/>
        </p:nvSpPr>
        <p:spPr>
          <a:xfrm>
            <a:off x="2019300" y="3543448"/>
            <a:ext cx="441146" cy="246221"/>
          </a:xfrm>
          <a:prstGeom prst="rect">
            <a:avLst/>
          </a:prstGeom>
          <a:solidFill>
            <a:schemeClr val="bg1"/>
          </a:solidFill>
        </p:spPr>
        <p:txBody>
          <a:bodyPr wrap="none" rtlCol="0">
            <a:spAutoFit/>
          </a:bodyPr>
          <a:lstStyle/>
          <a:p>
            <a:r>
              <a:rPr lang="en-US" sz="1000" b="1" dirty="0" smtClean="0">
                <a:solidFill>
                  <a:srgbClr val="FF0000"/>
                </a:solidFill>
              </a:rPr>
              <a:t>3 km</a:t>
            </a:r>
            <a:endParaRPr lang="en-US" sz="1000" b="1" dirty="0">
              <a:solidFill>
                <a:srgbClr val="FF0000"/>
              </a:solidFill>
            </a:endParaRPr>
          </a:p>
        </p:txBody>
      </p:sp>
      <p:cxnSp>
        <p:nvCxnSpPr>
          <p:cNvPr id="49" name="Straight Arrow Connector 48"/>
          <p:cNvCxnSpPr/>
          <p:nvPr/>
        </p:nvCxnSpPr>
        <p:spPr>
          <a:xfrm rot="900000" flipH="1" flipV="1">
            <a:off x="2574220" y="4230941"/>
            <a:ext cx="300213" cy="10653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rot="19800000">
            <a:off x="2515786" y="3636981"/>
            <a:ext cx="693118" cy="369332"/>
          </a:xfrm>
          <a:prstGeom prst="rect">
            <a:avLst/>
          </a:prstGeom>
          <a:noFill/>
        </p:spPr>
        <p:txBody>
          <a:bodyPr wrap="none" rtlCol="0">
            <a:spAutoFit/>
          </a:bodyPr>
          <a:lstStyle/>
          <a:p>
            <a:r>
              <a:rPr lang="en-US" b="1" i="1" dirty="0" err="1" smtClean="0">
                <a:solidFill>
                  <a:schemeClr val="bg1"/>
                </a:solidFill>
              </a:rPr>
              <a:t>linac</a:t>
            </a:r>
            <a:endParaRPr lang="en-US" b="1" i="1" dirty="0">
              <a:solidFill>
                <a:schemeClr val="bg1"/>
              </a:solidFill>
            </a:endParaRPr>
          </a:p>
        </p:txBody>
      </p:sp>
      <p:sp>
        <p:nvSpPr>
          <p:cNvPr id="52" name="TextBox 51"/>
          <p:cNvSpPr txBox="1"/>
          <p:nvPr/>
        </p:nvSpPr>
        <p:spPr>
          <a:xfrm>
            <a:off x="2882900" y="3352948"/>
            <a:ext cx="338554" cy="184666"/>
          </a:xfrm>
          <a:prstGeom prst="rect">
            <a:avLst/>
          </a:prstGeom>
          <a:solidFill>
            <a:schemeClr val="bg1"/>
          </a:solidFill>
        </p:spPr>
        <p:txBody>
          <a:bodyPr wrap="none" rtlCol="0">
            <a:spAutoFit/>
          </a:bodyPr>
          <a:lstStyle/>
          <a:p>
            <a:r>
              <a:rPr lang="en-US" sz="600" dirty="0">
                <a:solidFill>
                  <a:srgbClr val="FF0000"/>
                </a:solidFill>
              </a:rPr>
              <a:t>2</a:t>
            </a:r>
            <a:r>
              <a:rPr lang="en-US" sz="600" dirty="0" smtClean="0">
                <a:solidFill>
                  <a:srgbClr val="FF0000"/>
                </a:solidFill>
              </a:rPr>
              <a:t> km</a:t>
            </a:r>
            <a:endParaRPr lang="en-US" sz="600" dirty="0">
              <a:solidFill>
                <a:srgbClr val="FF0000"/>
              </a:solidFill>
            </a:endParaRPr>
          </a:p>
        </p:txBody>
      </p:sp>
      <p:sp>
        <p:nvSpPr>
          <p:cNvPr id="53" name="TextBox 52"/>
          <p:cNvSpPr txBox="1"/>
          <p:nvPr/>
        </p:nvSpPr>
        <p:spPr>
          <a:xfrm>
            <a:off x="3232150" y="3587750"/>
            <a:ext cx="595035" cy="246221"/>
          </a:xfrm>
          <a:prstGeom prst="rect">
            <a:avLst/>
          </a:prstGeom>
          <a:noFill/>
        </p:spPr>
        <p:txBody>
          <a:bodyPr wrap="none" rtlCol="0">
            <a:spAutoFit/>
          </a:bodyPr>
          <a:lstStyle/>
          <a:p>
            <a:r>
              <a:rPr lang="en-US" sz="1000" b="1" dirty="0" smtClean="0">
                <a:solidFill>
                  <a:srgbClr val="FFFFFF"/>
                </a:solidFill>
              </a:rPr>
              <a:t>injector</a:t>
            </a:r>
            <a:endParaRPr lang="en-US" sz="1000" b="1" dirty="0">
              <a:solidFill>
                <a:srgbClr val="FFFFFF"/>
              </a:solidFill>
            </a:endParaRPr>
          </a:p>
        </p:txBody>
      </p:sp>
      <p:sp>
        <p:nvSpPr>
          <p:cNvPr id="54" name="TextBox 53"/>
          <p:cNvSpPr txBox="1"/>
          <p:nvPr/>
        </p:nvSpPr>
        <p:spPr>
          <a:xfrm>
            <a:off x="1337772" y="3759247"/>
            <a:ext cx="1128534" cy="338554"/>
          </a:xfrm>
          <a:prstGeom prst="rect">
            <a:avLst/>
          </a:prstGeom>
          <a:noFill/>
        </p:spPr>
        <p:txBody>
          <a:bodyPr wrap="none" rtlCol="0">
            <a:spAutoFit/>
          </a:bodyPr>
          <a:lstStyle/>
          <a:p>
            <a:r>
              <a:rPr lang="en-US" sz="1600" dirty="0">
                <a:solidFill>
                  <a:srgbClr val="FFFFFF"/>
                </a:solidFill>
              </a:rPr>
              <a:t>x</a:t>
            </a:r>
            <a:r>
              <a:rPr lang="en-US" sz="1600" dirty="0" smtClean="0">
                <a:solidFill>
                  <a:srgbClr val="FFFFFF"/>
                </a:solidFill>
              </a:rPr>
              <a:t>-ray optics</a:t>
            </a:r>
            <a:endParaRPr lang="en-US" sz="1600" dirty="0">
              <a:solidFill>
                <a:srgbClr val="FFFFFF"/>
              </a:solidFill>
            </a:endParaRPr>
          </a:p>
        </p:txBody>
      </p:sp>
      <p:cxnSp>
        <p:nvCxnSpPr>
          <p:cNvPr id="57" name="Straight Arrow Connector 56"/>
          <p:cNvCxnSpPr/>
          <p:nvPr/>
        </p:nvCxnSpPr>
        <p:spPr>
          <a:xfrm rot="21180000">
            <a:off x="2317838" y="4047128"/>
            <a:ext cx="167088" cy="16933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58" name="TextBox 57"/>
          <p:cNvSpPr txBox="1"/>
          <p:nvPr/>
        </p:nvSpPr>
        <p:spPr>
          <a:xfrm>
            <a:off x="1332545" y="4140259"/>
            <a:ext cx="1010463" cy="461665"/>
          </a:xfrm>
          <a:prstGeom prst="rect">
            <a:avLst/>
          </a:prstGeom>
          <a:noFill/>
        </p:spPr>
        <p:txBody>
          <a:bodyPr wrap="none" rtlCol="0">
            <a:spAutoFit/>
          </a:bodyPr>
          <a:lstStyle/>
          <a:p>
            <a:pPr algn="ctr"/>
            <a:r>
              <a:rPr lang="en-US" sz="1200" dirty="0" smtClean="0">
                <a:solidFill>
                  <a:srgbClr val="FFFFFF"/>
                </a:solidFill>
              </a:rPr>
              <a:t>Experimental</a:t>
            </a:r>
          </a:p>
          <a:p>
            <a:pPr algn="ctr"/>
            <a:r>
              <a:rPr lang="en-US" sz="1200" dirty="0" smtClean="0">
                <a:solidFill>
                  <a:srgbClr val="FFFFFF"/>
                </a:solidFill>
              </a:rPr>
              <a:t>hall</a:t>
            </a:r>
            <a:endParaRPr lang="en-US" sz="1200" dirty="0">
              <a:solidFill>
                <a:srgbClr val="FFFFFF"/>
              </a:solidFill>
            </a:endParaRPr>
          </a:p>
        </p:txBody>
      </p:sp>
      <p:grpSp>
        <p:nvGrpSpPr>
          <p:cNvPr id="24" name="Group 23"/>
          <p:cNvGrpSpPr/>
          <p:nvPr/>
        </p:nvGrpSpPr>
        <p:grpSpPr>
          <a:xfrm>
            <a:off x="647708" y="1107492"/>
            <a:ext cx="1000672" cy="441796"/>
            <a:chOff x="647708" y="1107492"/>
            <a:chExt cx="1000672" cy="441796"/>
          </a:xfrm>
        </p:grpSpPr>
        <p:sp>
          <p:nvSpPr>
            <p:cNvPr id="3" name="TextBox 2"/>
            <p:cNvSpPr txBox="1"/>
            <p:nvPr/>
          </p:nvSpPr>
          <p:spPr>
            <a:xfrm rot="20700000">
              <a:off x="647708" y="1210734"/>
              <a:ext cx="550652" cy="338554"/>
            </a:xfrm>
            <a:prstGeom prst="rect">
              <a:avLst/>
            </a:prstGeom>
            <a:noFill/>
            <a:ln>
              <a:solidFill>
                <a:srgbClr val="008000"/>
              </a:solidFill>
            </a:ln>
          </p:spPr>
          <p:txBody>
            <a:bodyPr wrap="none" rtlCol="0">
              <a:spAutoFit/>
            </a:bodyPr>
            <a:lstStyle/>
            <a:p>
              <a:r>
                <a:rPr lang="en-US" sz="1600" dirty="0" smtClean="0">
                  <a:solidFill>
                    <a:srgbClr val="008000"/>
                  </a:solidFill>
                </a:rPr>
                <a:t>$6 B</a:t>
              </a:r>
              <a:endParaRPr lang="en-US" sz="1600" dirty="0">
                <a:solidFill>
                  <a:srgbClr val="008000"/>
                </a:solidFill>
              </a:endParaRPr>
            </a:p>
          </p:txBody>
        </p:sp>
        <p:sp>
          <p:nvSpPr>
            <p:cNvPr id="20" name="Freeform 19"/>
            <p:cNvSpPr/>
            <p:nvPr/>
          </p:nvSpPr>
          <p:spPr>
            <a:xfrm>
              <a:off x="1189575" y="1107492"/>
              <a:ext cx="458805" cy="192141"/>
            </a:xfrm>
            <a:custGeom>
              <a:avLst/>
              <a:gdLst>
                <a:gd name="connsiteX0" fmla="*/ 0 w 458805"/>
                <a:gd name="connsiteY0" fmla="*/ 192141 h 192141"/>
                <a:gd name="connsiteX1" fmla="*/ 67733 w 458805"/>
                <a:gd name="connsiteY1" fmla="*/ 166741 h 192141"/>
                <a:gd name="connsiteX2" fmla="*/ 135467 w 458805"/>
                <a:gd name="connsiteY2" fmla="*/ 82075 h 192141"/>
                <a:gd name="connsiteX3" fmla="*/ 258233 w 458805"/>
                <a:gd name="connsiteY3" fmla="*/ 1641 h 192141"/>
                <a:gd name="connsiteX4" fmla="*/ 397933 w 458805"/>
                <a:gd name="connsiteY4" fmla="*/ 35508 h 192141"/>
                <a:gd name="connsiteX5" fmla="*/ 452967 w 458805"/>
                <a:gd name="connsiteY5" fmla="*/ 124408 h 192141"/>
                <a:gd name="connsiteX6" fmla="*/ 457200 w 458805"/>
                <a:gd name="connsiteY6" fmla="*/ 179441 h 19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805" h="192141">
                  <a:moveTo>
                    <a:pt x="0" y="192141"/>
                  </a:moveTo>
                  <a:cubicBezTo>
                    <a:pt x="22577" y="188613"/>
                    <a:pt x="45155" y="185085"/>
                    <a:pt x="67733" y="166741"/>
                  </a:cubicBezTo>
                  <a:cubicBezTo>
                    <a:pt x="90311" y="148397"/>
                    <a:pt x="103717" y="109592"/>
                    <a:pt x="135467" y="82075"/>
                  </a:cubicBezTo>
                  <a:cubicBezTo>
                    <a:pt x="167217" y="54558"/>
                    <a:pt x="214489" y="9402"/>
                    <a:pt x="258233" y="1641"/>
                  </a:cubicBezTo>
                  <a:cubicBezTo>
                    <a:pt x="301977" y="-6120"/>
                    <a:pt x="365477" y="15047"/>
                    <a:pt x="397933" y="35508"/>
                  </a:cubicBezTo>
                  <a:cubicBezTo>
                    <a:pt x="430389" y="55969"/>
                    <a:pt x="443089" y="100419"/>
                    <a:pt x="452967" y="124408"/>
                  </a:cubicBezTo>
                  <a:cubicBezTo>
                    <a:pt x="462845" y="148397"/>
                    <a:pt x="457200" y="179441"/>
                    <a:pt x="457200" y="179441"/>
                  </a:cubicBezTo>
                </a:path>
              </a:pathLst>
            </a:cu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6" name="Group 25"/>
          <p:cNvGrpSpPr/>
          <p:nvPr/>
        </p:nvGrpSpPr>
        <p:grpSpPr>
          <a:xfrm>
            <a:off x="579998" y="3161113"/>
            <a:ext cx="825469" cy="674600"/>
            <a:chOff x="579998" y="3161113"/>
            <a:chExt cx="825469" cy="674600"/>
          </a:xfrm>
        </p:grpSpPr>
        <p:sp>
          <p:nvSpPr>
            <p:cNvPr id="12" name="TextBox 11"/>
            <p:cNvSpPr txBox="1"/>
            <p:nvPr/>
          </p:nvSpPr>
          <p:spPr>
            <a:xfrm rot="900000">
              <a:off x="579998" y="3161113"/>
              <a:ext cx="706443" cy="338554"/>
            </a:xfrm>
            <a:prstGeom prst="rect">
              <a:avLst/>
            </a:prstGeom>
            <a:noFill/>
            <a:ln>
              <a:solidFill>
                <a:srgbClr val="008000"/>
              </a:solidFill>
            </a:ln>
          </p:spPr>
          <p:txBody>
            <a:bodyPr wrap="none" rtlCol="0">
              <a:spAutoFit/>
            </a:bodyPr>
            <a:lstStyle/>
            <a:p>
              <a:r>
                <a:rPr lang="en-US" sz="1600" dirty="0" smtClean="0">
                  <a:solidFill>
                    <a:srgbClr val="008000"/>
                  </a:solidFill>
                </a:rPr>
                <a:t>$0.5 B</a:t>
              </a:r>
              <a:endParaRPr lang="en-US" sz="1600" dirty="0">
                <a:solidFill>
                  <a:srgbClr val="008000"/>
                </a:solidFill>
              </a:endParaRPr>
            </a:p>
          </p:txBody>
        </p:sp>
        <p:sp>
          <p:nvSpPr>
            <p:cNvPr id="25" name="Freeform 24"/>
            <p:cNvSpPr/>
            <p:nvPr/>
          </p:nvSpPr>
          <p:spPr>
            <a:xfrm>
              <a:off x="1202640" y="3423826"/>
              <a:ext cx="202827" cy="411887"/>
            </a:xfrm>
            <a:custGeom>
              <a:avLst/>
              <a:gdLst>
                <a:gd name="connsiteX0" fmla="*/ 63127 w 202827"/>
                <a:gd name="connsiteY0" fmla="*/ 941 h 411887"/>
                <a:gd name="connsiteX1" fmla="*/ 113927 w 202827"/>
                <a:gd name="connsiteY1" fmla="*/ 9407 h 411887"/>
                <a:gd name="connsiteX2" fmla="*/ 143560 w 202827"/>
                <a:gd name="connsiteY2" fmla="*/ 68674 h 411887"/>
                <a:gd name="connsiteX3" fmla="*/ 130860 w 202827"/>
                <a:gd name="connsiteY3" fmla="*/ 140641 h 411887"/>
                <a:gd name="connsiteX4" fmla="*/ 92760 w 202827"/>
                <a:gd name="connsiteY4" fmla="*/ 178741 h 411887"/>
                <a:gd name="connsiteX5" fmla="*/ 54660 w 202827"/>
                <a:gd name="connsiteY5" fmla="*/ 199907 h 411887"/>
                <a:gd name="connsiteX6" fmla="*/ 20793 w 202827"/>
                <a:gd name="connsiteY6" fmla="*/ 229541 h 411887"/>
                <a:gd name="connsiteX7" fmla="*/ 3860 w 202827"/>
                <a:gd name="connsiteY7" fmla="*/ 280341 h 411887"/>
                <a:gd name="connsiteX8" fmla="*/ 3860 w 202827"/>
                <a:gd name="connsiteY8" fmla="*/ 331141 h 411887"/>
                <a:gd name="connsiteX9" fmla="*/ 46193 w 202827"/>
                <a:gd name="connsiteY9" fmla="*/ 381941 h 411887"/>
                <a:gd name="connsiteX10" fmla="*/ 122393 w 202827"/>
                <a:gd name="connsiteY10" fmla="*/ 407341 h 411887"/>
                <a:gd name="connsiteX11" fmla="*/ 160493 w 202827"/>
                <a:gd name="connsiteY11" fmla="*/ 411574 h 411887"/>
                <a:gd name="connsiteX12" fmla="*/ 202827 w 202827"/>
                <a:gd name="connsiteY12" fmla="*/ 411574 h 411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827" h="411887">
                  <a:moveTo>
                    <a:pt x="63127" y="941"/>
                  </a:moveTo>
                  <a:cubicBezTo>
                    <a:pt x="81824" y="-471"/>
                    <a:pt x="100522" y="-1882"/>
                    <a:pt x="113927" y="9407"/>
                  </a:cubicBezTo>
                  <a:cubicBezTo>
                    <a:pt x="127332" y="20696"/>
                    <a:pt x="140738" y="46802"/>
                    <a:pt x="143560" y="68674"/>
                  </a:cubicBezTo>
                  <a:cubicBezTo>
                    <a:pt x="146382" y="90546"/>
                    <a:pt x="139327" y="122297"/>
                    <a:pt x="130860" y="140641"/>
                  </a:cubicBezTo>
                  <a:cubicBezTo>
                    <a:pt x="122393" y="158985"/>
                    <a:pt x="105460" y="168863"/>
                    <a:pt x="92760" y="178741"/>
                  </a:cubicBezTo>
                  <a:cubicBezTo>
                    <a:pt x="80060" y="188619"/>
                    <a:pt x="66654" y="191440"/>
                    <a:pt x="54660" y="199907"/>
                  </a:cubicBezTo>
                  <a:cubicBezTo>
                    <a:pt x="42666" y="208374"/>
                    <a:pt x="29260" y="216135"/>
                    <a:pt x="20793" y="229541"/>
                  </a:cubicBezTo>
                  <a:cubicBezTo>
                    <a:pt x="12326" y="242947"/>
                    <a:pt x="6682" y="263408"/>
                    <a:pt x="3860" y="280341"/>
                  </a:cubicBezTo>
                  <a:cubicBezTo>
                    <a:pt x="1038" y="297274"/>
                    <a:pt x="-3195" y="314208"/>
                    <a:pt x="3860" y="331141"/>
                  </a:cubicBezTo>
                  <a:cubicBezTo>
                    <a:pt x="10915" y="348074"/>
                    <a:pt x="26438" y="369241"/>
                    <a:pt x="46193" y="381941"/>
                  </a:cubicBezTo>
                  <a:cubicBezTo>
                    <a:pt x="65948" y="394641"/>
                    <a:pt x="103343" y="402402"/>
                    <a:pt x="122393" y="407341"/>
                  </a:cubicBezTo>
                  <a:cubicBezTo>
                    <a:pt x="141443" y="412280"/>
                    <a:pt x="147087" y="410869"/>
                    <a:pt x="160493" y="411574"/>
                  </a:cubicBezTo>
                  <a:cubicBezTo>
                    <a:pt x="173899" y="412279"/>
                    <a:pt x="202827" y="411574"/>
                    <a:pt x="202827" y="411574"/>
                  </a:cubicBezTo>
                </a:path>
              </a:pathLst>
            </a:cu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8" name="Group 27"/>
          <p:cNvGrpSpPr/>
          <p:nvPr/>
        </p:nvGrpSpPr>
        <p:grpSpPr>
          <a:xfrm>
            <a:off x="406400" y="6133518"/>
            <a:ext cx="906037" cy="598405"/>
            <a:chOff x="406400" y="6133518"/>
            <a:chExt cx="906037" cy="598405"/>
          </a:xfrm>
        </p:grpSpPr>
        <p:sp>
          <p:nvSpPr>
            <p:cNvPr id="17" name="TextBox 16"/>
            <p:cNvSpPr txBox="1"/>
            <p:nvPr/>
          </p:nvSpPr>
          <p:spPr>
            <a:xfrm rot="20700000">
              <a:off x="406400" y="6393369"/>
              <a:ext cx="706443" cy="338554"/>
            </a:xfrm>
            <a:prstGeom prst="rect">
              <a:avLst/>
            </a:prstGeom>
            <a:noFill/>
            <a:ln>
              <a:solidFill>
                <a:srgbClr val="008000"/>
              </a:solidFill>
            </a:ln>
          </p:spPr>
          <p:txBody>
            <a:bodyPr wrap="none" rtlCol="0">
              <a:spAutoFit/>
            </a:bodyPr>
            <a:lstStyle/>
            <a:p>
              <a:r>
                <a:rPr lang="en-US" sz="1600" dirty="0" smtClean="0"/>
                <a:t>$0.2 B</a:t>
              </a:r>
              <a:endParaRPr lang="en-US" sz="1600" dirty="0"/>
            </a:p>
          </p:txBody>
        </p:sp>
        <p:sp>
          <p:nvSpPr>
            <p:cNvPr id="27" name="Freeform 26"/>
            <p:cNvSpPr/>
            <p:nvPr/>
          </p:nvSpPr>
          <p:spPr>
            <a:xfrm>
              <a:off x="1011729" y="6133518"/>
              <a:ext cx="300708" cy="326549"/>
            </a:xfrm>
            <a:custGeom>
              <a:avLst/>
              <a:gdLst>
                <a:gd name="connsiteX0" fmla="*/ 88938 w 300708"/>
                <a:gd name="connsiteY0" fmla="*/ 326549 h 326549"/>
                <a:gd name="connsiteX1" fmla="*/ 152438 w 300708"/>
                <a:gd name="connsiteY1" fmla="*/ 305382 h 326549"/>
                <a:gd name="connsiteX2" fmla="*/ 169371 w 300708"/>
                <a:gd name="connsiteY2" fmla="*/ 271515 h 326549"/>
                <a:gd name="connsiteX3" fmla="*/ 177838 w 300708"/>
                <a:gd name="connsiteY3" fmla="*/ 216482 h 326549"/>
                <a:gd name="connsiteX4" fmla="*/ 156671 w 300708"/>
                <a:gd name="connsiteY4" fmla="*/ 157215 h 326549"/>
                <a:gd name="connsiteX5" fmla="*/ 118571 w 300708"/>
                <a:gd name="connsiteY5" fmla="*/ 144515 h 326549"/>
                <a:gd name="connsiteX6" fmla="*/ 76238 w 300708"/>
                <a:gd name="connsiteY6" fmla="*/ 144515 h 326549"/>
                <a:gd name="connsiteX7" fmla="*/ 25438 w 300708"/>
                <a:gd name="connsiteY7" fmla="*/ 127582 h 326549"/>
                <a:gd name="connsiteX8" fmla="*/ 38 w 300708"/>
                <a:gd name="connsiteY8" fmla="*/ 68315 h 326549"/>
                <a:gd name="connsiteX9" fmla="*/ 21204 w 300708"/>
                <a:gd name="connsiteY9" fmla="*/ 13282 h 326549"/>
                <a:gd name="connsiteX10" fmla="*/ 76238 w 300708"/>
                <a:gd name="connsiteY10" fmla="*/ 582 h 326549"/>
                <a:gd name="connsiteX11" fmla="*/ 152438 w 300708"/>
                <a:gd name="connsiteY11" fmla="*/ 25982 h 326549"/>
                <a:gd name="connsiteX12" fmla="*/ 211704 w 300708"/>
                <a:gd name="connsiteY12" fmla="*/ 64082 h 326549"/>
                <a:gd name="connsiteX13" fmla="*/ 287904 w 300708"/>
                <a:gd name="connsiteY13" fmla="*/ 114882 h 326549"/>
                <a:gd name="connsiteX14" fmla="*/ 300604 w 300708"/>
                <a:gd name="connsiteY14" fmla="*/ 127582 h 32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0708" h="326549">
                  <a:moveTo>
                    <a:pt x="88938" y="326549"/>
                  </a:moveTo>
                  <a:cubicBezTo>
                    <a:pt x="113985" y="320551"/>
                    <a:pt x="139032" y="314554"/>
                    <a:pt x="152438" y="305382"/>
                  </a:cubicBezTo>
                  <a:cubicBezTo>
                    <a:pt x="165844" y="296210"/>
                    <a:pt x="165138" y="286332"/>
                    <a:pt x="169371" y="271515"/>
                  </a:cubicBezTo>
                  <a:cubicBezTo>
                    <a:pt x="173604" y="256698"/>
                    <a:pt x="179955" y="235532"/>
                    <a:pt x="177838" y="216482"/>
                  </a:cubicBezTo>
                  <a:cubicBezTo>
                    <a:pt x="175721" y="197432"/>
                    <a:pt x="166549" y="169209"/>
                    <a:pt x="156671" y="157215"/>
                  </a:cubicBezTo>
                  <a:cubicBezTo>
                    <a:pt x="146793" y="145221"/>
                    <a:pt x="131977" y="146632"/>
                    <a:pt x="118571" y="144515"/>
                  </a:cubicBezTo>
                  <a:cubicBezTo>
                    <a:pt x="105166" y="142398"/>
                    <a:pt x="91760" y="147337"/>
                    <a:pt x="76238" y="144515"/>
                  </a:cubicBezTo>
                  <a:cubicBezTo>
                    <a:pt x="60716" y="141693"/>
                    <a:pt x="38138" y="140282"/>
                    <a:pt x="25438" y="127582"/>
                  </a:cubicBezTo>
                  <a:cubicBezTo>
                    <a:pt x="12738" y="114882"/>
                    <a:pt x="744" y="87365"/>
                    <a:pt x="38" y="68315"/>
                  </a:cubicBezTo>
                  <a:cubicBezTo>
                    <a:pt x="-668" y="49265"/>
                    <a:pt x="8504" y="24571"/>
                    <a:pt x="21204" y="13282"/>
                  </a:cubicBezTo>
                  <a:cubicBezTo>
                    <a:pt x="33904" y="1993"/>
                    <a:pt x="54366" y="-1535"/>
                    <a:pt x="76238" y="582"/>
                  </a:cubicBezTo>
                  <a:cubicBezTo>
                    <a:pt x="98110" y="2699"/>
                    <a:pt x="129860" y="15399"/>
                    <a:pt x="152438" y="25982"/>
                  </a:cubicBezTo>
                  <a:cubicBezTo>
                    <a:pt x="175016" y="36565"/>
                    <a:pt x="189126" y="49265"/>
                    <a:pt x="211704" y="64082"/>
                  </a:cubicBezTo>
                  <a:cubicBezTo>
                    <a:pt x="234282" y="78899"/>
                    <a:pt x="273087" y="104299"/>
                    <a:pt x="287904" y="114882"/>
                  </a:cubicBezTo>
                  <a:cubicBezTo>
                    <a:pt x="302721" y="125465"/>
                    <a:pt x="300604" y="127582"/>
                    <a:pt x="300604" y="127582"/>
                  </a:cubicBezTo>
                </a:path>
              </a:pathLst>
            </a:custGeom>
            <a:ln w="9525" cmpd="sng">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7" name="Group 76"/>
          <p:cNvGrpSpPr/>
          <p:nvPr/>
        </p:nvGrpSpPr>
        <p:grpSpPr>
          <a:xfrm>
            <a:off x="4413922" y="5341220"/>
            <a:ext cx="4814746" cy="1508105"/>
            <a:chOff x="4515520" y="5341220"/>
            <a:chExt cx="4814746" cy="1508105"/>
          </a:xfrm>
        </p:grpSpPr>
        <p:sp>
          <p:nvSpPr>
            <p:cNvPr id="44" name="TextBox 43"/>
            <p:cNvSpPr txBox="1"/>
            <p:nvPr/>
          </p:nvSpPr>
          <p:spPr>
            <a:xfrm>
              <a:off x="7143128" y="5341220"/>
              <a:ext cx="2187138" cy="1508105"/>
            </a:xfrm>
            <a:prstGeom prst="rect">
              <a:avLst/>
            </a:prstGeom>
            <a:noFill/>
          </p:spPr>
          <p:txBody>
            <a:bodyPr wrap="square" rtlCol="0">
              <a:spAutoFit/>
            </a:bodyPr>
            <a:lstStyle/>
            <a:p>
              <a:pPr algn="ctr"/>
              <a:r>
                <a:rPr lang="en-US" sz="1400" b="1" dirty="0" smtClean="0"/>
                <a:t>Laser </a:t>
              </a:r>
              <a:r>
                <a:rPr lang="en-US" sz="1400" b="1" u="sng" dirty="0" smtClean="0"/>
                <a:t>proton </a:t>
              </a:r>
              <a:r>
                <a:rPr lang="en-US" sz="1400" b="1" dirty="0" smtClean="0"/>
                <a:t>accelerators are poised to miniaturize cancer therapy…</a:t>
              </a:r>
              <a:endParaRPr lang="en-US" sz="1400" b="1" dirty="0"/>
            </a:p>
            <a:p>
              <a:pPr algn="ctr"/>
              <a:r>
                <a:rPr lang="en-US" sz="1200" dirty="0" smtClean="0">
                  <a:solidFill>
                    <a:srgbClr val="FF0000"/>
                  </a:solidFill>
                </a:rPr>
                <a:t>Jung, PRL </a:t>
              </a:r>
              <a:r>
                <a:rPr lang="en-US" sz="1200" b="1" dirty="0" smtClean="0">
                  <a:solidFill>
                    <a:srgbClr val="FF0000"/>
                  </a:solidFill>
                </a:rPr>
                <a:t>107, </a:t>
              </a:r>
              <a:r>
                <a:rPr lang="en-US" sz="1200" dirty="0" smtClean="0">
                  <a:solidFill>
                    <a:srgbClr val="FF0000"/>
                  </a:solidFill>
                </a:rPr>
                <a:t>115002 (2011)</a:t>
              </a:r>
            </a:p>
            <a:p>
              <a:pPr algn="ctr"/>
              <a:r>
                <a:rPr lang="en-US" sz="1400" b="1" dirty="0" smtClean="0"/>
                <a:t>…and ignite fusion</a:t>
              </a:r>
            </a:p>
            <a:p>
              <a:pPr algn="ctr"/>
              <a:r>
                <a:rPr lang="en-US" sz="1200" dirty="0" smtClean="0">
                  <a:solidFill>
                    <a:srgbClr val="FF0000"/>
                  </a:solidFill>
                </a:rPr>
                <a:t>Fernandez, </a:t>
              </a:r>
              <a:r>
                <a:rPr lang="en-US" sz="1200" dirty="0" err="1" smtClean="0">
                  <a:solidFill>
                    <a:srgbClr val="FF0000"/>
                  </a:solidFill>
                </a:rPr>
                <a:t>Nucl</a:t>
              </a:r>
              <a:r>
                <a:rPr lang="en-US" sz="1200" dirty="0" smtClean="0">
                  <a:solidFill>
                    <a:srgbClr val="FF0000"/>
                  </a:solidFill>
                </a:rPr>
                <a:t>. </a:t>
              </a:r>
              <a:r>
                <a:rPr lang="en-US" sz="1200" dirty="0" err="1" smtClean="0">
                  <a:solidFill>
                    <a:srgbClr val="FF0000"/>
                  </a:solidFill>
                </a:rPr>
                <a:t>Fus</a:t>
              </a:r>
              <a:r>
                <a:rPr lang="en-US" sz="1200" dirty="0" smtClean="0">
                  <a:solidFill>
                    <a:srgbClr val="FF0000"/>
                  </a:solidFill>
                </a:rPr>
                <a:t>. </a:t>
              </a:r>
              <a:r>
                <a:rPr lang="en-US" sz="1200" b="1" dirty="0" smtClean="0">
                  <a:solidFill>
                    <a:srgbClr val="FF0000"/>
                  </a:solidFill>
                </a:rPr>
                <a:t>49, </a:t>
              </a:r>
              <a:r>
                <a:rPr lang="en-US" sz="1200" dirty="0" smtClean="0">
                  <a:solidFill>
                    <a:srgbClr val="FF0000"/>
                  </a:solidFill>
                </a:rPr>
                <a:t>065004 (2009) </a:t>
              </a:r>
              <a:endParaRPr lang="en-US" sz="1200" dirty="0">
                <a:solidFill>
                  <a:srgbClr val="FF0000"/>
                </a:solidFill>
              </a:endParaRPr>
            </a:p>
          </p:txBody>
        </p:sp>
        <p:grpSp>
          <p:nvGrpSpPr>
            <p:cNvPr id="76" name="Group 75"/>
            <p:cNvGrpSpPr/>
            <p:nvPr/>
          </p:nvGrpSpPr>
          <p:grpSpPr>
            <a:xfrm>
              <a:off x="4515520" y="5379168"/>
              <a:ext cx="2709893" cy="1459073"/>
              <a:chOff x="4487298" y="5379168"/>
              <a:chExt cx="2709893" cy="1459073"/>
            </a:xfrm>
          </p:grpSpPr>
          <p:pic>
            <p:nvPicPr>
              <p:cNvPr id="22" name="Picture 21" descr="laser-ion accelerator.tiff"/>
              <p:cNvPicPr>
                <a:picLocks noChangeAspect="1"/>
              </p:cNvPicPr>
              <p:nvPr/>
            </p:nvPicPr>
            <p:blipFill rotWithShape="1">
              <a:blip r:embed="rId8">
                <a:extLst>
                  <a:ext uri="{28A0092B-C50C-407E-A947-70E740481C1C}">
                    <a14:useLocalDpi xmlns:a14="http://schemas.microsoft.com/office/drawing/2010/main" val="0"/>
                  </a:ext>
                </a:extLst>
              </a:blip>
              <a:srcRect t="10750" b="17637"/>
              <a:stretch/>
            </p:blipFill>
            <p:spPr>
              <a:xfrm>
                <a:off x="4487298" y="5382753"/>
                <a:ext cx="2709893" cy="1455488"/>
              </a:xfrm>
              <a:prstGeom prst="rect">
                <a:avLst/>
              </a:prstGeom>
            </p:spPr>
          </p:pic>
          <p:sp>
            <p:nvSpPr>
              <p:cNvPr id="29" name="TextBox 28"/>
              <p:cNvSpPr txBox="1"/>
              <p:nvPr/>
            </p:nvSpPr>
            <p:spPr>
              <a:xfrm>
                <a:off x="4670815" y="5415872"/>
                <a:ext cx="513482" cy="276999"/>
              </a:xfrm>
              <a:prstGeom prst="rect">
                <a:avLst/>
              </a:prstGeom>
              <a:solidFill>
                <a:schemeClr val="tx1"/>
              </a:solidFill>
            </p:spPr>
            <p:txBody>
              <a:bodyPr wrap="none" rtlCol="0">
                <a:spAutoFit/>
              </a:bodyPr>
              <a:lstStyle/>
              <a:p>
                <a:r>
                  <a:rPr lang="en-US" sz="1200" dirty="0" smtClean="0">
                    <a:solidFill>
                      <a:schemeClr val="bg1"/>
                    </a:solidFill>
                  </a:rPr>
                  <a:t>Laser</a:t>
                </a:r>
                <a:endParaRPr lang="en-US" sz="1200" dirty="0">
                  <a:solidFill>
                    <a:schemeClr val="bg1"/>
                  </a:solidFill>
                </a:endParaRPr>
              </a:p>
            </p:txBody>
          </p:sp>
          <p:sp>
            <p:nvSpPr>
              <p:cNvPr id="30" name="TextBox 29"/>
              <p:cNvSpPr txBox="1"/>
              <p:nvPr/>
            </p:nvSpPr>
            <p:spPr>
              <a:xfrm>
                <a:off x="6237137" y="5379168"/>
                <a:ext cx="932348" cy="261610"/>
              </a:xfrm>
              <a:prstGeom prst="rect">
                <a:avLst/>
              </a:prstGeom>
              <a:solidFill>
                <a:srgbClr val="000000"/>
              </a:solidFill>
            </p:spPr>
            <p:txBody>
              <a:bodyPr wrap="none" rtlCol="0">
                <a:spAutoFit/>
              </a:bodyPr>
              <a:lstStyle/>
              <a:p>
                <a:r>
                  <a:rPr lang="en-US" sz="1100" dirty="0" smtClean="0">
                    <a:solidFill>
                      <a:srgbClr val="FFFFFF"/>
                    </a:solidFill>
                  </a:rPr>
                  <a:t>MeV protons</a:t>
                </a:r>
                <a:endParaRPr lang="en-US" sz="1100" dirty="0">
                  <a:solidFill>
                    <a:srgbClr val="FFFFFF"/>
                  </a:solidFill>
                </a:endParaRPr>
              </a:p>
            </p:txBody>
          </p:sp>
          <p:sp>
            <p:nvSpPr>
              <p:cNvPr id="41" name="TextBox 40"/>
              <p:cNvSpPr txBox="1"/>
              <p:nvPr/>
            </p:nvSpPr>
            <p:spPr>
              <a:xfrm rot="16200000">
                <a:off x="5395314" y="6292327"/>
                <a:ext cx="646331" cy="307777"/>
              </a:xfrm>
              <a:prstGeom prst="rect">
                <a:avLst/>
              </a:prstGeom>
              <a:noFill/>
            </p:spPr>
            <p:txBody>
              <a:bodyPr wrap="none" rtlCol="0">
                <a:spAutoFit/>
              </a:bodyPr>
              <a:lstStyle/>
              <a:p>
                <a:r>
                  <a:rPr lang="en-US" sz="1400" b="1" dirty="0" smtClean="0"/>
                  <a:t>Target</a:t>
                </a:r>
                <a:endParaRPr lang="en-US" sz="1400" b="1" dirty="0"/>
              </a:p>
            </p:txBody>
          </p:sp>
          <p:grpSp>
            <p:nvGrpSpPr>
              <p:cNvPr id="73" name="Group 72"/>
              <p:cNvGrpSpPr/>
              <p:nvPr/>
            </p:nvGrpSpPr>
            <p:grpSpPr>
              <a:xfrm>
                <a:off x="6041789" y="6485486"/>
                <a:ext cx="1060608" cy="342789"/>
                <a:chOff x="6041789" y="6485486"/>
                <a:chExt cx="1060608" cy="342789"/>
              </a:xfrm>
            </p:grpSpPr>
            <p:sp>
              <p:nvSpPr>
                <p:cNvPr id="55" name="TextBox 54"/>
                <p:cNvSpPr txBox="1"/>
                <p:nvPr/>
              </p:nvSpPr>
              <p:spPr>
                <a:xfrm>
                  <a:off x="6265359" y="6551276"/>
                  <a:ext cx="837038" cy="276999"/>
                </a:xfrm>
                <a:prstGeom prst="rect">
                  <a:avLst/>
                </a:prstGeom>
                <a:noFill/>
              </p:spPr>
              <p:txBody>
                <a:bodyPr wrap="none" rtlCol="0">
                  <a:spAutoFit/>
                </a:bodyPr>
                <a:lstStyle/>
                <a:p>
                  <a:r>
                    <a:rPr lang="en-US" sz="1200" dirty="0" smtClean="0">
                      <a:solidFill>
                        <a:schemeClr val="bg1"/>
                      </a:solidFill>
                    </a:rPr>
                    <a:t>H-rich film</a:t>
                  </a:r>
                  <a:endParaRPr lang="en-US" sz="1200" dirty="0">
                    <a:solidFill>
                      <a:schemeClr val="bg1"/>
                    </a:solidFill>
                  </a:endParaRPr>
                </a:p>
              </p:txBody>
            </p:sp>
            <p:cxnSp>
              <p:nvCxnSpPr>
                <p:cNvPr id="69" name="Straight Arrow Connector 68"/>
                <p:cNvCxnSpPr/>
                <p:nvPr/>
              </p:nvCxnSpPr>
              <p:spPr>
                <a:xfrm flipH="1" flipV="1">
                  <a:off x="6041789" y="6485486"/>
                  <a:ext cx="237688" cy="181488"/>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74" name="TextBox 73"/>
              <p:cNvSpPr txBox="1"/>
              <p:nvPr/>
            </p:nvSpPr>
            <p:spPr>
              <a:xfrm>
                <a:off x="6434692" y="6274616"/>
                <a:ext cx="671979" cy="276999"/>
              </a:xfrm>
              <a:prstGeom prst="rect">
                <a:avLst/>
              </a:prstGeom>
              <a:solidFill>
                <a:srgbClr val="000000"/>
              </a:solidFill>
            </p:spPr>
            <p:txBody>
              <a:bodyPr wrap="none" rtlCol="0">
                <a:spAutoFit/>
              </a:bodyPr>
              <a:lstStyle/>
              <a:p>
                <a:r>
                  <a:rPr lang="en-US" sz="1200" dirty="0">
                    <a:solidFill>
                      <a:schemeClr val="tx2">
                        <a:lumMod val="20000"/>
                        <a:lumOff val="80000"/>
                      </a:schemeClr>
                    </a:solidFill>
                  </a:rPr>
                  <a:t>e</a:t>
                </a:r>
                <a:r>
                  <a:rPr lang="en-US" sz="1200" baseline="30000" dirty="0" smtClean="0">
                    <a:solidFill>
                      <a:schemeClr val="tx2">
                        <a:lumMod val="20000"/>
                        <a:lumOff val="80000"/>
                      </a:schemeClr>
                    </a:solidFill>
                  </a:rPr>
                  <a:t>-</a:t>
                </a:r>
                <a:r>
                  <a:rPr lang="en-US" sz="1200" dirty="0" smtClean="0">
                    <a:solidFill>
                      <a:schemeClr val="tx2">
                        <a:lumMod val="20000"/>
                        <a:lumOff val="80000"/>
                      </a:schemeClr>
                    </a:solidFill>
                  </a:rPr>
                  <a:t> cloud</a:t>
                </a:r>
                <a:endParaRPr lang="en-US" sz="1200" dirty="0">
                  <a:solidFill>
                    <a:schemeClr val="tx2">
                      <a:lumMod val="20000"/>
                      <a:lumOff val="80000"/>
                    </a:schemeClr>
                  </a:solidFill>
                </a:endParaRPr>
              </a:p>
            </p:txBody>
          </p:sp>
          <p:sp>
            <p:nvSpPr>
              <p:cNvPr id="75" name="Rectangle 74"/>
              <p:cNvSpPr/>
              <p:nvPr/>
            </p:nvSpPr>
            <p:spPr>
              <a:xfrm>
                <a:off x="4953520" y="6434671"/>
                <a:ext cx="549813" cy="127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48" name="Picture 47" descr="Higgs Nobel.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4599" y="1257301"/>
            <a:ext cx="2311250" cy="1555898"/>
          </a:xfrm>
          <a:prstGeom prst="rect">
            <a:avLst/>
          </a:prstGeom>
        </p:spPr>
      </p:pic>
    </p:spTree>
    <p:extLst>
      <p:ext uri="{BB962C8B-B14F-4D97-AF65-F5344CB8AC3E}">
        <p14:creationId xmlns:p14="http://schemas.microsoft.com/office/powerpoint/2010/main" val="35725454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7"/>
                                        </p:tgtEl>
                                        <p:attrNameLst>
                                          <p:attrName>style.visibility</p:attrName>
                                        </p:attrNameLst>
                                      </p:cBhvr>
                                      <p:to>
                                        <p:strVal val="visible"/>
                                      </p:to>
                                    </p:set>
                                    <p:animEffect transition="in" filter="wipe(left)">
                                      <p:cBhvr>
                                        <p:cTn id="1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2"/>
          <p:cNvGrpSpPr>
            <a:grpSpLocks/>
          </p:cNvGrpSpPr>
          <p:nvPr/>
        </p:nvGrpSpPr>
        <p:grpSpPr bwMode="auto">
          <a:xfrm>
            <a:off x="735013" y="4763"/>
            <a:ext cx="7761287" cy="2166937"/>
            <a:chOff x="23" y="336"/>
            <a:chExt cx="5689" cy="1645"/>
          </a:xfrm>
        </p:grpSpPr>
        <p:pic>
          <p:nvPicPr>
            <p:cNvPr id="118787" name="Picture 3"/>
            <p:cNvPicPr>
              <a:picLocks noChangeAspect="1" noChangeArrowheads="1"/>
            </p:cNvPicPr>
            <p:nvPr/>
          </p:nvPicPr>
          <p:blipFill>
            <a:blip r:embed="rId3">
              <a:extLst>
                <a:ext uri="{28A0092B-C50C-407E-A947-70E740481C1C}">
                  <a14:useLocalDpi xmlns:a14="http://schemas.microsoft.com/office/drawing/2010/main" val="0"/>
                </a:ext>
              </a:extLst>
            </a:blip>
            <a:srcRect b="6400"/>
            <a:stretch>
              <a:fillRect/>
            </a:stretch>
          </p:blipFill>
          <p:spPr bwMode="auto">
            <a:xfrm>
              <a:off x="23" y="576"/>
              <a:ext cx="5689" cy="1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8788" name="Picture 4"/>
            <p:cNvPicPr>
              <a:picLocks noChangeAspect="1" noChangeArrowheads="1"/>
            </p:cNvPicPr>
            <p:nvPr/>
          </p:nvPicPr>
          <p:blipFill>
            <a:blip r:embed="rId4">
              <a:extLst>
                <a:ext uri="{28A0092B-C50C-407E-A947-70E740481C1C}">
                  <a14:useLocalDpi xmlns:a14="http://schemas.microsoft.com/office/drawing/2010/main" val="0"/>
                </a:ext>
              </a:extLst>
            </a:blip>
            <a:srcRect b="21"/>
            <a:stretch>
              <a:fillRect/>
            </a:stretch>
          </p:blipFill>
          <p:spPr bwMode="auto">
            <a:xfrm>
              <a:off x="4000" y="336"/>
              <a:ext cx="1520" cy="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8789" name="Picture 5"/>
            <p:cNvPicPr>
              <a:picLocks noChangeAspect="1" noChangeArrowheads="1"/>
            </p:cNvPicPr>
            <p:nvPr/>
          </p:nvPicPr>
          <p:blipFill>
            <a:blip r:embed="rId5">
              <a:extLst>
                <a:ext uri="{28A0092B-C50C-407E-A947-70E740481C1C}">
                  <a14:useLocalDpi xmlns:a14="http://schemas.microsoft.com/office/drawing/2010/main" val="0"/>
                </a:ext>
              </a:extLst>
            </a:blip>
            <a:srcRect b="21"/>
            <a:stretch>
              <a:fillRect/>
            </a:stretch>
          </p:blipFill>
          <p:spPr bwMode="auto">
            <a:xfrm>
              <a:off x="47" y="384"/>
              <a:ext cx="662"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47106" name="Picture 6"/>
          <p:cNvPicPr>
            <a:picLocks noChangeAspect="1" noChangeArrowheads="1"/>
          </p:cNvPicPr>
          <p:nvPr/>
        </p:nvPicPr>
        <p:blipFill>
          <a:blip r:embed="rId6">
            <a:extLst>
              <a:ext uri="{28A0092B-C50C-407E-A947-70E740481C1C}">
                <a14:useLocalDpi xmlns:a14="http://schemas.microsoft.com/office/drawing/2010/main" val="0"/>
              </a:ext>
            </a:extLst>
          </a:blip>
          <a:srcRect b="5441"/>
          <a:stretch>
            <a:fillRect/>
          </a:stretch>
        </p:blipFill>
        <p:spPr bwMode="auto">
          <a:xfrm>
            <a:off x="0" y="2171700"/>
            <a:ext cx="91440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07" name="Group 7"/>
          <p:cNvGrpSpPr>
            <a:grpSpLocks/>
          </p:cNvGrpSpPr>
          <p:nvPr/>
        </p:nvGrpSpPr>
        <p:grpSpPr bwMode="auto">
          <a:xfrm>
            <a:off x="3136900" y="3003550"/>
            <a:ext cx="4191000" cy="1727200"/>
            <a:chOff x="2928" y="1840"/>
            <a:chExt cx="1992" cy="1088"/>
          </a:xfrm>
        </p:grpSpPr>
        <p:sp>
          <p:nvSpPr>
            <p:cNvPr id="118792" name="Line 8"/>
            <p:cNvSpPr>
              <a:spLocks noChangeShapeType="1"/>
            </p:cNvSpPr>
            <p:nvPr/>
          </p:nvSpPr>
          <p:spPr bwMode="auto">
            <a:xfrm flipV="1">
              <a:off x="3008" y="2544"/>
              <a:ext cx="592" cy="304"/>
            </a:xfrm>
            <a:prstGeom prst="line">
              <a:avLst/>
            </a:prstGeom>
            <a:noFill/>
            <a:ln w="1905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8793" name="Text Box 9"/>
            <p:cNvSpPr txBox="1">
              <a:spLocks noChangeArrowheads="1"/>
            </p:cNvSpPr>
            <p:nvPr/>
          </p:nvSpPr>
          <p:spPr bwMode="auto">
            <a:xfrm>
              <a:off x="3553" y="2256"/>
              <a:ext cx="50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bg1"/>
                  </a:solidFill>
                  <a:latin typeface="Times" charset="0"/>
                </a:rPr>
                <a:t>3.2 km</a:t>
              </a:r>
              <a:endParaRPr lang="en-US">
                <a:latin typeface="Times" charset="0"/>
              </a:endParaRPr>
            </a:p>
          </p:txBody>
        </p:sp>
        <p:sp>
          <p:nvSpPr>
            <p:cNvPr id="118794" name="AutoShape 10"/>
            <p:cNvSpPr>
              <a:spLocks noChangeArrowheads="1"/>
            </p:cNvSpPr>
            <p:nvPr/>
          </p:nvSpPr>
          <p:spPr bwMode="auto">
            <a:xfrm flipH="1">
              <a:off x="4536" y="1840"/>
              <a:ext cx="384" cy="144"/>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8795" name="Line 11"/>
            <p:cNvSpPr>
              <a:spLocks noChangeShapeType="1"/>
            </p:cNvSpPr>
            <p:nvPr/>
          </p:nvSpPr>
          <p:spPr bwMode="auto">
            <a:xfrm flipH="1">
              <a:off x="4080" y="1920"/>
              <a:ext cx="768" cy="384"/>
            </a:xfrm>
            <a:prstGeom prst="line">
              <a:avLst/>
            </a:prstGeom>
            <a:noFill/>
            <a:ln w="19050">
              <a:solidFill>
                <a:srgbClr val="EAEA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8796" name="AutoShape 12"/>
            <p:cNvSpPr>
              <a:spLocks noChangeArrowheads="1"/>
            </p:cNvSpPr>
            <p:nvPr/>
          </p:nvSpPr>
          <p:spPr bwMode="auto">
            <a:xfrm flipV="1">
              <a:off x="2928" y="2784"/>
              <a:ext cx="384" cy="144"/>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18797" name="Text Box 13"/>
          <p:cNvSpPr txBox="1">
            <a:spLocks noChangeArrowheads="1"/>
          </p:cNvSpPr>
          <p:nvPr/>
        </p:nvSpPr>
        <p:spPr bwMode="auto">
          <a:xfrm>
            <a:off x="60325" y="6326188"/>
            <a:ext cx="5248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solidFill>
                  <a:schemeClr val="bg1"/>
                </a:solidFill>
              </a:rPr>
              <a:t>Stanford Linear Accelerator Center</a:t>
            </a:r>
          </a:p>
        </p:txBody>
      </p:sp>
      <p:grpSp>
        <p:nvGrpSpPr>
          <p:cNvPr id="2" name="Group 1"/>
          <p:cNvGrpSpPr/>
          <p:nvPr/>
        </p:nvGrpSpPr>
        <p:grpSpPr>
          <a:xfrm>
            <a:off x="3872632" y="1230496"/>
            <a:ext cx="2512832" cy="3327400"/>
            <a:chOff x="4493516" y="1752603"/>
            <a:chExt cx="2512832" cy="3327400"/>
          </a:xfrm>
        </p:grpSpPr>
        <p:pic>
          <p:nvPicPr>
            <p:cNvPr id="118810" name="Picture 2" descr="cerncourier.pdf                                                000161FEMacintosh HD                   B8A9EEA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3516" y="1752603"/>
              <a:ext cx="2512832"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3" name="Rectangle 6"/>
            <p:cNvSpPr>
              <a:spLocks noChangeArrowheads="1"/>
            </p:cNvSpPr>
            <p:nvPr/>
          </p:nvSpPr>
          <p:spPr bwMode="auto">
            <a:xfrm>
              <a:off x="4609403" y="4098601"/>
              <a:ext cx="1157288" cy="4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800" b="1">
                  <a:solidFill>
                    <a:schemeClr val="bg1"/>
                  </a:solidFill>
                  <a:latin typeface="Times" charset="0"/>
                </a:rPr>
                <a:t>42 GeV</a:t>
              </a:r>
            </a:p>
          </p:txBody>
        </p:sp>
        <p:sp>
          <p:nvSpPr>
            <p:cNvPr id="47124" name="Rectangle 7"/>
            <p:cNvSpPr>
              <a:spLocks noChangeArrowheads="1"/>
            </p:cNvSpPr>
            <p:nvPr/>
          </p:nvSpPr>
          <p:spPr bwMode="auto">
            <a:xfrm>
              <a:off x="5991593" y="4084490"/>
              <a:ext cx="914400" cy="44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800" b="1" dirty="0">
                  <a:solidFill>
                    <a:schemeClr val="bg1"/>
                  </a:solidFill>
                  <a:latin typeface="Times" charset="0"/>
                </a:rPr>
                <a:t>84 </a:t>
              </a:r>
              <a:r>
                <a:rPr lang="en-US" sz="1800" b="1" dirty="0" err="1">
                  <a:solidFill>
                    <a:schemeClr val="bg1"/>
                  </a:solidFill>
                  <a:latin typeface="Times" charset="0"/>
                </a:rPr>
                <a:t>GeV</a:t>
              </a:r>
              <a:endParaRPr lang="en-US" sz="1800" b="1" dirty="0">
                <a:solidFill>
                  <a:schemeClr val="bg1"/>
                </a:solidFill>
                <a:latin typeface="Times" charset="0"/>
              </a:endParaRPr>
            </a:p>
          </p:txBody>
        </p:sp>
        <p:sp>
          <p:nvSpPr>
            <p:cNvPr id="47125" name="Line 29"/>
            <p:cNvSpPr>
              <a:spLocks noChangeShapeType="1"/>
            </p:cNvSpPr>
            <p:nvPr/>
          </p:nvSpPr>
          <p:spPr bwMode="auto">
            <a:xfrm flipV="1">
              <a:off x="6699970" y="3711231"/>
              <a:ext cx="0" cy="370025"/>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126" name="Line 30"/>
            <p:cNvSpPr>
              <a:spLocks noChangeShapeType="1"/>
            </p:cNvSpPr>
            <p:nvPr/>
          </p:nvSpPr>
          <p:spPr bwMode="auto">
            <a:xfrm flipV="1">
              <a:off x="4933253" y="3837008"/>
              <a:ext cx="0" cy="244247"/>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18825" name="Group 41"/>
          <p:cNvGrpSpPr>
            <a:grpSpLocks/>
          </p:cNvGrpSpPr>
          <p:nvPr/>
        </p:nvGrpSpPr>
        <p:grpSpPr bwMode="auto">
          <a:xfrm>
            <a:off x="143934" y="2290591"/>
            <a:ext cx="3687763" cy="2278063"/>
            <a:chOff x="144" y="1754"/>
            <a:chExt cx="2323" cy="1435"/>
          </a:xfrm>
        </p:grpSpPr>
        <p:grpSp>
          <p:nvGrpSpPr>
            <p:cNvPr id="47115" name="Group 39"/>
            <p:cNvGrpSpPr>
              <a:grpSpLocks/>
            </p:cNvGrpSpPr>
            <p:nvPr/>
          </p:nvGrpSpPr>
          <p:grpSpPr bwMode="auto">
            <a:xfrm>
              <a:off x="144" y="1754"/>
              <a:ext cx="2323" cy="1435"/>
              <a:chOff x="192" y="1754"/>
              <a:chExt cx="2323" cy="1435"/>
            </a:xfrm>
          </p:grpSpPr>
          <p:pic>
            <p:nvPicPr>
              <p:cNvPr id="47117" name="Picture 323" descr="PWA-4-med.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92" y="1754"/>
                <a:ext cx="2323"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8" name="Rectangle 322"/>
              <p:cNvSpPr>
                <a:spLocks noChangeArrowheads="1"/>
              </p:cNvSpPr>
              <p:nvPr/>
            </p:nvSpPr>
            <p:spPr bwMode="auto">
              <a:xfrm rot="21300000">
                <a:off x="839" y="2359"/>
                <a:ext cx="100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1200" dirty="0">
                    <a:solidFill>
                      <a:schemeClr val="bg1"/>
                    </a:solidFill>
                    <a:latin typeface="Comic Sans MS" charset="0"/>
                  </a:rPr>
                  <a:t>Drive e beam</a:t>
                </a:r>
              </a:p>
            </p:txBody>
          </p:sp>
          <p:sp>
            <p:nvSpPr>
              <p:cNvPr id="47119" name="TextBox 324"/>
              <p:cNvSpPr txBox="1">
                <a:spLocks noChangeArrowheads="1"/>
              </p:cNvSpPr>
              <p:nvPr/>
            </p:nvSpPr>
            <p:spPr bwMode="auto">
              <a:xfrm>
                <a:off x="285" y="1798"/>
                <a:ext cx="49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dirty="0">
                    <a:solidFill>
                      <a:schemeClr val="bg1"/>
                    </a:solidFill>
                  </a:rPr>
                  <a:t>Plasma</a:t>
                </a:r>
              </a:p>
            </p:txBody>
          </p:sp>
          <p:sp>
            <p:nvSpPr>
              <p:cNvPr id="47120" name="TextBox 325"/>
              <p:cNvSpPr txBox="1">
                <a:spLocks noChangeArrowheads="1"/>
              </p:cNvSpPr>
              <p:nvPr/>
            </p:nvSpPr>
            <p:spPr bwMode="auto">
              <a:xfrm>
                <a:off x="1449" y="2094"/>
                <a:ext cx="29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chemeClr val="bg1"/>
                    </a:solidFill>
                  </a:rPr>
                  <a:t>ions</a:t>
                </a:r>
              </a:p>
            </p:txBody>
          </p:sp>
          <p:sp>
            <p:nvSpPr>
              <p:cNvPr id="47121" name="TextBox 326"/>
              <p:cNvSpPr txBox="1">
                <a:spLocks noChangeArrowheads="1"/>
              </p:cNvSpPr>
              <p:nvPr/>
            </p:nvSpPr>
            <p:spPr bwMode="auto">
              <a:xfrm rot="21300000">
                <a:off x="1605" y="2409"/>
                <a:ext cx="65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dirty="0">
                    <a:solidFill>
                      <a:schemeClr val="bg1"/>
                    </a:solidFill>
                  </a:rPr>
                  <a:t>Accelerating</a:t>
                </a:r>
              </a:p>
              <a:p>
                <a:pPr algn="ctr" eaLnBrk="1" hangingPunct="1"/>
                <a:r>
                  <a:rPr lang="en-US" sz="1200" dirty="0">
                    <a:solidFill>
                      <a:schemeClr val="bg1"/>
                    </a:solidFill>
                  </a:rPr>
                  <a:t>beam</a:t>
                </a:r>
              </a:p>
            </p:txBody>
          </p:sp>
          <p:sp>
            <p:nvSpPr>
              <p:cNvPr id="47122" name="Line 38"/>
              <p:cNvSpPr>
                <a:spLocks noChangeShapeType="1"/>
              </p:cNvSpPr>
              <p:nvPr/>
            </p:nvSpPr>
            <p:spPr bwMode="auto">
              <a:xfrm rot="300000" flipH="1">
                <a:off x="483" y="2496"/>
                <a:ext cx="336" cy="4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7116" name="Text Box 40"/>
            <p:cNvSpPr txBox="1">
              <a:spLocks noChangeArrowheads="1"/>
            </p:cNvSpPr>
            <p:nvPr/>
          </p:nvSpPr>
          <p:spPr bwMode="auto">
            <a:xfrm>
              <a:off x="384" y="2861"/>
              <a:ext cx="1841" cy="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schemeClr val="bg1"/>
                  </a:solidFill>
                </a:rPr>
                <a:t>Nonlinear </a:t>
              </a:r>
              <a:r>
                <a:rPr lang="ja-JP" altLang="en-US" sz="1200" dirty="0">
                  <a:solidFill>
                    <a:schemeClr val="bg1"/>
                  </a:solidFill>
                </a:rPr>
                <a:t>“</a:t>
              </a:r>
              <a:r>
                <a:rPr lang="en-US" altLang="ja-JP" sz="1200" dirty="0">
                  <a:solidFill>
                    <a:schemeClr val="bg1"/>
                  </a:solidFill>
                </a:rPr>
                <a:t>bubble</a:t>
              </a:r>
              <a:r>
                <a:rPr lang="ja-JP" altLang="en-US" sz="1200" dirty="0">
                  <a:solidFill>
                    <a:schemeClr val="bg1"/>
                  </a:solidFill>
                </a:rPr>
                <a:t>”</a:t>
              </a:r>
              <a:r>
                <a:rPr lang="en-US" altLang="ja-JP" sz="1200" dirty="0">
                  <a:solidFill>
                    <a:schemeClr val="bg1"/>
                  </a:solidFill>
                </a:rPr>
                <a:t> or </a:t>
              </a:r>
              <a:r>
                <a:rPr lang="ja-JP" altLang="en-US" sz="1200" dirty="0">
                  <a:solidFill>
                    <a:schemeClr val="bg1"/>
                  </a:solidFill>
                </a:rPr>
                <a:t>“</a:t>
              </a:r>
              <a:r>
                <a:rPr lang="en-US" altLang="ja-JP" sz="1200" dirty="0">
                  <a:solidFill>
                    <a:schemeClr val="bg1"/>
                  </a:solidFill>
                </a:rPr>
                <a:t>blowout</a:t>
              </a:r>
              <a:r>
                <a:rPr lang="ja-JP" altLang="en-US" sz="1200" dirty="0">
                  <a:solidFill>
                    <a:schemeClr val="bg1"/>
                  </a:solidFill>
                </a:rPr>
                <a:t>”</a:t>
              </a:r>
              <a:r>
                <a:rPr lang="en-US" altLang="ja-JP" sz="1200" dirty="0">
                  <a:solidFill>
                    <a:schemeClr val="bg1"/>
                  </a:solidFill>
                </a:rPr>
                <a:t> regime</a:t>
              </a:r>
              <a:endParaRPr lang="en-US" sz="1200" dirty="0">
                <a:solidFill>
                  <a:schemeClr val="bg1"/>
                </a:solidFill>
              </a:endParaRPr>
            </a:p>
          </p:txBody>
        </p:sp>
      </p:grpSp>
      <p:pic>
        <p:nvPicPr>
          <p:cNvPr id="32" name="Picture 4" descr="Linac_overvie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866" y="4603751"/>
            <a:ext cx="6224759" cy="221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477024" y="4629143"/>
            <a:ext cx="2603334" cy="2154436"/>
          </a:xfrm>
          <a:prstGeom prst="rect">
            <a:avLst/>
          </a:prstGeom>
          <a:solidFill>
            <a:schemeClr val="bg1"/>
          </a:solidFill>
        </p:spPr>
        <p:txBody>
          <a:bodyPr wrap="none" rtlCol="0">
            <a:spAutoFit/>
          </a:bodyPr>
          <a:lstStyle/>
          <a:p>
            <a:pPr algn="ctr"/>
            <a:r>
              <a:rPr lang="en-US" b="1" dirty="0" smtClean="0"/>
              <a:t>Facility for Advanced</a:t>
            </a:r>
          </a:p>
          <a:p>
            <a:pPr algn="ctr"/>
            <a:r>
              <a:rPr lang="en-US" b="1" dirty="0" smtClean="0"/>
              <a:t>Accelerator Experimental</a:t>
            </a:r>
          </a:p>
          <a:p>
            <a:pPr algn="ctr"/>
            <a:r>
              <a:rPr lang="en-US" b="1" dirty="0" smtClean="0"/>
              <a:t>Tests</a:t>
            </a:r>
            <a:r>
              <a:rPr lang="en-US" dirty="0" smtClean="0"/>
              <a:t> (</a:t>
            </a:r>
            <a:r>
              <a:rPr lang="en-US" b="1" dirty="0" smtClean="0"/>
              <a:t>FACET</a:t>
            </a:r>
            <a:r>
              <a:rPr lang="en-US" dirty="0" smtClean="0"/>
              <a:t>) </a:t>
            </a:r>
            <a:r>
              <a:rPr lang="en-US" sz="1600" dirty="0" smtClean="0"/>
              <a:t>uses SLAC</a:t>
            </a:r>
          </a:p>
          <a:p>
            <a:pPr algn="ctr"/>
            <a:r>
              <a:rPr lang="en-US" sz="1600" dirty="0"/>
              <a:t>i</a:t>
            </a:r>
            <a:r>
              <a:rPr lang="en-US" sz="1600" dirty="0" smtClean="0"/>
              <a:t>njector and 2/3 of </a:t>
            </a:r>
            <a:r>
              <a:rPr lang="en-US" sz="1600" dirty="0" err="1" smtClean="0"/>
              <a:t>linac</a:t>
            </a:r>
            <a:r>
              <a:rPr lang="en-US" sz="1600" dirty="0" smtClean="0"/>
              <a:t> to</a:t>
            </a:r>
          </a:p>
          <a:p>
            <a:pPr algn="ctr"/>
            <a:r>
              <a:rPr lang="en-US" sz="1600" dirty="0"/>
              <a:t>d</a:t>
            </a:r>
            <a:r>
              <a:rPr lang="en-US" sz="1600" dirty="0" smtClean="0"/>
              <a:t>eliver compressed 25 </a:t>
            </a:r>
            <a:r>
              <a:rPr lang="en-US" sz="1600" dirty="0" err="1" smtClean="0"/>
              <a:t>GeV</a:t>
            </a:r>
            <a:endParaRPr lang="en-US" sz="1600" dirty="0" smtClean="0"/>
          </a:p>
          <a:p>
            <a:pPr algn="ctr"/>
            <a:r>
              <a:rPr lang="en-US" sz="1600" dirty="0" smtClean="0"/>
              <a:t>e</a:t>
            </a:r>
            <a:r>
              <a:rPr lang="en-US" sz="1600" baseline="30000" dirty="0" smtClean="0"/>
              <a:t>-</a:t>
            </a:r>
            <a:r>
              <a:rPr lang="en-US" sz="1600" dirty="0" smtClean="0"/>
              <a:t> and e</a:t>
            </a:r>
            <a:r>
              <a:rPr lang="en-US" sz="1600" baseline="30000" dirty="0" smtClean="0"/>
              <a:t>+</a:t>
            </a:r>
            <a:r>
              <a:rPr lang="en-US" sz="1600" dirty="0" smtClean="0"/>
              <a:t> drive bunches and</a:t>
            </a:r>
          </a:p>
          <a:p>
            <a:pPr algn="ctr"/>
            <a:r>
              <a:rPr lang="en-US" sz="1600" dirty="0"/>
              <a:t>s</a:t>
            </a:r>
            <a:r>
              <a:rPr lang="en-US" sz="1600" dirty="0" smtClean="0"/>
              <a:t>ynchronized accelerating</a:t>
            </a:r>
          </a:p>
          <a:p>
            <a:pPr algn="ctr"/>
            <a:r>
              <a:rPr lang="en-US" sz="1600" dirty="0"/>
              <a:t>b</a:t>
            </a:r>
            <a:r>
              <a:rPr lang="en-US" sz="1600" dirty="0" smtClean="0"/>
              <a:t>unches.</a:t>
            </a:r>
            <a:endParaRPr lang="en-US" sz="1600" dirty="0"/>
          </a:p>
        </p:txBody>
      </p:sp>
    </p:spTree>
    <p:extLst>
      <p:ext uri="{BB962C8B-B14F-4D97-AF65-F5344CB8AC3E}">
        <p14:creationId xmlns:p14="http://schemas.microsoft.com/office/powerpoint/2010/main" val="779770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18825"/>
                                        </p:tgtEl>
                                        <p:attrNameLst>
                                          <p:attrName>style.visibility</p:attrName>
                                        </p:attrNameLst>
                                      </p:cBhvr>
                                      <p:to>
                                        <p:strVal val="visible"/>
                                      </p:to>
                                    </p:set>
                                    <p:animEffect transition="in" filter="wipe(right)">
                                      <p:cBhvr>
                                        <p:cTn id="7" dur="500"/>
                                        <p:tgtEl>
                                          <p:spTgt spid="118825"/>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215900"/>
            <a:ext cx="850900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4" name="Text Box 5"/>
          <p:cNvSpPr txBox="1">
            <a:spLocks noChangeArrowheads="1"/>
          </p:cNvSpPr>
          <p:nvPr/>
        </p:nvSpPr>
        <p:spPr bwMode="auto">
          <a:xfrm>
            <a:off x="6124575" y="0"/>
            <a:ext cx="294322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i="1">
                <a:solidFill>
                  <a:srgbClr val="FE010E"/>
                </a:solidFill>
                <a:latin typeface="Times New Roman" charset="0"/>
              </a:rPr>
              <a:t>Nature Physics</a:t>
            </a:r>
            <a:r>
              <a:rPr lang="en-US" sz="1600">
                <a:solidFill>
                  <a:srgbClr val="FE010E"/>
                </a:solidFill>
                <a:latin typeface="Times New Roman" charset="0"/>
              </a:rPr>
              <a:t> </a:t>
            </a:r>
            <a:r>
              <a:rPr lang="en-US" sz="1600" b="1">
                <a:solidFill>
                  <a:srgbClr val="FE010E"/>
                </a:solidFill>
                <a:latin typeface="Times New Roman" charset="0"/>
              </a:rPr>
              <a:t>5</a:t>
            </a:r>
            <a:r>
              <a:rPr lang="en-US" sz="1600">
                <a:solidFill>
                  <a:srgbClr val="FE010E"/>
                </a:solidFill>
                <a:latin typeface="Times New Roman" charset="0"/>
              </a:rPr>
              <a:t>, 363-367 (2009)</a:t>
            </a:r>
          </a:p>
        </p:txBody>
      </p:sp>
      <p:pic>
        <p:nvPicPr>
          <p:cNvPr id="1914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2286000"/>
            <a:ext cx="4521200"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76" name="Text Box 10"/>
          <p:cNvSpPr txBox="1">
            <a:spLocks noChangeArrowheads="1"/>
          </p:cNvSpPr>
          <p:nvPr/>
        </p:nvSpPr>
        <p:spPr bwMode="auto">
          <a:xfrm>
            <a:off x="3622675" y="5295900"/>
            <a:ext cx="1394837"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u="sng" dirty="0">
                <a:solidFill>
                  <a:srgbClr val="FE010E"/>
                </a:solidFill>
                <a:latin typeface="Times New Roman" charset="0"/>
              </a:rPr>
              <a:t>proton driver</a:t>
            </a:r>
            <a:r>
              <a:rPr lang="en-US" sz="1400" b="1" dirty="0">
                <a:solidFill>
                  <a:srgbClr val="FE010E"/>
                </a:solidFill>
                <a:latin typeface="Times New Roman" charset="0"/>
              </a:rPr>
              <a:t>:</a:t>
            </a:r>
            <a:endParaRPr lang="en-US" sz="1400" dirty="0">
              <a:solidFill>
                <a:srgbClr val="FE010E"/>
              </a:solidFill>
              <a:latin typeface="Times New Roman" charset="0"/>
            </a:endParaRPr>
          </a:p>
          <a:p>
            <a:r>
              <a:rPr lang="en-US" sz="1400" dirty="0">
                <a:solidFill>
                  <a:srgbClr val="FE010E"/>
                </a:solidFill>
                <a:latin typeface="Times New Roman" charset="0"/>
              </a:rPr>
              <a:t>• 1 </a:t>
            </a:r>
            <a:r>
              <a:rPr lang="en-US" sz="1400" dirty="0" err="1">
                <a:solidFill>
                  <a:srgbClr val="FE010E"/>
                </a:solidFill>
                <a:latin typeface="Times New Roman" charset="0"/>
              </a:rPr>
              <a:t>TeV</a:t>
            </a:r>
            <a:endParaRPr lang="en-US" sz="1400" dirty="0">
              <a:solidFill>
                <a:srgbClr val="FE010E"/>
              </a:solidFill>
              <a:latin typeface="Times New Roman" charset="0"/>
            </a:endParaRPr>
          </a:p>
          <a:p>
            <a:r>
              <a:rPr lang="en-US" sz="1400" dirty="0">
                <a:solidFill>
                  <a:srgbClr val="FE010E"/>
                </a:solidFill>
                <a:latin typeface="Times New Roman" charset="0"/>
              </a:rPr>
              <a:t>• 10</a:t>
            </a:r>
            <a:r>
              <a:rPr lang="en-US" sz="1400" baseline="30000" dirty="0">
                <a:solidFill>
                  <a:srgbClr val="FE010E"/>
                </a:solidFill>
                <a:latin typeface="Times New Roman" charset="0"/>
              </a:rPr>
              <a:t>11</a:t>
            </a:r>
            <a:r>
              <a:rPr lang="en-US" sz="1400" dirty="0">
                <a:solidFill>
                  <a:srgbClr val="FE010E"/>
                </a:solidFill>
                <a:latin typeface="Times New Roman" charset="0"/>
              </a:rPr>
              <a:t> </a:t>
            </a:r>
            <a:r>
              <a:rPr lang="en-US" sz="1400" dirty="0" smtClean="0">
                <a:solidFill>
                  <a:srgbClr val="FE010E"/>
                </a:solidFill>
                <a:latin typeface="Times New Roman" charset="0"/>
              </a:rPr>
              <a:t>protons</a:t>
            </a:r>
          </a:p>
          <a:p>
            <a:r>
              <a:rPr lang="en-US" sz="1400" dirty="0" smtClean="0">
                <a:solidFill>
                  <a:srgbClr val="FE010E"/>
                </a:solidFill>
                <a:latin typeface="Times New Roman" charset="0"/>
              </a:rPr>
              <a:t>• </a:t>
            </a:r>
            <a:r>
              <a:rPr lang="en-US" sz="1400" dirty="0" err="1" smtClean="0">
                <a:solidFill>
                  <a:srgbClr val="FE010E"/>
                </a:solidFill>
                <a:latin typeface="Symbol" charset="0"/>
                <a:sym typeface="Symbol" charset="0"/>
              </a:rPr>
              <a:t>σ</a:t>
            </a:r>
            <a:r>
              <a:rPr lang="en-US" sz="1400" baseline="-25000" dirty="0" err="1" smtClean="0">
                <a:solidFill>
                  <a:srgbClr val="FE010E"/>
                </a:solidFill>
                <a:latin typeface="Times New Roman" charset="0"/>
              </a:rPr>
              <a:t>z</a:t>
            </a:r>
            <a:r>
              <a:rPr lang="en-US" sz="1400" dirty="0" smtClean="0">
                <a:solidFill>
                  <a:srgbClr val="FE010E"/>
                </a:solidFill>
                <a:latin typeface="Times New Roman" charset="0"/>
              </a:rPr>
              <a:t> </a:t>
            </a:r>
            <a:r>
              <a:rPr lang="en-US" sz="1400" dirty="0">
                <a:solidFill>
                  <a:srgbClr val="FE010E"/>
                </a:solidFill>
                <a:latin typeface="Times New Roman" charset="0"/>
              </a:rPr>
              <a:t>= 100 µm</a:t>
            </a:r>
          </a:p>
          <a:p>
            <a:r>
              <a:rPr lang="en-US" sz="1400" dirty="0">
                <a:solidFill>
                  <a:srgbClr val="FE010E"/>
                </a:solidFill>
                <a:latin typeface="Times New Roman" charset="0"/>
              </a:rPr>
              <a:t>• </a:t>
            </a:r>
            <a:r>
              <a:rPr lang="en-US" sz="1400" dirty="0" err="1" smtClean="0">
                <a:solidFill>
                  <a:srgbClr val="FE010E"/>
                </a:solidFill>
                <a:latin typeface="Symbol" charset="0"/>
                <a:sym typeface="Symbol" charset="0"/>
              </a:rPr>
              <a:t>σ</a:t>
            </a:r>
            <a:r>
              <a:rPr lang="en-US" sz="1400" baseline="-25000" dirty="0" err="1" smtClean="0">
                <a:solidFill>
                  <a:srgbClr val="FE010E"/>
                </a:solidFill>
                <a:latin typeface="Times New Roman" charset="0"/>
              </a:rPr>
              <a:t>x</a:t>
            </a:r>
            <a:r>
              <a:rPr lang="en-US" sz="1400" baseline="-25000" dirty="0" err="1">
                <a:solidFill>
                  <a:srgbClr val="FE010E"/>
                </a:solidFill>
                <a:latin typeface="Times New Roman" charset="0"/>
              </a:rPr>
              <a:t>,y</a:t>
            </a:r>
            <a:r>
              <a:rPr lang="en-US" sz="1400" dirty="0">
                <a:solidFill>
                  <a:srgbClr val="FE010E"/>
                </a:solidFill>
                <a:latin typeface="Times New Roman" charset="0"/>
              </a:rPr>
              <a:t> = 0.43 mm</a:t>
            </a:r>
          </a:p>
          <a:p>
            <a:r>
              <a:rPr lang="en-US" sz="1400" dirty="0">
                <a:solidFill>
                  <a:srgbClr val="FE010E"/>
                </a:solidFill>
                <a:latin typeface="Times New Roman" charset="0"/>
              </a:rPr>
              <a:t>• </a:t>
            </a:r>
            <a:r>
              <a:rPr lang="en-US" sz="1400" dirty="0" err="1" smtClean="0">
                <a:solidFill>
                  <a:srgbClr val="FE010E"/>
                </a:solidFill>
                <a:latin typeface="Symbol" charset="0"/>
                <a:sym typeface="Symbol" charset="0"/>
              </a:rPr>
              <a:t>σ</a:t>
            </a:r>
            <a:r>
              <a:rPr lang="en-US" sz="1400" baseline="-25000" dirty="0" err="1" smtClean="0">
                <a:solidFill>
                  <a:srgbClr val="FE010E"/>
                </a:solidFill>
                <a:latin typeface="Symbol" charset="0"/>
                <a:sym typeface="Symbol" charset="0"/>
              </a:rPr>
              <a:t>θ</a:t>
            </a:r>
            <a:r>
              <a:rPr lang="en-US" sz="1400" dirty="0" smtClean="0">
                <a:solidFill>
                  <a:srgbClr val="FE010E"/>
                </a:solidFill>
                <a:latin typeface="Times New Roman" charset="0"/>
              </a:rPr>
              <a:t> </a:t>
            </a:r>
            <a:r>
              <a:rPr lang="en-US" sz="1400" dirty="0">
                <a:solidFill>
                  <a:srgbClr val="FE010E"/>
                </a:solidFill>
                <a:latin typeface="Times New Roman" charset="0"/>
              </a:rPr>
              <a:t>= 0.03 </a:t>
            </a:r>
            <a:r>
              <a:rPr lang="en-US" sz="1400" dirty="0" err="1">
                <a:solidFill>
                  <a:srgbClr val="FE010E"/>
                </a:solidFill>
                <a:latin typeface="Times New Roman" charset="0"/>
              </a:rPr>
              <a:t>mrad</a:t>
            </a:r>
            <a:endParaRPr lang="en-US" sz="1400" dirty="0">
              <a:solidFill>
                <a:srgbClr val="FE010E"/>
              </a:solidFill>
              <a:latin typeface="Times New Roman" charset="0"/>
            </a:endParaRPr>
          </a:p>
        </p:txBody>
      </p:sp>
      <p:sp>
        <p:nvSpPr>
          <p:cNvPr id="54277" name="Text Box 11"/>
          <p:cNvSpPr txBox="1">
            <a:spLocks noChangeArrowheads="1"/>
          </p:cNvSpPr>
          <p:nvPr/>
        </p:nvSpPr>
        <p:spPr bwMode="auto">
          <a:xfrm>
            <a:off x="76200" y="5275263"/>
            <a:ext cx="1415772"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u="sng" dirty="0">
                <a:solidFill>
                  <a:srgbClr val="1D1DFF"/>
                </a:solidFill>
                <a:latin typeface="Times New Roman" charset="0"/>
              </a:rPr>
              <a:t>electron witness </a:t>
            </a:r>
          </a:p>
          <a:p>
            <a:r>
              <a:rPr lang="en-US" sz="1400" b="1" u="sng" dirty="0">
                <a:solidFill>
                  <a:srgbClr val="1D1DFF"/>
                </a:solidFill>
                <a:latin typeface="Times New Roman" charset="0"/>
              </a:rPr>
              <a:t>bunch</a:t>
            </a:r>
            <a:r>
              <a:rPr lang="en-US" sz="1400" dirty="0">
                <a:solidFill>
                  <a:srgbClr val="1D1DFF"/>
                </a:solidFill>
                <a:latin typeface="Times New Roman" charset="0"/>
              </a:rPr>
              <a:t>:</a:t>
            </a:r>
          </a:p>
          <a:p>
            <a:r>
              <a:rPr lang="en-US" sz="1400" dirty="0">
                <a:solidFill>
                  <a:srgbClr val="1D1DFF"/>
                </a:solidFill>
                <a:latin typeface="Times New Roman" charset="0"/>
              </a:rPr>
              <a:t>• 10 </a:t>
            </a:r>
            <a:r>
              <a:rPr lang="en-US" sz="1400" dirty="0" err="1">
                <a:solidFill>
                  <a:srgbClr val="1D1DFF"/>
                </a:solidFill>
                <a:latin typeface="Times New Roman" charset="0"/>
              </a:rPr>
              <a:t>GeV</a:t>
            </a:r>
            <a:endParaRPr lang="en-US" sz="1400" dirty="0">
              <a:solidFill>
                <a:srgbClr val="1D1DFF"/>
              </a:solidFill>
              <a:latin typeface="Times New Roman" charset="0"/>
            </a:endParaRPr>
          </a:p>
          <a:p>
            <a:r>
              <a:rPr lang="en-US" sz="1400" dirty="0">
                <a:solidFill>
                  <a:srgbClr val="1D1DFF"/>
                </a:solidFill>
                <a:latin typeface="Times New Roman" charset="0"/>
              </a:rPr>
              <a:t>• 1.5 </a:t>
            </a:r>
            <a:r>
              <a:rPr lang="en-US" sz="1400" dirty="0" smtClean="0">
                <a:solidFill>
                  <a:srgbClr val="1D1DFF"/>
                </a:solidFill>
                <a:latin typeface="Times New Roman" charset="0"/>
                <a:sym typeface="Symbol" charset="0"/>
              </a:rPr>
              <a:t>x </a:t>
            </a:r>
            <a:r>
              <a:rPr lang="en-US" sz="1400" dirty="0">
                <a:solidFill>
                  <a:srgbClr val="1D1DFF"/>
                </a:solidFill>
                <a:latin typeface="Times New Roman" charset="0"/>
              </a:rPr>
              <a:t>10</a:t>
            </a:r>
            <a:r>
              <a:rPr lang="en-US" sz="1400" baseline="30000" dirty="0">
                <a:solidFill>
                  <a:srgbClr val="1D1DFF"/>
                </a:solidFill>
                <a:latin typeface="Times New Roman" charset="0"/>
              </a:rPr>
              <a:t>10</a:t>
            </a:r>
            <a:r>
              <a:rPr lang="en-US" sz="1400" dirty="0">
                <a:solidFill>
                  <a:srgbClr val="1D1DFF"/>
                </a:solidFill>
                <a:latin typeface="Times New Roman" charset="0"/>
              </a:rPr>
              <a:t> e</a:t>
            </a:r>
            <a:r>
              <a:rPr lang="en-US" sz="1400" baseline="30000" dirty="0">
                <a:solidFill>
                  <a:srgbClr val="1D1DFF"/>
                </a:solidFill>
                <a:latin typeface="Times New Roman" charset="0"/>
              </a:rPr>
              <a:t>-</a:t>
            </a:r>
            <a:endParaRPr lang="en-US" sz="1400" dirty="0">
              <a:solidFill>
                <a:srgbClr val="1D1DFF"/>
              </a:solidFill>
              <a:latin typeface="Times New Roman" charset="0"/>
            </a:endParaRPr>
          </a:p>
        </p:txBody>
      </p:sp>
      <p:sp>
        <p:nvSpPr>
          <p:cNvPr id="54278" name="Text Box 12"/>
          <p:cNvSpPr txBox="1">
            <a:spLocks noChangeArrowheads="1"/>
          </p:cNvSpPr>
          <p:nvPr/>
        </p:nvSpPr>
        <p:spPr bwMode="auto">
          <a:xfrm>
            <a:off x="1757363" y="5273675"/>
            <a:ext cx="1796135" cy="1600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u="sng" dirty="0">
                <a:latin typeface="Times New Roman" charset="0"/>
              </a:rPr>
              <a:t>plasma</a:t>
            </a:r>
            <a:r>
              <a:rPr lang="en-US" sz="1400" dirty="0">
                <a:latin typeface="Times New Roman" charset="0"/>
              </a:rPr>
              <a:t>:</a:t>
            </a:r>
          </a:p>
          <a:p>
            <a:r>
              <a:rPr lang="en-US" sz="1400" dirty="0">
                <a:latin typeface="Times New Roman" charset="0"/>
              </a:rPr>
              <a:t>• n</a:t>
            </a:r>
            <a:r>
              <a:rPr lang="en-US" sz="1400" baseline="-25000" dirty="0">
                <a:latin typeface="Times New Roman" charset="0"/>
              </a:rPr>
              <a:t>e</a:t>
            </a:r>
            <a:r>
              <a:rPr lang="en-US" sz="1400" dirty="0">
                <a:latin typeface="Times New Roman" charset="0"/>
              </a:rPr>
              <a:t> = 6 </a:t>
            </a:r>
            <a:r>
              <a:rPr lang="en-US" sz="1400" dirty="0" smtClean="0">
                <a:latin typeface="Times New Roman" charset="0"/>
                <a:sym typeface="Symbol" charset="0"/>
              </a:rPr>
              <a:t>x </a:t>
            </a:r>
            <a:r>
              <a:rPr lang="en-US" sz="1400" dirty="0">
                <a:latin typeface="Times New Roman" charset="0"/>
                <a:sym typeface="Symbol" charset="0"/>
              </a:rPr>
              <a:t>10</a:t>
            </a:r>
            <a:r>
              <a:rPr lang="en-US" sz="1400" baseline="30000" dirty="0">
                <a:latin typeface="Times New Roman" charset="0"/>
                <a:sym typeface="Symbol" charset="0"/>
              </a:rPr>
              <a:t>14</a:t>
            </a:r>
            <a:r>
              <a:rPr lang="en-US" sz="1400" dirty="0">
                <a:latin typeface="Times New Roman" charset="0"/>
                <a:sym typeface="Symbol" charset="0"/>
              </a:rPr>
              <a:t> cm</a:t>
            </a:r>
            <a:r>
              <a:rPr lang="en-US" sz="1400" baseline="30000" dirty="0">
                <a:latin typeface="Times New Roman" charset="0"/>
                <a:sym typeface="Symbol" charset="0"/>
              </a:rPr>
              <a:t>-3</a:t>
            </a:r>
            <a:endParaRPr lang="en-US" sz="1400" dirty="0">
              <a:latin typeface="Times New Roman" charset="0"/>
              <a:sym typeface="Symbol" charset="0"/>
            </a:endParaRPr>
          </a:p>
          <a:p>
            <a:r>
              <a:rPr lang="en-US" sz="1400" dirty="0">
                <a:latin typeface="Times New Roman" charset="0"/>
                <a:sym typeface="Symbol" charset="0"/>
              </a:rPr>
              <a:t>• </a:t>
            </a:r>
            <a:r>
              <a:rPr lang="en-US" sz="1400" dirty="0" err="1" smtClean="0">
                <a:latin typeface="Symbol" charset="0"/>
                <a:sym typeface="Symbol" charset="0"/>
              </a:rPr>
              <a:t>λ</a:t>
            </a:r>
            <a:r>
              <a:rPr lang="en-US" sz="1400" baseline="-25000" dirty="0" err="1" smtClean="0">
                <a:latin typeface="Times New Roman" charset="0"/>
                <a:sym typeface="Symbol" charset="0"/>
              </a:rPr>
              <a:t>p</a:t>
            </a:r>
            <a:r>
              <a:rPr lang="en-US" sz="1400" dirty="0" smtClean="0">
                <a:latin typeface="Times New Roman" charset="0"/>
                <a:sym typeface="Symbol" charset="0"/>
              </a:rPr>
              <a:t> </a:t>
            </a:r>
            <a:r>
              <a:rPr lang="en-US" sz="1400" dirty="0">
                <a:latin typeface="Times New Roman" charset="0"/>
                <a:sym typeface="Symbol" charset="0"/>
              </a:rPr>
              <a:t>= 1.35 mm</a:t>
            </a:r>
          </a:p>
          <a:p>
            <a:r>
              <a:rPr lang="en-US" sz="1400" dirty="0">
                <a:latin typeface="Times New Roman" charset="0"/>
                <a:sym typeface="Symbol" charset="0"/>
              </a:rPr>
              <a:t>• L = 600 m</a:t>
            </a:r>
          </a:p>
          <a:p>
            <a:r>
              <a:rPr lang="en-US" sz="1400" dirty="0">
                <a:latin typeface="Times New Roman" charset="0"/>
                <a:sym typeface="Symbol" charset="0"/>
              </a:rPr>
              <a:t>• nonlinear </a:t>
            </a:r>
            <a:r>
              <a:rPr lang="ja-JP" altLang="en-US" sz="1400" dirty="0">
                <a:latin typeface="Times New Roman" charset="0"/>
                <a:sym typeface="Symbol" charset="0"/>
              </a:rPr>
              <a:t>“</a:t>
            </a:r>
            <a:r>
              <a:rPr lang="en-US" altLang="ja-JP" sz="1400" dirty="0">
                <a:latin typeface="Times New Roman" charset="0"/>
                <a:sym typeface="Symbol" charset="0"/>
              </a:rPr>
              <a:t>blowout</a:t>
            </a:r>
            <a:r>
              <a:rPr lang="ja-JP" altLang="en-US" sz="1400" dirty="0">
                <a:latin typeface="Times New Roman" charset="0"/>
                <a:sym typeface="Symbol" charset="0"/>
              </a:rPr>
              <a:t>”</a:t>
            </a:r>
            <a:endParaRPr lang="en-US" altLang="ja-JP" sz="1400" dirty="0">
              <a:latin typeface="Times New Roman" charset="0"/>
              <a:sym typeface="Symbol" charset="0"/>
            </a:endParaRPr>
          </a:p>
          <a:p>
            <a:r>
              <a:rPr lang="en-US" sz="1400" dirty="0">
                <a:latin typeface="Times New Roman" charset="0"/>
                <a:sym typeface="Symbol" charset="0"/>
              </a:rPr>
              <a:t>   regime</a:t>
            </a:r>
          </a:p>
          <a:p>
            <a:r>
              <a:rPr lang="en-US" sz="1400" dirty="0">
                <a:latin typeface="Times New Roman" charset="0"/>
                <a:sym typeface="Symbol" charset="0"/>
              </a:rPr>
              <a:t>• </a:t>
            </a:r>
            <a:r>
              <a:rPr lang="en-US" sz="1400" dirty="0" err="1">
                <a:latin typeface="Times New Roman" charset="0"/>
                <a:sym typeface="Symbol" charset="0"/>
              </a:rPr>
              <a:t>E</a:t>
            </a:r>
            <a:r>
              <a:rPr lang="en-US" sz="1400" baseline="-25000" dirty="0" err="1">
                <a:latin typeface="Times New Roman" charset="0"/>
                <a:sym typeface="Symbol" charset="0"/>
              </a:rPr>
              <a:t>z</a:t>
            </a:r>
            <a:r>
              <a:rPr lang="en-US" sz="1400" dirty="0">
                <a:latin typeface="Times New Roman" charset="0"/>
                <a:sym typeface="Symbol" charset="0"/>
              </a:rPr>
              <a:t> ~ 2 </a:t>
            </a:r>
            <a:r>
              <a:rPr lang="en-US" sz="1400" dirty="0" err="1">
                <a:latin typeface="Times New Roman" charset="0"/>
                <a:sym typeface="Symbol" charset="0"/>
              </a:rPr>
              <a:t>GeV</a:t>
            </a:r>
            <a:r>
              <a:rPr lang="en-US" sz="1400" dirty="0">
                <a:latin typeface="Times New Roman" charset="0"/>
                <a:sym typeface="Symbol" charset="0"/>
              </a:rPr>
              <a:t>/m</a:t>
            </a:r>
            <a:endParaRPr lang="en-US" sz="1400" dirty="0">
              <a:latin typeface="Times New Roman" charset="0"/>
            </a:endParaRPr>
          </a:p>
        </p:txBody>
      </p:sp>
      <p:grpSp>
        <p:nvGrpSpPr>
          <p:cNvPr id="54279" name="Group 22"/>
          <p:cNvGrpSpPr>
            <a:grpSpLocks/>
          </p:cNvGrpSpPr>
          <p:nvPr/>
        </p:nvGrpSpPr>
        <p:grpSpPr bwMode="auto">
          <a:xfrm>
            <a:off x="4889500" y="2057400"/>
            <a:ext cx="4178300" cy="4191000"/>
            <a:chOff x="3080" y="1488"/>
            <a:chExt cx="2632" cy="2640"/>
          </a:xfrm>
        </p:grpSpPr>
        <p:pic>
          <p:nvPicPr>
            <p:cNvPr id="19149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 y="1488"/>
              <a:ext cx="2584" cy="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149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0" y="2840"/>
              <a:ext cx="2632" cy="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4283" name="Text Box 13"/>
            <p:cNvSpPr txBox="1">
              <a:spLocks noChangeArrowheads="1"/>
            </p:cNvSpPr>
            <p:nvPr/>
          </p:nvSpPr>
          <p:spPr bwMode="auto">
            <a:xfrm>
              <a:off x="3467" y="1594"/>
              <a:ext cx="421" cy="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a:solidFill>
                    <a:srgbClr val="1D1DFF"/>
                  </a:solidFill>
                </a:rPr>
                <a:t>e-</a:t>
              </a:r>
            </a:p>
            <a:p>
              <a:pPr algn="ctr"/>
              <a:r>
                <a:rPr lang="en-US" sz="1400">
                  <a:solidFill>
                    <a:srgbClr val="1D1DFF"/>
                  </a:solidFill>
                </a:rPr>
                <a:t>bunch</a:t>
              </a:r>
            </a:p>
          </p:txBody>
        </p:sp>
        <p:grpSp>
          <p:nvGrpSpPr>
            <p:cNvPr id="54284" name="Group 16"/>
            <p:cNvGrpSpPr>
              <a:grpSpLocks/>
            </p:cNvGrpSpPr>
            <p:nvPr/>
          </p:nvGrpSpPr>
          <p:grpSpPr bwMode="auto">
            <a:xfrm>
              <a:off x="3528" y="1880"/>
              <a:ext cx="144" cy="192"/>
              <a:chOff x="3504" y="1872"/>
              <a:chExt cx="144" cy="192"/>
            </a:xfrm>
          </p:grpSpPr>
          <p:sp>
            <p:nvSpPr>
              <p:cNvPr id="54290" name="Line 14"/>
              <p:cNvSpPr>
                <a:spLocks noChangeShapeType="1"/>
              </p:cNvSpPr>
              <p:nvPr/>
            </p:nvSpPr>
            <p:spPr bwMode="auto">
              <a:xfrm flipH="1">
                <a:off x="3504" y="1968"/>
                <a:ext cx="144" cy="96"/>
              </a:xfrm>
              <a:prstGeom prst="line">
                <a:avLst/>
              </a:prstGeom>
              <a:noFill/>
              <a:ln w="9525">
                <a:solidFill>
                  <a:srgbClr val="1D1D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91" name="Line 15"/>
              <p:cNvSpPr>
                <a:spLocks noChangeShapeType="1"/>
              </p:cNvSpPr>
              <p:nvPr/>
            </p:nvSpPr>
            <p:spPr bwMode="auto">
              <a:xfrm>
                <a:off x="3648" y="1872"/>
                <a:ext cx="0" cy="96"/>
              </a:xfrm>
              <a:prstGeom prst="line">
                <a:avLst/>
              </a:prstGeom>
              <a:noFill/>
              <a:ln w="9525">
                <a:solidFill>
                  <a:srgbClr val="1D1D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4285" name="Text Box 17"/>
            <p:cNvSpPr txBox="1">
              <a:spLocks noChangeArrowheads="1"/>
            </p:cNvSpPr>
            <p:nvPr/>
          </p:nvSpPr>
          <p:spPr bwMode="auto">
            <a:xfrm>
              <a:off x="3830" y="2042"/>
              <a:ext cx="434" cy="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E010E"/>
                  </a:solidFill>
                </a:rPr>
                <a:t>proton</a:t>
              </a:r>
            </a:p>
            <a:p>
              <a:r>
                <a:rPr lang="en-US" sz="1400">
                  <a:solidFill>
                    <a:srgbClr val="FE010E"/>
                  </a:solidFill>
                </a:rPr>
                <a:t>bunch</a:t>
              </a:r>
            </a:p>
          </p:txBody>
        </p:sp>
        <p:sp>
          <p:nvSpPr>
            <p:cNvPr id="54286" name="Text Box 18"/>
            <p:cNvSpPr txBox="1">
              <a:spLocks noChangeArrowheads="1"/>
            </p:cNvSpPr>
            <p:nvPr/>
          </p:nvSpPr>
          <p:spPr bwMode="auto">
            <a:xfrm>
              <a:off x="3897" y="1624"/>
              <a:ext cx="436" cy="2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0 m</a:t>
              </a:r>
            </a:p>
          </p:txBody>
        </p:sp>
        <p:sp>
          <p:nvSpPr>
            <p:cNvPr id="54287" name="Text Box 19"/>
            <p:cNvSpPr txBox="1">
              <a:spLocks noChangeArrowheads="1"/>
            </p:cNvSpPr>
            <p:nvPr/>
          </p:nvSpPr>
          <p:spPr bwMode="auto">
            <a:xfrm>
              <a:off x="4992" y="1632"/>
              <a:ext cx="650" cy="2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150 m</a:t>
              </a:r>
            </a:p>
          </p:txBody>
        </p:sp>
        <p:sp>
          <p:nvSpPr>
            <p:cNvPr id="54288" name="Text Box 20"/>
            <p:cNvSpPr txBox="1">
              <a:spLocks noChangeArrowheads="1"/>
            </p:cNvSpPr>
            <p:nvPr/>
          </p:nvSpPr>
          <p:spPr bwMode="auto">
            <a:xfrm>
              <a:off x="3696" y="2976"/>
              <a:ext cx="650" cy="2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300 m</a:t>
              </a:r>
            </a:p>
          </p:txBody>
        </p:sp>
        <p:sp>
          <p:nvSpPr>
            <p:cNvPr id="54289" name="Text Box 21"/>
            <p:cNvSpPr txBox="1">
              <a:spLocks noChangeArrowheads="1"/>
            </p:cNvSpPr>
            <p:nvPr/>
          </p:nvSpPr>
          <p:spPr bwMode="auto">
            <a:xfrm>
              <a:off x="4992" y="2976"/>
              <a:ext cx="650" cy="2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450 m</a:t>
              </a:r>
            </a:p>
          </p:txBody>
        </p:sp>
      </p:grpSp>
      <p:sp>
        <p:nvSpPr>
          <p:cNvPr id="54280" name="Text Box 23"/>
          <p:cNvSpPr txBox="1">
            <a:spLocks noChangeArrowheads="1"/>
          </p:cNvSpPr>
          <p:nvPr/>
        </p:nvSpPr>
        <p:spPr bwMode="auto">
          <a:xfrm>
            <a:off x="5186363" y="6172200"/>
            <a:ext cx="3881437"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t>A potential plasma path to</a:t>
            </a:r>
          </a:p>
          <a:p>
            <a:pPr algn="ctr"/>
            <a:r>
              <a:rPr lang="en-US" sz="2000" b="1"/>
              <a:t>the energy frontier and the ILC</a:t>
            </a:r>
          </a:p>
        </p:txBody>
      </p:sp>
    </p:spTree>
    <p:extLst>
      <p:ext uri="{BB962C8B-B14F-4D97-AF65-F5344CB8AC3E}">
        <p14:creationId xmlns:p14="http://schemas.microsoft.com/office/powerpoint/2010/main" val="26781452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304800"/>
            <a:ext cx="915511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2700" y="0"/>
            <a:ext cx="40513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 y="1371600"/>
            <a:ext cx="86995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0" name="Group 13"/>
          <p:cNvGrpSpPr>
            <a:grpSpLocks/>
          </p:cNvGrpSpPr>
          <p:nvPr/>
        </p:nvGrpSpPr>
        <p:grpSpPr bwMode="auto">
          <a:xfrm>
            <a:off x="76200" y="2057400"/>
            <a:ext cx="6248400" cy="4679950"/>
            <a:chOff x="192" y="1296"/>
            <a:chExt cx="3936" cy="2948"/>
          </a:xfrm>
        </p:grpSpPr>
        <p:sp>
          <p:nvSpPr>
            <p:cNvPr id="60442" name="Text Box 3"/>
            <p:cNvSpPr txBox="1">
              <a:spLocks noChangeArrowheads="1"/>
            </p:cNvSpPr>
            <p:nvPr/>
          </p:nvSpPr>
          <p:spPr bwMode="auto">
            <a:xfrm>
              <a:off x="1697" y="1506"/>
              <a:ext cx="799" cy="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virtual</a:t>
              </a:r>
            </a:p>
            <a:p>
              <a:pPr algn="ctr"/>
              <a:r>
                <a:rPr lang="en-US"/>
                <a:t>cathode</a:t>
              </a:r>
            </a:p>
          </p:txBody>
        </p:sp>
        <p:pic>
          <p:nvPicPr>
            <p:cNvPr id="2089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1296"/>
              <a:ext cx="3936" cy="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9158" name="Text Box 6"/>
            <p:cNvSpPr txBox="1">
              <a:spLocks noChangeArrowheads="1"/>
            </p:cNvSpPr>
            <p:nvPr/>
          </p:nvSpPr>
          <p:spPr bwMode="auto">
            <a:xfrm>
              <a:off x="3408" y="2082"/>
              <a:ext cx="596" cy="231"/>
            </a:xfrm>
            <a:prstGeom prst="rect">
              <a:avLst/>
            </a:prstGeom>
            <a:solidFill>
              <a:srgbClr val="150F0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solidFill>
                    <a:srgbClr val="F900FF"/>
                  </a:solidFill>
                </a:rPr>
                <a:t>protons</a:t>
              </a:r>
            </a:p>
          </p:txBody>
        </p:sp>
        <p:sp>
          <p:nvSpPr>
            <p:cNvPr id="49159" name="Rectangle 7"/>
            <p:cNvSpPr>
              <a:spLocks noChangeArrowheads="1"/>
            </p:cNvSpPr>
            <p:nvPr/>
          </p:nvSpPr>
          <p:spPr bwMode="auto">
            <a:xfrm>
              <a:off x="2544" y="2016"/>
              <a:ext cx="528" cy="192"/>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160" name="Rectangle 8"/>
            <p:cNvSpPr>
              <a:spLocks noChangeArrowheads="1"/>
            </p:cNvSpPr>
            <p:nvPr/>
          </p:nvSpPr>
          <p:spPr bwMode="auto">
            <a:xfrm>
              <a:off x="1968" y="3312"/>
              <a:ext cx="576" cy="192"/>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161" name="Rectangle 9"/>
            <p:cNvSpPr>
              <a:spLocks noChangeArrowheads="1"/>
            </p:cNvSpPr>
            <p:nvPr/>
          </p:nvSpPr>
          <p:spPr bwMode="auto">
            <a:xfrm>
              <a:off x="1368" y="3168"/>
              <a:ext cx="528" cy="144"/>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162" name="Line 10"/>
            <p:cNvSpPr>
              <a:spLocks noChangeShapeType="1"/>
            </p:cNvSpPr>
            <p:nvPr/>
          </p:nvSpPr>
          <p:spPr bwMode="auto">
            <a:xfrm flipH="1" flipV="1">
              <a:off x="1200" y="3216"/>
              <a:ext cx="144" cy="384"/>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49163" name="Text Box 11"/>
            <p:cNvSpPr txBox="1">
              <a:spLocks noChangeArrowheads="1"/>
            </p:cNvSpPr>
            <p:nvPr/>
          </p:nvSpPr>
          <p:spPr bwMode="auto">
            <a:xfrm>
              <a:off x="1144" y="3618"/>
              <a:ext cx="920"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a:solidFill>
                    <a:schemeClr val="bg1"/>
                  </a:solidFill>
                </a:rPr>
                <a:t>Hydrogen-rich</a:t>
              </a:r>
            </a:p>
            <a:p>
              <a:pPr algn="ctr">
                <a:defRPr/>
              </a:pPr>
              <a:r>
                <a:rPr lang="en-US" sz="1600">
                  <a:solidFill>
                    <a:schemeClr val="bg1"/>
                  </a:solidFill>
                </a:rPr>
                <a:t>film</a:t>
              </a:r>
            </a:p>
          </p:txBody>
        </p:sp>
        <p:sp>
          <p:nvSpPr>
            <p:cNvPr id="49164" name="Text Box 12"/>
            <p:cNvSpPr txBox="1">
              <a:spLocks noChangeArrowheads="1"/>
            </p:cNvSpPr>
            <p:nvPr/>
          </p:nvSpPr>
          <p:spPr bwMode="auto">
            <a:xfrm>
              <a:off x="236" y="3282"/>
              <a:ext cx="436" cy="366"/>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rgbClr val="FF0000"/>
                  </a:solidFill>
                </a:rPr>
                <a:t>Laser</a:t>
              </a:r>
            </a:p>
            <a:p>
              <a:pPr>
                <a:defRPr/>
              </a:pPr>
              <a:r>
                <a:rPr lang="en-US" sz="1600">
                  <a:solidFill>
                    <a:srgbClr val="FF0000"/>
                  </a:solidFill>
                </a:rPr>
                <a:t>pulse</a:t>
              </a:r>
            </a:p>
          </p:txBody>
        </p:sp>
      </p:grpSp>
      <p:grpSp>
        <p:nvGrpSpPr>
          <p:cNvPr id="2" name="Group 1"/>
          <p:cNvGrpSpPr/>
          <p:nvPr/>
        </p:nvGrpSpPr>
        <p:grpSpPr>
          <a:xfrm>
            <a:off x="4267200" y="2039938"/>
            <a:ext cx="2096260" cy="610989"/>
            <a:chOff x="4089400" y="2039938"/>
            <a:chExt cx="2096260" cy="610989"/>
          </a:xfrm>
        </p:grpSpPr>
        <p:sp>
          <p:nvSpPr>
            <p:cNvPr id="44" name="Text Box 7"/>
            <p:cNvSpPr txBox="1">
              <a:spLocks noChangeArrowheads="1"/>
            </p:cNvSpPr>
            <p:nvPr/>
          </p:nvSpPr>
          <p:spPr bwMode="auto">
            <a:xfrm>
              <a:off x="4089400" y="2216150"/>
              <a:ext cx="518988"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err="1">
                  <a:solidFill>
                    <a:schemeClr val="bg1"/>
                  </a:solidFill>
                </a:rPr>
                <a:t>E</a:t>
              </a:r>
              <a:r>
                <a:rPr lang="en-US" sz="1400" baseline="-25000" dirty="0" err="1">
                  <a:solidFill>
                    <a:schemeClr val="bg1"/>
                  </a:solidFill>
                </a:rPr>
                <a:t>z</a:t>
              </a:r>
              <a:r>
                <a:rPr lang="en-US" sz="1400" dirty="0">
                  <a:solidFill>
                    <a:schemeClr val="bg1"/>
                  </a:solidFill>
                </a:rPr>
                <a:t> ~ </a:t>
              </a:r>
            </a:p>
          </p:txBody>
        </p:sp>
        <p:sp>
          <p:nvSpPr>
            <p:cNvPr id="45" name="Text Box 8"/>
            <p:cNvSpPr txBox="1">
              <a:spLocks noChangeArrowheads="1"/>
            </p:cNvSpPr>
            <p:nvPr/>
          </p:nvSpPr>
          <p:spPr bwMode="auto">
            <a:xfrm>
              <a:off x="4508500" y="2039938"/>
              <a:ext cx="550489"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chemeClr val="bg1"/>
                  </a:solidFill>
                </a:rPr>
                <a:t>kT</a:t>
              </a:r>
              <a:r>
                <a:rPr lang="en-US" sz="1400" baseline="-25000">
                  <a:solidFill>
                    <a:schemeClr val="bg1"/>
                  </a:solidFill>
                </a:rPr>
                <a:t>hot</a:t>
              </a:r>
              <a:endParaRPr lang="en-US" sz="1400">
                <a:solidFill>
                  <a:schemeClr val="bg1"/>
                </a:solidFill>
              </a:endParaRPr>
            </a:p>
          </p:txBody>
        </p:sp>
        <p:sp>
          <p:nvSpPr>
            <p:cNvPr id="46" name="Text Box 9"/>
            <p:cNvSpPr txBox="1">
              <a:spLocks noChangeArrowheads="1"/>
            </p:cNvSpPr>
            <p:nvPr/>
          </p:nvSpPr>
          <p:spPr bwMode="auto">
            <a:xfrm>
              <a:off x="4535488" y="2343150"/>
              <a:ext cx="629181"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err="1" smtClean="0">
                  <a:solidFill>
                    <a:schemeClr val="bg1"/>
                  </a:solidFill>
                  <a:latin typeface="Symbol" charset="0"/>
                  <a:sym typeface="Symbol" charset="0"/>
                </a:rPr>
                <a:t>λ</a:t>
              </a:r>
              <a:r>
                <a:rPr lang="en-US" sz="1400" baseline="-25000" dirty="0" err="1" smtClean="0">
                  <a:solidFill>
                    <a:schemeClr val="bg1"/>
                  </a:solidFill>
                </a:rPr>
                <a:t>Debye</a:t>
              </a:r>
              <a:endParaRPr lang="en-US" sz="1400" dirty="0">
                <a:solidFill>
                  <a:schemeClr val="bg1"/>
                </a:solidFill>
              </a:endParaRPr>
            </a:p>
          </p:txBody>
        </p:sp>
        <p:sp>
          <p:nvSpPr>
            <p:cNvPr id="47" name="Line 10"/>
            <p:cNvSpPr>
              <a:spLocks noChangeShapeType="1"/>
            </p:cNvSpPr>
            <p:nvPr/>
          </p:nvSpPr>
          <p:spPr bwMode="auto">
            <a:xfrm>
              <a:off x="4587875" y="2368550"/>
              <a:ext cx="4572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 name="Text Box 11"/>
            <p:cNvSpPr txBox="1">
              <a:spLocks noChangeArrowheads="1"/>
            </p:cNvSpPr>
            <p:nvPr/>
          </p:nvSpPr>
          <p:spPr bwMode="auto">
            <a:xfrm>
              <a:off x="5054600" y="2209800"/>
              <a:ext cx="113106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solidFill>
                </a:rPr>
                <a:t>~ </a:t>
              </a:r>
              <a:r>
                <a:rPr lang="en-US" sz="1400" dirty="0" smtClean="0">
                  <a:solidFill>
                    <a:schemeClr val="bg1"/>
                  </a:solidFill>
                </a:rPr>
                <a:t>10</a:t>
              </a:r>
              <a:r>
                <a:rPr lang="en-US" sz="1400" baseline="30000" dirty="0" smtClean="0">
                  <a:solidFill>
                    <a:schemeClr val="bg1"/>
                  </a:solidFill>
                </a:rPr>
                <a:t>10</a:t>
              </a:r>
              <a:r>
                <a:rPr lang="en-US" sz="1400" dirty="0" smtClean="0">
                  <a:solidFill>
                    <a:schemeClr val="bg1"/>
                  </a:solidFill>
                </a:rPr>
                <a:t> </a:t>
              </a:r>
              <a:r>
                <a:rPr lang="en-US" sz="1400" dirty="0">
                  <a:solidFill>
                    <a:schemeClr val="bg1"/>
                  </a:solidFill>
                </a:rPr>
                <a:t>V</a:t>
              </a:r>
              <a:r>
                <a:rPr lang="en-US" sz="1400" dirty="0" smtClean="0">
                  <a:solidFill>
                    <a:schemeClr val="bg1"/>
                  </a:solidFill>
                </a:rPr>
                <a:t>/cm</a:t>
              </a:r>
              <a:endParaRPr lang="en-US" sz="1400" dirty="0">
                <a:solidFill>
                  <a:schemeClr val="bg1"/>
                </a:solidFill>
              </a:endParaRPr>
            </a:p>
          </p:txBody>
        </p:sp>
      </p:grpSp>
      <p:sp>
        <p:nvSpPr>
          <p:cNvPr id="49" name="Text Box 12"/>
          <p:cNvSpPr txBox="1">
            <a:spLocks noChangeArrowheads="1"/>
          </p:cNvSpPr>
          <p:nvPr/>
        </p:nvSpPr>
        <p:spPr bwMode="auto">
          <a:xfrm>
            <a:off x="2311400" y="2222500"/>
            <a:ext cx="2040868"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solidFill>
                  <a:schemeClr val="bg1"/>
                </a:solidFill>
              </a:rPr>
              <a:t>initial accelerating field: </a:t>
            </a:r>
          </a:p>
        </p:txBody>
      </p:sp>
      <p:grpSp>
        <p:nvGrpSpPr>
          <p:cNvPr id="5" name="Group 4"/>
          <p:cNvGrpSpPr/>
          <p:nvPr/>
        </p:nvGrpSpPr>
        <p:grpSpPr>
          <a:xfrm>
            <a:off x="6417793" y="1828801"/>
            <a:ext cx="2739477" cy="4978400"/>
            <a:chOff x="6417793" y="1828801"/>
            <a:chExt cx="2739477" cy="4978400"/>
          </a:xfrm>
        </p:grpSpPr>
        <p:sp>
          <p:nvSpPr>
            <p:cNvPr id="4" name="Rounded Rectangle 3"/>
            <p:cNvSpPr/>
            <p:nvPr/>
          </p:nvSpPr>
          <p:spPr>
            <a:xfrm>
              <a:off x="6417793" y="1828801"/>
              <a:ext cx="2671745" cy="4978400"/>
            </a:xfrm>
            <a:prstGeom prst="roundRect">
              <a:avLst>
                <a:gd name="adj" fmla="val 9783"/>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435251" y="1853588"/>
              <a:ext cx="2722019" cy="4896522"/>
              <a:chOff x="6532029" y="1966909"/>
              <a:chExt cx="2722019" cy="4896522"/>
            </a:xfrm>
          </p:grpSpPr>
          <p:pic>
            <p:nvPicPr>
              <p:cNvPr id="52" name="Picture 18" descr="Bragg pea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6934" y="2603499"/>
                <a:ext cx="1711466" cy="353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7" name="Text Box 15"/>
              <p:cNvSpPr txBox="1">
                <a:spLocks noChangeArrowheads="1"/>
              </p:cNvSpPr>
              <p:nvPr/>
            </p:nvSpPr>
            <p:spPr bwMode="auto">
              <a:xfrm>
                <a:off x="6532029" y="1966909"/>
                <a:ext cx="2722019"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dirty="0" smtClean="0"/>
                  <a:t>• Needed </a:t>
                </a:r>
                <a:r>
                  <a:rPr lang="en-US" sz="1600" dirty="0"/>
                  <a:t>for clinical therapy:</a:t>
                </a:r>
              </a:p>
              <a:p>
                <a:pPr>
                  <a:defRPr/>
                </a:pPr>
                <a:r>
                  <a:rPr lang="en-US" dirty="0"/>
                  <a:t> </a:t>
                </a:r>
                <a:r>
                  <a:rPr lang="en-US" b="1" dirty="0" smtClean="0">
                    <a:solidFill>
                      <a:srgbClr val="FF0000"/>
                    </a:solidFill>
                  </a:rPr>
                  <a:t>~ 200 </a:t>
                </a:r>
                <a:r>
                  <a:rPr lang="en-US" b="1" dirty="0">
                    <a:solidFill>
                      <a:srgbClr val="FF0000"/>
                    </a:solidFill>
                  </a:rPr>
                  <a:t>MeV, same </a:t>
                </a:r>
                <a:r>
                  <a:rPr lang="en-US" b="1" dirty="0" smtClean="0">
                    <a:solidFill>
                      <a:srgbClr val="FF0000"/>
                    </a:solidFill>
                  </a:rPr>
                  <a:t>energy,</a:t>
                </a:r>
              </a:p>
              <a:p>
                <a:pPr>
                  <a:defRPr/>
                </a:pPr>
                <a:r>
                  <a:rPr lang="en-US" b="1" dirty="0">
                    <a:solidFill>
                      <a:srgbClr val="FF0000"/>
                    </a:solidFill>
                  </a:rPr>
                  <a:t> </a:t>
                </a:r>
                <a:r>
                  <a:rPr lang="en-US" b="1" dirty="0" smtClean="0">
                    <a:solidFill>
                      <a:srgbClr val="FF0000"/>
                    </a:solidFill>
                  </a:rPr>
                  <a:t>  tunable</a:t>
                </a:r>
                <a:endParaRPr lang="en-US" b="1" dirty="0">
                  <a:solidFill>
                    <a:srgbClr val="FF0000"/>
                  </a:solidFill>
                </a:endParaRPr>
              </a:p>
            </p:txBody>
          </p:sp>
          <p:sp>
            <p:nvSpPr>
              <p:cNvPr id="53" name="Text Box 48"/>
              <p:cNvSpPr txBox="1">
                <a:spLocks noChangeArrowheads="1"/>
              </p:cNvSpPr>
              <p:nvPr/>
            </p:nvSpPr>
            <p:spPr bwMode="auto">
              <a:xfrm>
                <a:off x="6544007" y="6217100"/>
                <a:ext cx="2664536"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b="1" dirty="0" err="1" smtClean="0"/>
                  <a:t>Monoenergetic</a:t>
                </a:r>
                <a:r>
                  <a:rPr lang="en-US" sz="1200" b="1" dirty="0" smtClean="0"/>
                  <a:t> protons precisely </a:t>
                </a:r>
              </a:p>
              <a:p>
                <a:pPr algn="ctr"/>
                <a:r>
                  <a:rPr lang="en-US" sz="1200" b="1" dirty="0"/>
                  <a:t>e</a:t>
                </a:r>
                <a:r>
                  <a:rPr lang="en-US" sz="1200" b="1" dirty="0" smtClean="0"/>
                  <a:t>xpose small volumes </a:t>
                </a:r>
                <a:r>
                  <a:rPr lang="en-US" sz="1200" b="1" dirty="0"/>
                  <a:t>within the </a:t>
                </a:r>
                <a:endParaRPr lang="en-US" sz="1200" b="1" dirty="0" smtClean="0"/>
              </a:p>
              <a:p>
                <a:pPr algn="ctr"/>
                <a:r>
                  <a:rPr lang="en-US" sz="1200" b="1" dirty="0"/>
                  <a:t>b</a:t>
                </a:r>
                <a:r>
                  <a:rPr lang="en-US" sz="1200" b="1" dirty="0" smtClean="0"/>
                  <a:t>ody  </a:t>
                </a:r>
                <a:r>
                  <a:rPr lang="en-US" sz="1200" dirty="0" smtClean="0">
                    <a:latin typeface="Wingdings"/>
                    <a:ea typeface="Wingdings"/>
                    <a:cs typeface="Wingdings"/>
                    <a:sym typeface="Wingdings"/>
                  </a:rPr>
                  <a:t></a:t>
                </a:r>
                <a:r>
                  <a:rPr lang="en-US" sz="1200" dirty="0" smtClean="0">
                    <a:sym typeface="Wingdings"/>
                  </a:rPr>
                  <a:t> </a:t>
                </a:r>
                <a:r>
                  <a:rPr lang="en-US" sz="1200" b="1" dirty="0">
                    <a:sym typeface="Wingdings"/>
                  </a:rPr>
                  <a:t>n</a:t>
                </a:r>
                <a:r>
                  <a:rPr lang="en-US" sz="1200" b="1" dirty="0" smtClean="0">
                    <a:sym typeface="Wingdings"/>
                  </a:rPr>
                  <a:t>o side effects</a:t>
                </a:r>
                <a:endParaRPr lang="en-US" sz="1200" b="1" dirty="0"/>
              </a:p>
            </p:txBody>
          </p:sp>
        </p:grpSp>
      </p:grpSp>
      <p:grpSp>
        <p:nvGrpSpPr>
          <p:cNvPr id="8" name="Group 7"/>
          <p:cNvGrpSpPr/>
          <p:nvPr/>
        </p:nvGrpSpPr>
        <p:grpSpPr>
          <a:xfrm>
            <a:off x="3564471" y="2130165"/>
            <a:ext cx="2453541" cy="4462989"/>
            <a:chOff x="3564471" y="2130165"/>
            <a:chExt cx="2453541" cy="4462989"/>
          </a:xfrm>
        </p:grpSpPr>
        <p:pic>
          <p:nvPicPr>
            <p:cNvPr id="6" name="Picture 5" descr="Proton energy spectra.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72931" y="2130165"/>
              <a:ext cx="2389664" cy="4439968"/>
            </a:xfrm>
            <a:prstGeom prst="rect">
              <a:avLst/>
            </a:prstGeom>
          </p:spPr>
        </p:pic>
        <p:sp>
          <p:nvSpPr>
            <p:cNvPr id="7" name="TextBox 6"/>
            <p:cNvSpPr txBox="1"/>
            <p:nvPr/>
          </p:nvSpPr>
          <p:spPr>
            <a:xfrm>
              <a:off x="3564471" y="6316155"/>
              <a:ext cx="2453541" cy="276999"/>
            </a:xfrm>
            <a:prstGeom prst="rect">
              <a:avLst/>
            </a:prstGeom>
            <a:noFill/>
          </p:spPr>
          <p:txBody>
            <a:bodyPr wrap="none" rtlCol="0">
              <a:spAutoFit/>
            </a:bodyPr>
            <a:lstStyle/>
            <a:p>
              <a:r>
                <a:rPr lang="en-US" sz="1200" dirty="0" err="1" smtClean="0">
                  <a:solidFill>
                    <a:srgbClr val="FF0000"/>
                  </a:solidFill>
                  <a:latin typeface="Times New Roman"/>
                  <a:cs typeface="Times New Roman"/>
                </a:rPr>
                <a:t>Haberberger</a:t>
              </a:r>
              <a:r>
                <a:rPr lang="en-US" sz="1200" dirty="0" smtClean="0">
                  <a:solidFill>
                    <a:srgbClr val="FF0000"/>
                  </a:solidFill>
                  <a:latin typeface="Times New Roman"/>
                  <a:cs typeface="Times New Roman"/>
                </a:rPr>
                <a:t>, </a:t>
              </a:r>
              <a:r>
                <a:rPr lang="en-US" sz="1200" i="1" dirty="0" smtClean="0">
                  <a:solidFill>
                    <a:srgbClr val="FF0000"/>
                  </a:solidFill>
                  <a:latin typeface="Times New Roman"/>
                  <a:cs typeface="Times New Roman"/>
                </a:rPr>
                <a:t>Nat. Phys. </a:t>
              </a:r>
              <a:r>
                <a:rPr lang="en-US" sz="1200" b="1" dirty="0" smtClean="0">
                  <a:solidFill>
                    <a:srgbClr val="FF0000"/>
                  </a:solidFill>
                  <a:latin typeface="Times New Roman"/>
                  <a:cs typeface="Times New Roman"/>
                </a:rPr>
                <a:t>8</a:t>
              </a:r>
              <a:r>
                <a:rPr lang="en-US" sz="1200" dirty="0" smtClean="0">
                  <a:solidFill>
                    <a:srgbClr val="FF0000"/>
                  </a:solidFill>
                  <a:latin typeface="Times New Roman"/>
                  <a:cs typeface="Times New Roman"/>
                </a:rPr>
                <a:t>, 95 (2012)</a:t>
              </a:r>
              <a:endParaRPr lang="en-US" sz="1200" dirty="0">
                <a:solidFill>
                  <a:srgbClr val="FF0000"/>
                </a:solidFill>
                <a:latin typeface="Times New Roman"/>
                <a:cs typeface="Times New Roman"/>
              </a:endParaRPr>
            </a:p>
          </p:txBody>
        </p:sp>
      </p:grpSp>
    </p:spTree>
    <p:extLst>
      <p:ext uri="{BB962C8B-B14F-4D97-AF65-F5344CB8AC3E}">
        <p14:creationId xmlns:p14="http://schemas.microsoft.com/office/powerpoint/2010/main" val="3969657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5" descr="Bottom Fee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ext Box 4"/>
          <p:cNvSpPr txBox="1">
            <a:spLocks noChangeArrowheads="1"/>
          </p:cNvSpPr>
          <p:nvPr/>
        </p:nvSpPr>
        <p:spPr bwMode="auto">
          <a:xfrm>
            <a:off x="228600" y="44450"/>
            <a:ext cx="8936038" cy="94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t>Yes, there</a:t>
            </a:r>
            <a:r>
              <a:rPr lang="ja-JP" altLang="en-US" sz="2800" b="1"/>
              <a:t>’</a:t>
            </a:r>
            <a:r>
              <a:rPr lang="en-US" altLang="ja-JP" sz="2800" b="1"/>
              <a:t>s plenty of room --- and plenty of food --- </a:t>
            </a:r>
          </a:p>
          <a:p>
            <a:pPr algn="ctr"/>
            <a:r>
              <a:rPr lang="en-US" sz="2800" b="1"/>
              <a:t>at the bottom</a:t>
            </a:r>
          </a:p>
        </p:txBody>
      </p:sp>
      <p:sp>
        <p:nvSpPr>
          <p:cNvPr id="104451" name="Text Box 6"/>
          <p:cNvSpPr txBox="1">
            <a:spLocks noChangeArrowheads="1"/>
          </p:cNvSpPr>
          <p:nvPr/>
        </p:nvSpPr>
        <p:spPr bwMode="auto">
          <a:xfrm>
            <a:off x="7199313" y="6324600"/>
            <a:ext cx="1868487"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i="1">
                <a:solidFill>
                  <a:schemeClr val="bg1"/>
                </a:solidFill>
                <a:latin typeface="Times New Roman" charset="0"/>
              </a:rPr>
              <a:t>bottom feeder</a:t>
            </a:r>
          </a:p>
        </p:txBody>
      </p:sp>
      <p:pic>
        <p:nvPicPr>
          <p:cNvPr id="251911" name="Picture 2" descr="cerncourier.pdf                                                000161FEMacintosh HD                   B8A9EE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9267" y="863601"/>
            <a:ext cx="14382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3136" y="2891378"/>
            <a:ext cx="23622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51914" name="Picture 10" descr="3DWake"/>
          <p:cNvPicPr>
            <a:picLocks noChangeAspect="1" noChangeArrowheads="1"/>
          </p:cNvPicPr>
          <p:nvPr/>
        </p:nvPicPr>
        <p:blipFill>
          <a:blip r:embed="rId5">
            <a:extLst>
              <a:ext uri="{28A0092B-C50C-407E-A947-70E740481C1C}">
                <a14:useLocalDpi xmlns:a14="http://schemas.microsoft.com/office/drawing/2010/main" val="0"/>
              </a:ext>
            </a:extLst>
          </a:blip>
          <a:srcRect l="9093" t="3529" r="9093" b="3529"/>
          <a:stretch>
            <a:fillRect/>
          </a:stretch>
        </p:blipFill>
        <p:spPr bwMode="auto">
          <a:xfrm>
            <a:off x="76200" y="990600"/>
            <a:ext cx="2247450" cy="142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59267" y="2478620"/>
            <a:ext cx="2247450" cy="1149350"/>
            <a:chOff x="76200" y="2647950"/>
            <a:chExt cx="2514600" cy="1149350"/>
          </a:xfrm>
        </p:grpSpPr>
        <p:pic>
          <p:nvPicPr>
            <p:cNvPr id="10" name="Picture 9"/>
            <p:cNvPicPr>
              <a:picLocks noChangeAspect="1"/>
            </p:cNvPicPr>
            <p:nvPr/>
          </p:nvPicPr>
          <p:blipFill>
            <a:blip r:embed="rId6"/>
            <a:stretch>
              <a:fillRect/>
            </a:stretch>
          </p:blipFill>
          <p:spPr>
            <a:xfrm>
              <a:off x="76200" y="2647950"/>
              <a:ext cx="2514600" cy="1149350"/>
            </a:xfrm>
            <a:prstGeom prst="rect">
              <a:avLst/>
            </a:prstGeom>
          </p:spPr>
        </p:pic>
        <p:sp>
          <p:nvSpPr>
            <p:cNvPr id="2" name="TextBox 1"/>
            <p:cNvSpPr txBox="1"/>
            <p:nvPr/>
          </p:nvSpPr>
          <p:spPr>
            <a:xfrm>
              <a:off x="1663700" y="3416300"/>
              <a:ext cx="748923" cy="369332"/>
            </a:xfrm>
            <a:prstGeom prst="rect">
              <a:avLst/>
            </a:prstGeom>
            <a:noFill/>
          </p:spPr>
          <p:txBody>
            <a:bodyPr wrap="none" rtlCol="0">
              <a:spAutoFit/>
            </a:bodyPr>
            <a:lstStyle/>
            <a:p>
              <a:r>
                <a:rPr lang="en-US" dirty="0" smtClean="0">
                  <a:solidFill>
                    <a:schemeClr val="bg1"/>
                  </a:solidFill>
                </a:rPr>
                <a:t>2 </a:t>
              </a:r>
              <a:r>
                <a:rPr lang="en-US" dirty="0" err="1" smtClean="0">
                  <a:solidFill>
                    <a:schemeClr val="bg1"/>
                  </a:solidFill>
                </a:rPr>
                <a:t>GeV</a:t>
              </a:r>
              <a:endParaRPr lang="en-US" dirty="0">
                <a:solidFill>
                  <a:schemeClr val="bg1"/>
                </a:solidFill>
              </a:endParaRPr>
            </a:p>
          </p:txBody>
        </p:sp>
      </p:grpSp>
      <p:pic>
        <p:nvPicPr>
          <p:cNvPr id="13" name="Picture 12" descr="5812 MS 2 1 S10K - PSL - TX and LH - sepia.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09" y="3695702"/>
            <a:ext cx="2232381" cy="3153835"/>
          </a:xfrm>
          <a:prstGeom prst="rect">
            <a:avLst/>
          </a:prstGeom>
        </p:spPr>
      </p:pic>
      <p:pic>
        <p:nvPicPr>
          <p:cNvPr id="14" name="Picture 5" descr="C:\Users\Dell\Desktop\FDTpaper_rev\movie_032512_700nJ.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462555" y="4730233"/>
            <a:ext cx="2586523" cy="15858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768590" y="-982129"/>
            <a:ext cx="3093220" cy="10352924"/>
            <a:chOff x="2768590" y="-84680"/>
            <a:chExt cx="3093220" cy="10352924"/>
          </a:xfrm>
        </p:grpSpPr>
        <p:sp>
          <p:nvSpPr>
            <p:cNvPr id="4" name="TextBox 3"/>
            <p:cNvSpPr txBox="1"/>
            <p:nvPr/>
          </p:nvSpPr>
          <p:spPr>
            <a:xfrm>
              <a:off x="2802484" y="-84680"/>
              <a:ext cx="2575745" cy="3816429"/>
            </a:xfrm>
            <a:prstGeom prst="rect">
              <a:avLst/>
            </a:prstGeom>
            <a:noFill/>
          </p:spPr>
          <p:txBody>
            <a:bodyPr wrap="none" rtlCol="0">
              <a:spAutoFit/>
            </a:bodyPr>
            <a:lstStyle/>
            <a:p>
              <a:r>
                <a:rPr lang="en-US" b="1" dirty="0" smtClean="0">
                  <a:solidFill>
                    <a:schemeClr val="bg1"/>
                  </a:solidFill>
                </a:rPr>
                <a:t>Graduate Students:</a:t>
              </a:r>
            </a:p>
            <a:p>
              <a:r>
                <a:rPr lang="en-US" sz="1600" dirty="0" smtClean="0">
                  <a:solidFill>
                    <a:schemeClr val="bg1"/>
                  </a:solidFill>
                </a:rPr>
                <a:t>• Stefan </a:t>
              </a:r>
              <a:r>
                <a:rPr lang="en-US" sz="1600" dirty="0" err="1" smtClean="0">
                  <a:solidFill>
                    <a:schemeClr val="bg1"/>
                  </a:solidFill>
                </a:rPr>
                <a:t>Bedacht</a:t>
              </a:r>
              <a:r>
                <a:rPr lang="en-US" sz="1600" dirty="0" smtClean="0">
                  <a:solidFill>
                    <a:schemeClr val="bg1"/>
                  </a:solidFill>
                </a:rPr>
                <a:t> (MS 2009)</a:t>
              </a:r>
            </a:p>
            <a:p>
              <a:r>
                <a:rPr lang="en-US" sz="1600" dirty="0" smtClean="0">
                  <a:solidFill>
                    <a:schemeClr val="bg1"/>
                  </a:solidFill>
                </a:rPr>
                <a:t>• Yen-Yu Chang</a:t>
              </a:r>
            </a:p>
            <a:p>
              <a:r>
                <a:rPr lang="en-US" sz="1600" dirty="0" smtClean="0">
                  <a:solidFill>
                    <a:schemeClr val="bg1"/>
                  </a:solidFill>
                </a:rPr>
                <a:t>• </a:t>
              </a:r>
              <a:r>
                <a:rPr lang="en-US" sz="1600" dirty="0" err="1" smtClean="0">
                  <a:solidFill>
                    <a:schemeClr val="bg1"/>
                  </a:solidFill>
                </a:rPr>
                <a:t>Peng</a:t>
              </a:r>
              <a:r>
                <a:rPr lang="en-US" sz="1600" dirty="0" smtClean="0">
                  <a:solidFill>
                    <a:schemeClr val="bg1"/>
                  </a:solidFill>
                </a:rPr>
                <a:t> Dong (PhD 2010)</a:t>
              </a:r>
            </a:p>
            <a:p>
              <a:r>
                <a:rPr lang="en-US" sz="1600" dirty="0" smtClean="0">
                  <a:solidFill>
                    <a:schemeClr val="bg1"/>
                  </a:solidFill>
                </a:rPr>
                <a:t>• </a:t>
              </a:r>
              <a:r>
                <a:rPr lang="en-US" sz="1600" dirty="0" err="1" smtClean="0">
                  <a:solidFill>
                    <a:schemeClr val="bg1"/>
                  </a:solidFill>
                </a:rPr>
                <a:t>Dongsu</a:t>
              </a:r>
              <a:r>
                <a:rPr lang="en-US" sz="1600" dirty="0" smtClean="0">
                  <a:solidFill>
                    <a:schemeClr val="bg1"/>
                  </a:solidFill>
                </a:rPr>
                <a:t> Du (MS 2010)</a:t>
              </a:r>
            </a:p>
            <a:p>
              <a:r>
                <a:rPr lang="en-US" sz="1600" dirty="0" smtClean="0">
                  <a:solidFill>
                    <a:schemeClr val="bg1"/>
                  </a:solidFill>
                </a:rPr>
                <a:t>• Neil </a:t>
              </a:r>
              <a:r>
                <a:rPr lang="en-US" sz="1600" dirty="0" err="1" smtClean="0">
                  <a:solidFill>
                    <a:schemeClr val="bg1"/>
                  </a:solidFill>
                </a:rPr>
                <a:t>Fazel</a:t>
              </a:r>
              <a:endParaRPr lang="en-US" sz="1600" dirty="0" smtClean="0">
                <a:solidFill>
                  <a:schemeClr val="bg1"/>
                </a:solidFill>
              </a:endParaRPr>
            </a:p>
            <a:p>
              <a:r>
                <a:rPr lang="en-US" sz="1600" dirty="0" smtClean="0">
                  <a:solidFill>
                    <a:schemeClr val="bg1"/>
                  </a:solidFill>
                </a:rPr>
                <a:t>• Rick </a:t>
              </a:r>
              <a:r>
                <a:rPr lang="en-US" sz="1600" dirty="0" err="1" smtClean="0">
                  <a:solidFill>
                    <a:schemeClr val="bg1"/>
                  </a:solidFill>
                </a:rPr>
                <a:t>Korzekwa</a:t>
              </a:r>
              <a:endParaRPr lang="en-US" sz="1600" dirty="0" smtClean="0">
                <a:solidFill>
                  <a:schemeClr val="bg1"/>
                </a:solidFill>
              </a:endParaRPr>
            </a:p>
            <a:p>
              <a:r>
                <a:rPr lang="en-US" sz="1600" dirty="0" smtClean="0">
                  <a:solidFill>
                    <a:schemeClr val="bg1"/>
                  </a:solidFill>
                </a:rPr>
                <a:t>• Spencer Jolly</a:t>
              </a:r>
            </a:p>
            <a:p>
              <a:r>
                <a:rPr lang="en-US" sz="1600" dirty="0">
                  <a:solidFill>
                    <a:schemeClr val="bg1"/>
                  </a:solidFill>
                </a:rPr>
                <a:t>• </a:t>
              </a:r>
              <a:r>
                <a:rPr lang="en-US" sz="1600" dirty="0" err="1">
                  <a:solidFill>
                    <a:schemeClr val="bg1"/>
                  </a:solidFill>
                </a:rPr>
                <a:t>Zhengyan</a:t>
              </a:r>
              <a:r>
                <a:rPr lang="en-US" sz="1600" dirty="0">
                  <a:solidFill>
                    <a:schemeClr val="bg1"/>
                  </a:solidFill>
                </a:rPr>
                <a:t> </a:t>
              </a:r>
              <a:r>
                <a:rPr lang="en-US" sz="1600" dirty="0" smtClean="0">
                  <a:solidFill>
                    <a:schemeClr val="bg1"/>
                  </a:solidFill>
                </a:rPr>
                <a:t>Li (Oscar 2014)</a:t>
              </a:r>
            </a:p>
            <a:p>
              <a:r>
                <a:rPr lang="en-US" sz="1600" dirty="0" smtClean="0">
                  <a:solidFill>
                    <a:schemeClr val="bg1"/>
                  </a:solidFill>
                </a:rPr>
                <a:t>• Nicholas </a:t>
              </a:r>
              <a:r>
                <a:rPr lang="en-US" sz="1600" dirty="0" err="1" smtClean="0">
                  <a:solidFill>
                    <a:schemeClr val="bg1"/>
                  </a:solidFill>
                </a:rPr>
                <a:t>Matlis</a:t>
              </a:r>
              <a:r>
                <a:rPr lang="en-US" sz="1600" dirty="0" smtClean="0">
                  <a:solidFill>
                    <a:schemeClr val="bg1"/>
                  </a:solidFill>
                </a:rPr>
                <a:t> (PhD 2006)</a:t>
              </a:r>
            </a:p>
            <a:p>
              <a:r>
                <a:rPr lang="en-US" sz="1600" dirty="0" smtClean="0">
                  <a:solidFill>
                    <a:schemeClr val="bg1"/>
                  </a:solidFill>
                </a:rPr>
                <a:t>• JC Sanders</a:t>
              </a:r>
            </a:p>
            <a:p>
              <a:r>
                <a:rPr lang="en-US" sz="1600" dirty="0" smtClean="0">
                  <a:solidFill>
                    <a:schemeClr val="bg1"/>
                  </a:solidFill>
                </a:rPr>
                <a:t>• Joey Shaw</a:t>
              </a:r>
            </a:p>
            <a:p>
              <a:r>
                <a:rPr lang="en-US" sz="1600" dirty="0" smtClean="0">
                  <a:solidFill>
                    <a:schemeClr val="bg1"/>
                  </a:solidFill>
                </a:rPr>
                <a:t>• </a:t>
              </a:r>
              <a:r>
                <a:rPr lang="en-US" sz="1600" dirty="0" err="1" smtClean="0">
                  <a:solidFill>
                    <a:schemeClr val="bg1"/>
                  </a:solidFill>
                </a:rPr>
                <a:t>Hai</a:t>
              </a:r>
              <a:r>
                <a:rPr lang="en-US" sz="1600" dirty="0" smtClean="0">
                  <a:solidFill>
                    <a:schemeClr val="bg1"/>
                  </a:solidFill>
                </a:rPr>
                <a:t>-En Tsai</a:t>
              </a:r>
            </a:p>
            <a:p>
              <a:r>
                <a:rPr lang="en-US" sz="1600" dirty="0" smtClean="0">
                  <a:solidFill>
                    <a:schemeClr val="bg1"/>
                  </a:solidFill>
                </a:rPr>
                <a:t>• Austin Yi (PhD 2012)</a:t>
              </a:r>
            </a:p>
            <a:p>
              <a:r>
                <a:rPr lang="en-US" sz="1600" dirty="0" smtClean="0">
                  <a:solidFill>
                    <a:schemeClr val="bg1"/>
                  </a:solidFill>
                </a:rPr>
                <a:t>• Xi Zhang</a:t>
              </a:r>
              <a:endParaRPr lang="en-US" sz="1600" dirty="0">
                <a:solidFill>
                  <a:schemeClr val="bg1"/>
                </a:solidFill>
              </a:endParaRPr>
            </a:p>
          </p:txBody>
        </p:sp>
        <p:sp>
          <p:nvSpPr>
            <p:cNvPr id="5" name="TextBox 4"/>
            <p:cNvSpPr txBox="1"/>
            <p:nvPr/>
          </p:nvSpPr>
          <p:spPr>
            <a:xfrm>
              <a:off x="2777115" y="3826849"/>
              <a:ext cx="2925576" cy="1846659"/>
            </a:xfrm>
            <a:prstGeom prst="rect">
              <a:avLst/>
            </a:prstGeom>
            <a:noFill/>
          </p:spPr>
          <p:txBody>
            <a:bodyPr wrap="none" rtlCol="0">
              <a:spAutoFit/>
            </a:bodyPr>
            <a:lstStyle/>
            <a:p>
              <a:r>
                <a:rPr lang="en-US" b="1" dirty="0" smtClean="0">
                  <a:solidFill>
                    <a:srgbClr val="FFFFFF"/>
                  </a:solidFill>
                </a:rPr>
                <a:t>Postdocs &amp; Senior Scientists:</a:t>
              </a:r>
            </a:p>
            <a:p>
              <a:r>
                <a:rPr lang="en-US" sz="1600" dirty="0" smtClean="0">
                  <a:solidFill>
                    <a:srgbClr val="FFFFFF"/>
                  </a:solidFill>
                </a:rPr>
                <a:t>• Watson Henderson</a:t>
              </a:r>
            </a:p>
            <a:p>
              <a:r>
                <a:rPr lang="en-US" sz="1600" dirty="0" smtClean="0">
                  <a:solidFill>
                    <a:srgbClr val="FFFFFF"/>
                  </a:solidFill>
                </a:rPr>
                <a:t>• </a:t>
              </a:r>
              <a:r>
                <a:rPr lang="en-US" sz="1600" dirty="0" err="1" smtClean="0">
                  <a:solidFill>
                    <a:srgbClr val="FFFFFF"/>
                  </a:solidFill>
                </a:rPr>
                <a:t>Serguei</a:t>
              </a:r>
              <a:r>
                <a:rPr lang="en-US" sz="1600" dirty="0" smtClean="0">
                  <a:solidFill>
                    <a:srgbClr val="FFFFFF"/>
                  </a:solidFill>
                </a:rPr>
                <a:t> </a:t>
              </a:r>
              <a:r>
                <a:rPr lang="en-US" sz="1600" dirty="0" err="1" smtClean="0">
                  <a:solidFill>
                    <a:srgbClr val="FFFFFF"/>
                  </a:solidFill>
                </a:rPr>
                <a:t>Kalmykov</a:t>
              </a:r>
              <a:endParaRPr lang="en-US" sz="1600" dirty="0" smtClean="0">
                <a:solidFill>
                  <a:srgbClr val="FFFFFF"/>
                </a:solidFill>
              </a:endParaRPr>
            </a:p>
            <a:p>
              <a:r>
                <a:rPr lang="en-US" sz="1600" dirty="0" smtClean="0">
                  <a:solidFill>
                    <a:srgbClr val="FFFFFF"/>
                  </a:solidFill>
                </a:rPr>
                <a:t>• Vladimir </a:t>
              </a:r>
              <a:r>
                <a:rPr lang="en-US" sz="1600" dirty="0" err="1" smtClean="0">
                  <a:solidFill>
                    <a:srgbClr val="FFFFFF"/>
                  </a:solidFill>
                </a:rPr>
                <a:t>Khudik</a:t>
              </a:r>
              <a:endParaRPr lang="en-US" sz="1600" dirty="0" smtClean="0">
                <a:solidFill>
                  <a:srgbClr val="FFFFFF"/>
                </a:solidFill>
              </a:endParaRPr>
            </a:p>
            <a:p>
              <a:r>
                <a:rPr lang="en-US" sz="1600" dirty="0" smtClean="0">
                  <a:solidFill>
                    <a:srgbClr val="FFFFFF"/>
                  </a:solidFill>
                </a:rPr>
                <a:t>• </a:t>
              </a:r>
              <a:r>
                <a:rPr lang="en-US" sz="1600" dirty="0" err="1" smtClean="0">
                  <a:solidFill>
                    <a:srgbClr val="FFFFFF"/>
                  </a:solidFill>
                </a:rPr>
                <a:t>Chih-Hao</a:t>
              </a:r>
              <a:r>
                <a:rPr lang="en-US" sz="1600" dirty="0" smtClean="0">
                  <a:solidFill>
                    <a:srgbClr val="FFFFFF"/>
                  </a:solidFill>
                </a:rPr>
                <a:t> </a:t>
              </a:r>
              <a:r>
                <a:rPr lang="en-US" sz="1600" dirty="0" err="1" smtClean="0">
                  <a:solidFill>
                    <a:srgbClr val="FFFFFF"/>
                  </a:solidFill>
                </a:rPr>
                <a:t>Pai</a:t>
              </a:r>
              <a:endParaRPr lang="en-US" sz="1600" dirty="0" smtClean="0">
                <a:solidFill>
                  <a:srgbClr val="FFFFFF"/>
                </a:solidFill>
              </a:endParaRPr>
            </a:p>
            <a:p>
              <a:r>
                <a:rPr lang="en-US" sz="1600" dirty="0" smtClean="0">
                  <a:solidFill>
                    <a:srgbClr val="FFFFFF"/>
                  </a:solidFill>
                </a:rPr>
                <a:t>• </a:t>
              </a:r>
              <a:r>
                <a:rPr lang="en-US" sz="1600" dirty="0" err="1" smtClean="0">
                  <a:solidFill>
                    <a:srgbClr val="FFFFFF"/>
                  </a:solidFill>
                </a:rPr>
                <a:t>Xiaoming</a:t>
              </a:r>
              <a:r>
                <a:rPr lang="en-US" sz="1600" dirty="0" smtClean="0">
                  <a:solidFill>
                    <a:srgbClr val="FFFFFF"/>
                  </a:solidFill>
                </a:rPr>
                <a:t> Wang</a:t>
              </a:r>
            </a:p>
            <a:p>
              <a:r>
                <a:rPr lang="en-US" sz="1600" dirty="0" smtClean="0">
                  <a:solidFill>
                    <a:srgbClr val="FFFFFF"/>
                  </a:solidFill>
                </a:rPr>
                <a:t>• </a:t>
              </a:r>
              <a:r>
                <a:rPr lang="en-US" sz="1600" dirty="0" err="1" smtClean="0">
                  <a:solidFill>
                    <a:srgbClr val="FFFFFF"/>
                  </a:solidFill>
                </a:rPr>
                <a:t>Rafal</a:t>
              </a:r>
              <a:r>
                <a:rPr lang="en-US" sz="1600" dirty="0" smtClean="0">
                  <a:solidFill>
                    <a:srgbClr val="FFFFFF"/>
                  </a:solidFill>
                </a:rPr>
                <a:t> </a:t>
              </a:r>
              <a:r>
                <a:rPr lang="en-US" sz="1600" dirty="0" err="1" smtClean="0">
                  <a:solidFill>
                    <a:srgbClr val="FFFFFF"/>
                  </a:solidFill>
                </a:rPr>
                <a:t>Zgadzaj</a:t>
              </a:r>
              <a:endParaRPr lang="en-US" sz="1600" dirty="0">
                <a:solidFill>
                  <a:srgbClr val="FFFFFF"/>
                </a:solidFill>
              </a:endParaRPr>
            </a:p>
          </p:txBody>
        </p:sp>
        <p:sp>
          <p:nvSpPr>
            <p:cNvPr id="6" name="TextBox 5"/>
            <p:cNvSpPr txBox="1"/>
            <p:nvPr/>
          </p:nvSpPr>
          <p:spPr>
            <a:xfrm>
              <a:off x="2778514" y="9406470"/>
              <a:ext cx="3083296" cy="861774"/>
            </a:xfrm>
            <a:prstGeom prst="rect">
              <a:avLst/>
            </a:prstGeom>
            <a:noFill/>
          </p:spPr>
          <p:txBody>
            <a:bodyPr wrap="none" rtlCol="0">
              <a:spAutoFit/>
            </a:bodyPr>
            <a:lstStyle/>
            <a:p>
              <a:r>
                <a:rPr lang="en-US" b="1" dirty="0" smtClean="0">
                  <a:solidFill>
                    <a:srgbClr val="FFFFFF"/>
                  </a:solidFill>
                </a:rPr>
                <a:t>Financial Support:</a:t>
              </a:r>
            </a:p>
            <a:p>
              <a:r>
                <a:rPr lang="en-US" sz="1600" dirty="0" smtClean="0">
                  <a:solidFill>
                    <a:srgbClr val="FFFFFF"/>
                  </a:solidFill>
                </a:rPr>
                <a:t>• U.S. Department of Energy</a:t>
              </a:r>
            </a:p>
            <a:p>
              <a:r>
                <a:rPr lang="en-US" sz="1600" dirty="0" smtClean="0">
                  <a:solidFill>
                    <a:srgbClr val="FFFFFF"/>
                  </a:solidFill>
                </a:rPr>
                <a:t>• U.S. National Science Foundation</a:t>
              </a:r>
              <a:endParaRPr lang="en-US" sz="1600" dirty="0">
                <a:solidFill>
                  <a:srgbClr val="FFFFFF"/>
                </a:solidFill>
              </a:endParaRPr>
            </a:p>
          </p:txBody>
        </p:sp>
        <p:sp>
          <p:nvSpPr>
            <p:cNvPr id="8" name="TextBox 7"/>
            <p:cNvSpPr txBox="1"/>
            <p:nvPr/>
          </p:nvSpPr>
          <p:spPr>
            <a:xfrm>
              <a:off x="2776997" y="5791221"/>
              <a:ext cx="2261594" cy="1107996"/>
            </a:xfrm>
            <a:prstGeom prst="rect">
              <a:avLst/>
            </a:prstGeom>
            <a:noFill/>
          </p:spPr>
          <p:txBody>
            <a:bodyPr wrap="none" rtlCol="0">
              <a:spAutoFit/>
            </a:bodyPr>
            <a:lstStyle/>
            <a:p>
              <a:r>
                <a:rPr lang="en-US" b="1" dirty="0" smtClean="0">
                  <a:solidFill>
                    <a:srgbClr val="FFFFFF"/>
                  </a:solidFill>
                </a:rPr>
                <a:t>Collaborating Faculty:</a:t>
              </a:r>
            </a:p>
            <a:p>
              <a:r>
                <a:rPr lang="en-US" sz="1600" dirty="0" smtClean="0">
                  <a:solidFill>
                    <a:srgbClr val="FFFFFF"/>
                  </a:solidFill>
                </a:rPr>
                <a:t>• Todd </a:t>
              </a:r>
              <a:r>
                <a:rPr lang="en-US" sz="1600" dirty="0" err="1" smtClean="0">
                  <a:solidFill>
                    <a:srgbClr val="FFFFFF"/>
                  </a:solidFill>
                </a:rPr>
                <a:t>Ditmire</a:t>
              </a:r>
              <a:endParaRPr lang="en-US" sz="1600" dirty="0" smtClean="0">
                <a:solidFill>
                  <a:srgbClr val="FFFFFF"/>
                </a:solidFill>
              </a:endParaRPr>
            </a:p>
            <a:p>
              <a:r>
                <a:rPr lang="en-US" sz="1600" dirty="0" smtClean="0">
                  <a:solidFill>
                    <a:srgbClr val="FFFFFF"/>
                  </a:solidFill>
                </a:rPr>
                <a:t>• Mike Downer</a:t>
              </a:r>
            </a:p>
            <a:p>
              <a:r>
                <a:rPr lang="en-US" sz="1600" dirty="0" smtClean="0">
                  <a:solidFill>
                    <a:srgbClr val="FFFFFF"/>
                  </a:solidFill>
                </a:rPr>
                <a:t>• Gennady </a:t>
              </a:r>
              <a:r>
                <a:rPr lang="en-US" sz="1600" dirty="0" err="1" smtClean="0">
                  <a:solidFill>
                    <a:srgbClr val="FFFFFF"/>
                  </a:solidFill>
                </a:rPr>
                <a:t>Shvets</a:t>
              </a:r>
              <a:endParaRPr lang="en-US" sz="1600" dirty="0">
                <a:solidFill>
                  <a:srgbClr val="FFFFFF"/>
                </a:solidFill>
              </a:endParaRPr>
            </a:p>
          </p:txBody>
        </p:sp>
        <p:sp>
          <p:nvSpPr>
            <p:cNvPr id="9" name="TextBox 8"/>
            <p:cNvSpPr txBox="1"/>
            <p:nvPr/>
          </p:nvSpPr>
          <p:spPr>
            <a:xfrm>
              <a:off x="2768590" y="7001945"/>
              <a:ext cx="2719089" cy="2339102"/>
            </a:xfrm>
            <a:prstGeom prst="rect">
              <a:avLst/>
            </a:prstGeom>
            <a:noFill/>
          </p:spPr>
          <p:txBody>
            <a:bodyPr wrap="none" rtlCol="0">
              <a:spAutoFit/>
            </a:bodyPr>
            <a:lstStyle/>
            <a:p>
              <a:r>
                <a:rPr lang="en-US" b="1" dirty="0" smtClean="0">
                  <a:solidFill>
                    <a:srgbClr val="FFFFFF"/>
                  </a:solidFill>
                </a:rPr>
                <a:t>Texas </a:t>
              </a:r>
              <a:r>
                <a:rPr lang="en-US" b="1" dirty="0" err="1" smtClean="0">
                  <a:solidFill>
                    <a:srgbClr val="FFFFFF"/>
                  </a:solidFill>
                </a:rPr>
                <a:t>Petawatt</a:t>
              </a:r>
              <a:r>
                <a:rPr lang="en-US" b="1" dirty="0" smtClean="0">
                  <a:solidFill>
                    <a:srgbClr val="FFFFFF"/>
                  </a:solidFill>
                </a:rPr>
                <a:t> Laser Staff:</a:t>
              </a:r>
            </a:p>
            <a:p>
              <a:r>
                <a:rPr lang="en-US" sz="1600" dirty="0" smtClean="0">
                  <a:solidFill>
                    <a:srgbClr val="FFFFFF"/>
                  </a:solidFill>
                </a:rPr>
                <a:t>• Aaron Bernstein</a:t>
              </a:r>
            </a:p>
            <a:p>
              <a:r>
                <a:rPr lang="en-US" sz="1600" dirty="0" smtClean="0">
                  <a:solidFill>
                    <a:srgbClr val="FFFFFF"/>
                  </a:solidFill>
                </a:rPr>
                <a:t>• Ted Borger</a:t>
              </a:r>
            </a:p>
            <a:p>
              <a:r>
                <a:rPr lang="en-US" sz="1600" dirty="0" smtClean="0">
                  <a:solidFill>
                    <a:srgbClr val="FFFFFF"/>
                  </a:solidFill>
                </a:rPr>
                <a:t>• Mike Donovan</a:t>
              </a:r>
            </a:p>
            <a:p>
              <a:r>
                <a:rPr lang="en-US" sz="1600" dirty="0" smtClean="0">
                  <a:solidFill>
                    <a:srgbClr val="FFFFFF"/>
                  </a:solidFill>
                </a:rPr>
                <a:t>• </a:t>
              </a:r>
              <a:r>
                <a:rPr lang="en-US" sz="1600" dirty="0" err="1" smtClean="0">
                  <a:solidFill>
                    <a:srgbClr val="FFFFFF"/>
                  </a:solidFill>
                </a:rPr>
                <a:t>Gilliss</a:t>
              </a:r>
              <a:r>
                <a:rPr lang="en-US" sz="1600" dirty="0" smtClean="0">
                  <a:solidFill>
                    <a:srgbClr val="FFFFFF"/>
                  </a:solidFill>
                </a:rPr>
                <a:t> Dyer</a:t>
              </a:r>
            </a:p>
            <a:p>
              <a:r>
                <a:rPr lang="en-US" sz="1600" dirty="0" smtClean="0">
                  <a:solidFill>
                    <a:srgbClr val="FFFFFF"/>
                  </a:solidFill>
                </a:rPr>
                <a:t>• Erhard Gaul</a:t>
              </a:r>
            </a:p>
            <a:p>
              <a:r>
                <a:rPr lang="en-US" sz="1600" dirty="0" smtClean="0">
                  <a:solidFill>
                    <a:srgbClr val="FFFFFF"/>
                  </a:solidFill>
                </a:rPr>
                <a:t>• Mikael Martinez</a:t>
              </a:r>
            </a:p>
            <a:p>
              <a:r>
                <a:rPr lang="en-US" sz="1600" dirty="0" smtClean="0">
                  <a:solidFill>
                    <a:srgbClr val="FFFFFF"/>
                  </a:solidFill>
                </a:rPr>
                <a:t>• </a:t>
              </a:r>
              <a:r>
                <a:rPr lang="en-US" sz="1600" dirty="0" err="1" smtClean="0">
                  <a:solidFill>
                    <a:srgbClr val="FFFFFF"/>
                  </a:solidFill>
                </a:rPr>
                <a:t>Hernan</a:t>
              </a:r>
              <a:r>
                <a:rPr lang="en-US" sz="1600" dirty="0" smtClean="0">
                  <a:solidFill>
                    <a:srgbClr val="FFFFFF"/>
                  </a:solidFill>
                </a:rPr>
                <a:t> </a:t>
              </a:r>
              <a:r>
                <a:rPr lang="en-US" sz="1600" dirty="0" err="1" smtClean="0">
                  <a:solidFill>
                    <a:srgbClr val="FFFFFF"/>
                  </a:solidFill>
                </a:rPr>
                <a:t>Quevedo</a:t>
              </a:r>
              <a:endParaRPr lang="en-US" sz="1600" dirty="0" smtClean="0">
                <a:solidFill>
                  <a:srgbClr val="FFFFFF"/>
                </a:solidFill>
              </a:endParaRPr>
            </a:p>
            <a:p>
              <a:r>
                <a:rPr lang="en-US" sz="1600" dirty="0" smtClean="0">
                  <a:solidFill>
                    <a:srgbClr val="FFFFFF"/>
                  </a:solidFill>
                </a:rPr>
                <a:t>• Michael Spinks</a:t>
              </a:r>
            </a:p>
          </p:txBody>
        </p:sp>
      </p:grpSp>
    </p:spTree>
    <p:extLst>
      <p:ext uri="{BB962C8B-B14F-4D97-AF65-F5344CB8AC3E}">
        <p14:creationId xmlns:p14="http://schemas.microsoft.com/office/powerpoint/2010/main" val="1022429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1914"/>
                                        </p:tgtEl>
                                        <p:attrNameLst>
                                          <p:attrName>style.visibility</p:attrName>
                                        </p:attrNameLst>
                                      </p:cBhvr>
                                      <p:to>
                                        <p:strVal val="visible"/>
                                      </p:to>
                                    </p:set>
                                    <p:animEffect transition="in" filter="wipe(up)">
                                      <p:cBhvr>
                                        <p:cTn id="7" dur="1000"/>
                                        <p:tgtEl>
                                          <p:spTgt spid="25191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2000"/>
                                        <p:tgtEl>
                                          <p:spTgt spid="13"/>
                                        </p:tgtEl>
                                      </p:cBhvr>
                                    </p:animEffect>
                                  </p:childTnLst>
                                </p:cTn>
                              </p:par>
                            </p:childTnLst>
                          </p:cTn>
                        </p:par>
                        <p:par>
                          <p:cTn id="16" fill="hold">
                            <p:stCondLst>
                              <p:cond delay="4000"/>
                            </p:stCondLst>
                            <p:childTnLst>
                              <p:par>
                                <p:cTn id="17" presetID="2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1000"/>
                                        <p:tgtEl>
                                          <p:spTgt spid="14"/>
                                        </p:tgtEl>
                                      </p:cBhvr>
                                    </p:animEffect>
                                  </p:childTnLst>
                                </p:cTn>
                              </p:par>
                            </p:childTnLst>
                          </p:cTn>
                        </p:par>
                        <p:par>
                          <p:cTn id="20" fill="hold">
                            <p:stCondLst>
                              <p:cond delay="5000"/>
                            </p:stCondLst>
                            <p:childTnLst>
                              <p:par>
                                <p:cTn id="21" presetID="22" presetClass="entr" presetSubtype="4" fill="hold" nodeType="afterEffect">
                                  <p:stCondLst>
                                    <p:cond delay="0"/>
                                  </p:stCondLst>
                                  <p:childTnLst>
                                    <p:set>
                                      <p:cBhvr>
                                        <p:cTn id="22" dur="1" fill="hold">
                                          <p:stCondLst>
                                            <p:cond delay="0"/>
                                          </p:stCondLst>
                                        </p:cTn>
                                        <p:tgtEl>
                                          <p:spTgt spid="251912"/>
                                        </p:tgtEl>
                                        <p:attrNameLst>
                                          <p:attrName>style.visibility</p:attrName>
                                        </p:attrNameLst>
                                      </p:cBhvr>
                                      <p:to>
                                        <p:strVal val="visible"/>
                                      </p:to>
                                    </p:set>
                                    <p:animEffect transition="in" filter="wipe(down)">
                                      <p:cBhvr>
                                        <p:cTn id="23" dur="1000"/>
                                        <p:tgtEl>
                                          <p:spTgt spid="251912"/>
                                        </p:tgtEl>
                                      </p:cBhvr>
                                    </p:animEffect>
                                  </p:childTnLst>
                                </p:cTn>
                              </p:par>
                            </p:childTnLst>
                          </p:cTn>
                        </p:par>
                        <p:par>
                          <p:cTn id="24" fill="hold">
                            <p:stCondLst>
                              <p:cond delay="6000"/>
                            </p:stCondLst>
                            <p:childTnLst>
                              <p:par>
                                <p:cTn id="25" presetID="22" presetClass="entr" presetSubtype="4" fill="hold" nodeType="afterEffect">
                                  <p:stCondLst>
                                    <p:cond delay="0"/>
                                  </p:stCondLst>
                                  <p:childTnLst>
                                    <p:set>
                                      <p:cBhvr>
                                        <p:cTn id="26" dur="1" fill="hold">
                                          <p:stCondLst>
                                            <p:cond delay="0"/>
                                          </p:stCondLst>
                                        </p:cTn>
                                        <p:tgtEl>
                                          <p:spTgt spid="251911"/>
                                        </p:tgtEl>
                                        <p:attrNameLst>
                                          <p:attrName>style.visibility</p:attrName>
                                        </p:attrNameLst>
                                      </p:cBhvr>
                                      <p:to>
                                        <p:strVal val="visible"/>
                                      </p:to>
                                    </p:set>
                                    <p:animEffect transition="in" filter="wipe(down)">
                                      <p:cBhvr>
                                        <p:cTn id="27" dur="1000"/>
                                        <p:tgtEl>
                                          <p:spTgt spid="251911"/>
                                        </p:tgtEl>
                                      </p:cBhvr>
                                    </p:animEffect>
                                  </p:childTnLst>
                                </p:cTn>
                              </p:par>
                            </p:childTnLst>
                          </p:cTn>
                        </p:par>
                        <p:par>
                          <p:cTn id="28" fill="hold">
                            <p:stCondLst>
                              <p:cond delay="7000"/>
                            </p:stCondLst>
                            <p:childTnLst>
                              <p:par>
                                <p:cTn id="29" presetID="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2000" fill="hold"/>
                                        <p:tgtEl>
                                          <p:spTgt spid="11"/>
                                        </p:tgtEl>
                                        <p:attrNameLst>
                                          <p:attrName>ppt_x</p:attrName>
                                        </p:attrNameLst>
                                      </p:cBhvr>
                                      <p:tavLst>
                                        <p:tav tm="0">
                                          <p:val>
                                            <p:strVal val="#ppt_x"/>
                                          </p:val>
                                        </p:tav>
                                        <p:tav tm="100000">
                                          <p:val>
                                            <p:strVal val="#ppt_x"/>
                                          </p:val>
                                        </p:tav>
                                      </p:tavLst>
                                    </p:anim>
                                    <p:anim calcmode="lin" valueType="num">
                                      <p:cBhvr additive="base">
                                        <p:cTn id="32" dur="120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19000"/>
                            </p:stCondLst>
                            <p:childTnLst>
                              <p:par>
                                <p:cTn id="34" presetID="2" presetClass="exit" presetSubtype="1" fill="hold" nodeType="afterEffect">
                                  <p:stCondLst>
                                    <p:cond delay="0"/>
                                  </p:stCondLst>
                                  <p:childTnLst>
                                    <p:anim calcmode="lin" valueType="num">
                                      <p:cBhvr additive="base">
                                        <p:cTn id="35" dur="12000"/>
                                        <p:tgtEl>
                                          <p:spTgt spid="11"/>
                                        </p:tgtEl>
                                        <p:attrNameLst>
                                          <p:attrName>ppt_x</p:attrName>
                                        </p:attrNameLst>
                                      </p:cBhvr>
                                      <p:tavLst>
                                        <p:tav tm="0">
                                          <p:val>
                                            <p:strVal val="ppt_x"/>
                                          </p:val>
                                        </p:tav>
                                        <p:tav tm="100000">
                                          <p:val>
                                            <p:strVal val="ppt_x"/>
                                          </p:val>
                                        </p:tav>
                                      </p:tavLst>
                                    </p:anim>
                                    <p:anim calcmode="lin" valueType="num">
                                      <p:cBhvr additive="base">
                                        <p:cTn id="36" dur="12000"/>
                                        <p:tgtEl>
                                          <p:spTgt spid="11"/>
                                        </p:tgtEl>
                                        <p:attrNameLst>
                                          <p:attrName>ppt_y</p:attrName>
                                        </p:attrNameLst>
                                      </p:cBhvr>
                                      <p:tavLst>
                                        <p:tav tm="0">
                                          <p:val>
                                            <p:strVal val="ppt_y"/>
                                          </p:val>
                                        </p:tav>
                                        <p:tav tm="100000">
                                          <p:val>
                                            <p:strVal val="0-ppt_h/2"/>
                                          </p:val>
                                        </p:tav>
                                      </p:tavLst>
                                    </p:anim>
                                    <p:set>
                                      <p:cBhvr>
                                        <p:cTn id="37" dur="1" fill="hold">
                                          <p:stCondLst>
                                            <p:cond delay="11999"/>
                                          </p:stCondLst>
                                        </p:cTn>
                                        <p:tgtEl>
                                          <p:spTgt spid="11"/>
                                        </p:tgtEl>
                                        <p:attrNameLst>
                                          <p:attrName>style.visibility</p:attrName>
                                        </p:attrNameLst>
                                      </p:cBhvr>
                                      <p:to>
                                        <p:strVal val="hidden"/>
                                      </p:to>
                                    </p:set>
                                  </p:childTnLst>
                                </p:cTn>
                              </p:par>
                            </p:childTnLst>
                          </p:cTn>
                        </p:par>
                        <p:par>
                          <p:cTn id="38" fill="hold">
                            <p:stCondLst>
                              <p:cond delay="31000"/>
                            </p:stCondLst>
                            <p:childTnLst>
                              <p:par>
                                <p:cTn id="39" presetID="9"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cTn>
                              </p:par>
                            </p:childTnLst>
                          </p:cTn>
                        </p:par>
                        <p:par>
                          <p:cTn id="42" fill="hold">
                            <p:stCondLst>
                              <p:cond delay="31500"/>
                            </p:stCondLst>
                            <p:childTnLst>
                              <p:par>
                                <p:cTn id="43" presetID="6" presetClass="emph" presetSubtype="0" fill="hold" nodeType="afterEffect">
                                  <p:stCondLst>
                                    <p:cond delay="0"/>
                                  </p:stCondLst>
                                  <p:childTnLst>
                                    <p:animScale>
                                      <p:cBhvr>
                                        <p:cTn id="44" dur="1000" fill="hold"/>
                                        <p:tgtEl>
                                          <p:spTgt spid="11"/>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W-LPA team.JPG"/>
          <p:cNvPicPr>
            <a:picLocks noChangeAspect="1"/>
          </p:cNvPicPr>
          <p:nvPr/>
        </p:nvPicPr>
        <p:blipFill rotWithShape="1">
          <a:blip r:embed="rId2">
            <a:extLst>
              <a:ext uri="{28A0092B-C50C-407E-A947-70E740481C1C}">
                <a14:useLocalDpi xmlns:a14="http://schemas.microsoft.com/office/drawing/2010/main" val="0"/>
              </a:ext>
            </a:extLst>
          </a:blip>
          <a:srcRect t="18045" b="11316"/>
          <a:stretch/>
        </p:blipFill>
        <p:spPr>
          <a:xfrm>
            <a:off x="13642" y="980795"/>
            <a:ext cx="9130357" cy="4837176"/>
          </a:xfrm>
          <a:prstGeom prst="rect">
            <a:avLst/>
          </a:prstGeom>
        </p:spPr>
      </p:pic>
      <p:sp>
        <p:nvSpPr>
          <p:cNvPr id="4" name="TextBox 3"/>
          <p:cNvSpPr txBox="1"/>
          <p:nvPr/>
        </p:nvSpPr>
        <p:spPr>
          <a:xfrm>
            <a:off x="1278329" y="3516287"/>
            <a:ext cx="605955" cy="584776"/>
          </a:xfrm>
          <a:prstGeom prst="rect">
            <a:avLst/>
          </a:prstGeom>
          <a:noFill/>
        </p:spPr>
        <p:txBody>
          <a:bodyPr wrap="none" rtlCol="0">
            <a:spAutoFit/>
          </a:bodyPr>
          <a:lstStyle/>
          <a:p>
            <a:r>
              <a:rPr lang="en-US" sz="1600" b="1" dirty="0" smtClean="0">
                <a:solidFill>
                  <a:srgbClr val="000000"/>
                </a:solidFill>
              </a:rPr>
              <a:t>Neil</a:t>
            </a:r>
          </a:p>
          <a:p>
            <a:r>
              <a:rPr lang="en-US" sz="1600" b="1" dirty="0" err="1" smtClean="0">
                <a:solidFill>
                  <a:srgbClr val="000000"/>
                </a:solidFill>
              </a:rPr>
              <a:t>Fazel</a:t>
            </a:r>
            <a:endParaRPr lang="en-US" sz="1600" b="1" dirty="0">
              <a:solidFill>
                <a:srgbClr val="000000"/>
              </a:solidFill>
            </a:endParaRPr>
          </a:p>
        </p:txBody>
      </p:sp>
      <p:sp>
        <p:nvSpPr>
          <p:cNvPr id="5" name="TextBox 4"/>
          <p:cNvSpPr txBox="1"/>
          <p:nvPr/>
        </p:nvSpPr>
        <p:spPr>
          <a:xfrm>
            <a:off x="2818982" y="3609040"/>
            <a:ext cx="804627" cy="584776"/>
          </a:xfrm>
          <a:prstGeom prst="rect">
            <a:avLst/>
          </a:prstGeom>
          <a:noFill/>
        </p:spPr>
        <p:txBody>
          <a:bodyPr wrap="none" rtlCol="0">
            <a:spAutoFit/>
          </a:bodyPr>
          <a:lstStyle/>
          <a:p>
            <a:pPr algn="ctr"/>
            <a:r>
              <a:rPr lang="en-US" sz="1600" dirty="0" err="1" smtClean="0">
                <a:solidFill>
                  <a:srgbClr val="FFFFFF"/>
                </a:solidFill>
              </a:rPr>
              <a:t>Rafal</a:t>
            </a:r>
            <a:endParaRPr lang="en-US" sz="1600" dirty="0" smtClean="0">
              <a:solidFill>
                <a:srgbClr val="FFFFFF"/>
              </a:solidFill>
            </a:endParaRPr>
          </a:p>
          <a:p>
            <a:pPr algn="ctr"/>
            <a:r>
              <a:rPr lang="en-US" sz="1600" dirty="0" err="1" smtClean="0">
                <a:solidFill>
                  <a:srgbClr val="FFFFFF"/>
                </a:solidFill>
              </a:rPr>
              <a:t>Zgadzaj</a:t>
            </a:r>
            <a:endParaRPr lang="en-US" sz="1600" dirty="0">
              <a:solidFill>
                <a:srgbClr val="FFFFFF"/>
              </a:solidFill>
            </a:endParaRPr>
          </a:p>
        </p:txBody>
      </p:sp>
      <p:sp>
        <p:nvSpPr>
          <p:cNvPr id="6" name="TextBox 5"/>
          <p:cNvSpPr txBox="1"/>
          <p:nvPr/>
        </p:nvSpPr>
        <p:spPr>
          <a:xfrm>
            <a:off x="4056163" y="2953355"/>
            <a:ext cx="620683" cy="738664"/>
          </a:xfrm>
          <a:prstGeom prst="rect">
            <a:avLst/>
          </a:prstGeom>
          <a:noFill/>
        </p:spPr>
        <p:txBody>
          <a:bodyPr wrap="none" rtlCol="0">
            <a:spAutoFit/>
          </a:bodyPr>
          <a:lstStyle/>
          <a:p>
            <a:pPr algn="ctr"/>
            <a:r>
              <a:rPr lang="en-US" sz="1400" b="1" dirty="0" smtClean="0">
                <a:solidFill>
                  <a:schemeClr val="bg1"/>
                </a:solidFill>
              </a:rPr>
              <a:t>Xiao-</a:t>
            </a:r>
          </a:p>
          <a:p>
            <a:pPr algn="ctr"/>
            <a:r>
              <a:rPr lang="en-US" sz="1400" b="1" dirty="0" err="1" smtClean="0">
                <a:solidFill>
                  <a:schemeClr val="bg1"/>
                </a:solidFill>
              </a:rPr>
              <a:t>ming</a:t>
            </a:r>
            <a:endParaRPr lang="en-US" sz="1400" b="1" dirty="0" smtClean="0">
              <a:solidFill>
                <a:schemeClr val="bg1"/>
              </a:solidFill>
            </a:endParaRPr>
          </a:p>
          <a:p>
            <a:pPr algn="ctr"/>
            <a:r>
              <a:rPr lang="en-US" sz="1400" b="1" dirty="0" smtClean="0">
                <a:solidFill>
                  <a:schemeClr val="bg1"/>
                </a:solidFill>
              </a:rPr>
              <a:t>Wang</a:t>
            </a:r>
            <a:endParaRPr lang="en-US" sz="1400" b="1" dirty="0">
              <a:solidFill>
                <a:schemeClr val="bg1"/>
              </a:solidFill>
            </a:endParaRPr>
          </a:p>
        </p:txBody>
      </p:sp>
      <p:sp>
        <p:nvSpPr>
          <p:cNvPr id="7" name="TextBox 6"/>
          <p:cNvSpPr txBox="1"/>
          <p:nvPr/>
        </p:nvSpPr>
        <p:spPr>
          <a:xfrm>
            <a:off x="1657205" y="2634721"/>
            <a:ext cx="903387" cy="461665"/>
          </a:xfrm>
          <a:prstGeom prst="rect">
            <a:avLst/>
          </a:prstGeom>
          <a:noFill/>
        </p:spPr>
        <p:txBody>
          <a:bodyPr wrap="none" rtlCol="0">
            <a:spAutoFit/>
          </a:bodyPr>
          <a:lstStyle/>
          <a:p>
            <a:pPr algn="ctr"/>
            <a:r>
              <a:rPr lang="en-US" sz="1200" dirty="0" smtClean="0">
                <a:solidFill>
                  <a:srgbClr val="FFFFFF"/>
                </a:solidFill>
              </a:rPr>
              <a:t>Watson</a:t>
            </a:r>
          </a:p>
          <a:p>
            <a:pPr algn="ctr"/>
            <a:r>
              <a:rPr lang="en-US" sz="1200" dirty="0" smtClean="0">
                <a:solidFill>
                  <a:srgbClr val="FFFFFF"/>
                </a:solidFill>
              </a:rPr>
              <a:t> Henderson</a:t>
            </a:r>
            <a:endParaRPr lang="en-US" sz="1200" dirty="0">
              <a:solidFill>
                <a:srgbClr val="FFFFFF"/>
              </a:solidFill>
            </a:endParaRPr>
          </a:p>
        </p:txBody>
      </p:sp>
      <p:sp>
        <p:nvSpPr>
          <p:cNvPr id="8" name="TextBox 7"/>
          <p:cNvSpPr txBox="1"/>
          <p:nvPr/>
        </p:nvSpPr>
        <p:spPr>
          <a:xfrm>
            <a:off x="4905406" y="3152187"/>
            <a:ext cx="905967" cy="523220"/>
          </a:xfrm>
          <a:prstGeom prst="rect">
            <a:avLst/>
          </a:prstGeom>
          <a:noFill/>
        </p:spPr>
        <p:txBody>
          <a:bodyPr wrap="none" rtlCol="0">
            <a:spAutoFit/>
          </a:bodyPr>
          <a:lstStyle/>
          <a:p>
            <a:r>
              <a:rPr lang="en-US" sz="1400" b="1" dirty="0" err="1" smtClean="0"/>
              <a:t>Zhengyan</a:t>
            </a:r>
            <a:endParaRPr lang="en-US" sz="1400" b="1" dirty="0" smtClean="0"/>
          </a:p>
          <a:p>
            <a:r>
              <a:rPr lang="en-US" sz="1400" b="1" dirty="0" smtClean="0"/>
              <a:t>  Li</a:t>
            </a:r>
            <a:endParaRPr lang="en-US" sz="1400" b="1" dirty="0"/>
          </a:p>
        </p:txBody>
      </p:sp>
      <p:sp>
        <p:nvSpPr>
          <p:cNvPr id="9" name="TextBox 8"/>
          <p:cNvSpPr txBox="1"/>
          <p:nvPr/>
        </p:nvSpPr>
        <p:spPr>
          <a:xfrm>
            <a:off x="5316969" y="4766365"/>
            <a:ext cx="389850" cy="461665"/>
          </a:xfrm>
          <a:prstGeom prst="rect">
            <a:avLst/>
          </a:prstGeom>
          <a:noFill/>
        </p:spPr>
        <p:txBody>
          <a:bodyPr wrap="none" rtlCol="0">
            <a:spAutoFit/>
          </a:bodyPr>
          <a:lstStyle/>
          <a:p>
            <a:r>
              <a:rPr lang="en-US" sz="1200" dirty="0" smtClean="0">
                <a:solidFill>
                  <a:srgbClr val="FFFFFF"/>
                </a:solidFill>
              </a:rPr>
              <a:t>He</a:t>
            </a:r>
          </a:p>
          <a:p>
            <a:r>
              <a:rPr lang="en-US" sz="1200" dirty="0" smtClean="0">
                <a:solidFill>
                  <a:srgbClr val="FFFFFF"/>
                </a:solidFill>
              </a:rPr>
              <a:t>gas</a:t>
            </a:r>
            <a:endParaRPr lang="en-US" sz="1200" dirty="0">
              <a:solidFill>
                <a:srgbClr val="FFFFFF"/>
              </a:solidFill>
            </a:endParaRPr>
          </a:p>
        </p:txBody>
      </p:sp>
      <p:sp>
        <p:nvSpPr>
          <p:cNvPr id="14" name="TextBox 13"/>
          <p:cNvSpPr txBox="1"/>
          <p:nvPr/>
        </p:nvSpPr>
        <p:spPr>
          <a:xfrm>
            <a:off x="2070806" y="57321"/>
            <a:ext cx="4791295" cy="769441"/>
          </a:xfrm>
          <a:prstGeom prst="rect">
            <a:avLst/>
          </a:prstGeom>
          <a:noFill/>
        </p:spPr>
        <p:txBody>
          <a:bodyPr wrap="none" rtlCol="0">
            <a:spAutoFit/>
          </a:bodyPr>
          <a:lstStyle/>
          <a:p>
            <a:pPr algn="ctr"/>
            <a:r>
              <a:rPr lang="en-US" sz="4400" b="1" dirty="0" smtClean="0"/>
              <a:t>Acknowledgements</a:t>
            </a:r>
            <a:endParaRPr lang="en-US" sz="4400" b="1" dirty="0"/>
          </a:p>
        </p:txBody>
      </p:sp>
      <p:sp>
        <p:nvSpPr>
          <p:cNvPr id="15" name="TextBox 14"/>
          <p:cNvSpPr txBox="1"/>
          <p:nvPr/>
        </p:nvSpPr>
        <p:spPr>
          <a:xfrm rot="480000">
            <a:off x="7510449" y="3568785"/>
            <a:ext cx="1697901" cy="307777"/>
          </a:xfrm>
          <a:prstGeom prst="rect">
            <a:avLst/>
          </a:prstGeom>
          <a:noFill/>
        </p:spPr>
        <p:txBody>
          <a:bodyPr wrap="none" rtlCol="0">
            <a:spAutoFit/>
          </a:bodyPr>
          <a:lstStyle/>
          <a:p>
            <a:r>
              <a:rPr lang="en-US" sz="1400" b="1" dirty="0" smtClean="0"/>
              <a:t>Interaction chamber</a:t>
            </a:r>
            <a:endParaRPr lang="en-US" sz="1400" b="1" dirty="0"/>
          </a:p>
        </p:txBody>
      </p:sp>
      <p:sp>
        <p:nvSpPr>
          <p:cNvPr id="16" name="TextBox 15"/>
          <p:cNvSpPr txBox="1"/>
          <p:nvPr/>
        </p:nvSpPr>
        <p:spPr>
          <a:xfrm>
            <a:off x="6510929" y="2503695"/>
            <a:ext cx="889987" cy="461665"/>
          </a:xfrm>
          <a:prstGeom prst="rect">
            <a:avLst/>
          </a:prstGeom>
          <a:noFill/>
        </p:spPr>
        <p:txBody>
          <a:bodyPr wrap="none" rtlCol="0">
            <a:spAutoFit/>
          </a:bodyPr>
          <a:lstStyle/>
          <a:p>
            <a:pPr algn="ctr"/>
            <a:r>
              <a:rPr lang="en-US" sz="1200" b="1" dirty="0" smtClean="0">
                <a:solidFill>
                  <a:schemeClr val="bg1"/>
                </a:solidFill>
              </a:rPr>
              <a:t>e-</a:t>
            </a:r>
          </a:p>
          <a:p>
            <a:pPr algn="ctr"/>
            <a:r>
              <a:rPr lang="en-US" sz="1200" b="1" dirty="0" smtClean="0">
                <a:solidFill>
                  <a:schemeClr val="bg1"/>
                </a:solidFill>
              </a:rPr>
              <a:t>diagnostics</a:t>
            </a:r>
            <a:endParaRPr lang="en-US" sz="1200" b="1" dirty="0">
              <a:solidFill>
                <a:schemeClr val="bg1"/>
              </a:solidFill>
            </a:endParaRPr>
          </a:p>
        </p:txBody>
      </p:sp>
      <p:pic>
        <p:nvPicPr>
          <p:cNvPr id="2" name="Picture 1" descr="Longhorn.jpg"/>
          <p:cNvPicPr>
            <a:picLocks noChangeAspect="1"/>
          </p:cNvPicPr>
          <p:nvPr/>
        </p:nvPicPr>
        <p:blipFill rotWithShape="1">
          <a:blip r:embed="rId3">
            <a:extLst>
              <a:ext uri="{28A0092B-C50C-407E-A947-70E740481C1C}">
                <a14:useLocalDpi xmlns:a14="http://schemas.microsoft.com/office/drawing/2010/main" val="0"/>
              </a:ext>
            </a:extLst>
          </a:blip>
          <a:srcRect l="3204" t="34965" r="62708" b="35075"/>
          <a:stretch/>
        </p:blipFill>
        <p:spPr>
          <a:xfrm>
            <a:off x="33849" y="9910"/>
            <a:ext cx="1140212" cy="935383"/>
          </a:xfrm>
          <a:prstGeom prst="rect">
            <a:avLst/>
          </a:prstGeom>
        </p:spPr>
      </p:pic>
      <p:sp>
        <p:nvSpPr>
          <p:cNvPr id="3" name="TextBox 2"/>
          <p:cNvSpPr txBox="1"/>
          <p:nvPr/>
        </p:nvSpPr>
        <p:spPr>
          <a:xfrm>
            <a:off x="50782" y="1253072"/>
            <a:ext cx="2062935" cy="400110"/>
          </a:xfrm>
          <a:prstGeom prst="rect">
            <a:avLst/>
          </a:prstGeom>
          <a:noFill/>
        </p:spPr>
        <p:txBody>
          <a:bodyPr wrap="none" rtlCol="0">
            <a:spAutoFit/>
          </a:bodyPr>
          <a:lstStyle/>
          <a:p>
            <a:r>
              <a:rPr lang="en-US" sz="2000" b="1" dirty="0" smtClean="0">
                <a:solidFill>
                  <a:schemeClr val="bg1"/>
                </a:solidFill>
              </a:rPr>
              <a:t>• Texas LPA team:</a:t>
            </a:r>
            <a:endParaRPr lang="en-US" sz="2000" b="1" dirty="0">
              <a:solidFill>
                <a:schemeClr val="bg1"/>
              </a:solidFill>
            </a:endParaRPr>
          </a:p>
        </p:txBody>
      </p:sp>
      <p:pic>
        <p:nvPicPr>
          <p:cNvPr id="24" name="Picture 23" descr="US-Department-of-Energy-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65" y="5858201"/>
            <a:ext cx="965903" cy="965903"/>
          </a:xfrm>
          <a:prstGeom prst="rect">
            <a:avLst/>
          </a:prstGeom>
        </p:spPr>
      </p:pic>
      <p:sp>
        <p:nvSpPr>
          <p:cNvPr id="26" name="TextBox 25"/>
          <p:cNvSpPr txBox="1"/>
          <p:nvPr/>
        </p:nvSpPr>
        <p:spPr>
          <a:xfrm>
            <a:off x="3005660" y="5982316"/>
            <a:ext cx="3078211" cy="400110"/>
          </a:xfrm>
          <a:prstGeom prst="rect">
            <a:avLst/>
          </a:prstGeom>
          <a:noFill/>
        </p:spPr>
        <p:txBody>
          <a:bodyPr wrap="none" rtlCol="0">
            <a:spAutoFit/>
          </a:bodyPr>
          <a:lstStyle/>
          <a:p>
            <a:r>
              <a:rPr lang="en-US" sz="2000" b="1" dirty="0" smtClean="0"/>
              <a:t>U. S. Department of Energy</a:t>
            </a:r>
            <a:endParaRPr lang="en-US" sz="2000" b="1" dirty="0"/>
          </a:p>
        </p:txBody>
      </p:sp>
      <p:sp>
        <p:nvSpPr>
          <p:cNvPr id="27" name="TextBox 26"/>
          <p:cNvSpPr txBox="1"/>
          <p:nvPr/>
        </p:nvSpPr>
        <p:spPr>
          <a:xfrm>
            <a:off x="2904065" y="6354845"/>
            <a:ext cx="3330659" cy="369332"/>
          </a:xfrm>
          <a:prstGeom prst="rect">
            <a:avLst/>
          </a:prstGeom>
          <a:noFill/>
        </p:spPr>
        <p:txBody>
          <a:bodyPr wrap="none" rtlCol="0">
            <a:spAutoFit/>
          </a:bodyPr>
          <a:lstStyle/>
          <a:p>
            <a:r>
              <a:rPr lang="en-US" dirty="0" smtClean="0"/>
              <a:t>U. S. National Science Foundation</a:t>
            </a:r>
            <a:endParaRPr lang="en-US" dirty="0"/>
          </a:p>
        </p:txBody>
      </p:sp>
      <p:pic>
        <p:nvPicPr>
          <p:cNvPr id="28" name="Picture 27" descr="NSF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44928" y="5858932"/>
            <a:ext cx="999067" cy="999067"/>
          </a:xfrm>
          <a:prstGeom prst="rect">
            <a:avLst/>
          </a:prstGeom>
        </p:spPr>
      </p:pic>
      <p:pic>
        <p:nvPicPr>
          <p:cNvPr id="29"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3954" y="0"/>
            <a:ext cx="1864658" cy="1879600"/>
          </a:xfrm>
          <a:prstGeom prst="ellipse">
            <a:avLst/>
          </a:prstGeom>
          <a:solidFill>
            <a:srgbClr val="000000">
              <a:alpha val="59000"/>
            </a:srgbClr>
          </a:solidFill>
          <a:ln>
            <a:noFill/>
          </a:ln>
          <a:effectLst>
            <a:glow>
              <a:schemeClr val="accent1">
                <a:alpha val="39000"/>
              </a:schemeClr>
            </a:glow>
          </a:effectLst>
          <a:extLst/>
        </p:spPr>
      </p:pic>
    </p:spTree>
    <p:extLst>
      <p:ext uri="{BB962C8B-B14F-4D97-AF65-F5344CB8AC3E}">
        <p14:creationId xmlns:p14="http://schemas.microsoft.com/office/powerpoint/2010/main" val="283408286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6166" y="999112"/>
            <a:ext cx="6724373" cy="4508927"/>
          </a:xfrm>
          <a:prstGeom prst="rect">
            <a:avLst/>
          </a:prstGeom>
          <a:noFill/>
        </p:spPr>
        <p:txBody>
          <a:bodyPr wrap="none" rtlCol="0">
            <a:spAutoFit/>
          </a:bodyPr>
          <a:lstStyle/>
          <a:p>
            <a:r>
              <a:rPr lang="en-US" sz="28700" b="1" dirty="0" smtClean="0"/>
              <a:t>END</a:t>
            </a:r>
            <a:endParaRPr lang="en-US" sz="28700" b="1" dirty="0"/>
          </a:p>
        </p:txBody>
      </p:sp>
    </p:spTree>
    <p:extLst>
      <p:ext uri="{BB962C8B-B14F-4D97-AF65-F5344CB8AC3E}">
        <p14:creationId xmlns:p14="http://schemas.microsoft.com/office/powerpoint/2010/main" val="26459009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939" y="0"/>
            <a:ext cx="9144000" cy="6858000"/>
          </a:xfrm>
          <a:prstGeom prst="rect">
            <a:avLst/>
          </a:prstGeom>
          <a:solidFill>
            <a:schemeClr val="bg1">
              <a:lumMod val="65000"/>
            </a:schemeClr>
          </a:solidFill>
          <a:ln w="9525">
            <a:solidFill>
              <a:schemeClr val="tx1"/>
            </a:solidFill>
            <a:miter lim="800000"/>
            <a:headEnd/>
            <a:tailEnd/>
          </a:ln>
          <a:effectLst/>
          <a:extLst/>
        </p:spPr>
        <p:txBody>
          <a:bodyPr wrap="none" anchor="ctr"/>
          <a:lstStyle/>
          <a:p>
            <a:pPr>
              <a:defRPr/>
            </a:pPr>
            <a:endParaRPr lang="en-US" dirty="0"/>
          </a:p>
        </p:txBody>
      </p:sp>
      <p:sp>
        <p:nvSpPr>
          <p:cNvPr id="21" name="TextBox 20"/>
          <p:cNvSpPr txBox="1"/>
          <p:nvPr/>
        </p:nvSpPr>
        <p:spPr>
          <a:xfrm>
            <a:off x="38100" y="1231900"/>
            <a:ext cx="725279" cy="338554"/>
          </a:xfrm>
          <a:prstGeom prst="rect">
            <a:avLst/>
          </a:prstGeom>
          <a:noFill/>
        </p:spPr>
        <p:txBody>
          <a:bodyPr wrap="none" rtlCol="0">
            <a:spAutoFit/>
          </a:bodyPr>
          <a:lstStyle/>
          <a:p>
            <a:r>
              <a:rPr lang="en-US" sz="1600" dirty="0" smtClean="0"/>
              <a:t>Tajima</a:t>
            </a:r>
            <a:endParaRPr lang="en-US" sz="1600" dirty="0"/>
          </a:p>
        </p:txBody>
      </p:sp>
      <p:sp>
        <p:nvSpPr>
          <p:cNvPr id="62471" name="Rectangle 7"/>
          <p:cNvSpPr>
            <a:spLocks noChangeArrowheads="1"/>
          </p:cNvSpPr>
          <p:nvPr/>
        </p:nvSpPr>
        <p:spPr bwMode="auto">
          <a:xfrm>
            <a:off x="8204200" y="1263651"/>
            <a:ext cx="914400" cy="307974"/>
          </a:xfrm>
          <a:prstGeom prst="rect">
            <a:avLst/>
          </a:prstGeom>
          <a:solidFill>
            <a:srgbClr val="A6A6A6"/>
          </a:solidFill>
          <a:ln>
            <a:noFill/>
          </a:ln>
          <a:effectLst/>
          <a:extLst/>
        </p:spPr>
        <p:txBody>
          <a:bodyPr wrap="none" anchor="ctr"/>
          <a:lstStyle/>
          <a:p>
            <a:pPr>
              <a:defRPr/>
            </a:pPr>
            <a:r>
              <a:rPr lang="en-US" sz="1600" dirty="0" smtClean="0"/>
              <a:t>Dawson</a:t>
            </a:r>
            <a:endParaRPr lang="en-US" sz="1600" dirty="0"/>
          </a:p>
        </p:txBody>
      </p:sp>
      <p:pic>
        <p:nvPicPr>
          <p:cNvPr id="18" name="Picture 17" descr="dawson.png"/>
          <p:cNvPicPr>
            <a:picLocks noChangeAspect="1"/>
          </p:cNvPicPr>
          <p:nvPr/>
        </p:nvPicPr>
        <p:blipFill rotWithShape="1">
          <a:blip r:embed="rId4">
            <a:extLst>
              <a:ext uri="{28A0092B-C50C-407E-A947-70E740481C1C}">
                <a14:useLocalDpi xmlns:a14="http://schemas.microsoft.com/office/drawing/2010/main" val="0"/>
              </a:ext>
            </a:extLst>
          </a:blip>
          <a:srcRect l="29068" r="28866" b="56382"/>
          <a:stretch/>
        </p:blipFill>
        <p:spPr>
          <a:xfrm>
            <a:off x="8101584" y="0"/>
            <a:ext cx="1042416" cy="1299264"/>
          </a:xfrm>
          <a:prstGeom prst="rect">
            <a:avLst/>
          </a:prstGeom>
        </p:spPr>
      </p:pic>
      <p:pic>
        <p:nvPicPr>
          <p:cNvPr id="19" name="Picture 18" descr="Tajima2.jpg"/>
          <p:cNvPicPr>
            <a:picLocks noChangeAspect="1"/>
          </p:cNvPicPr>
          <p:nvPr/>
        </p:nvPicPr>
        <p:blipFill rotWithShape="1">
          <a:blip r:embed="rId5">
            <a:extLst>
              <a:ext uri="{28A0092B-C50C-407E-A947-70E740481C1C}">
                <a14:useLocalDpi xmlns:a14="http://schemas.microsoft.com/office/drawing/2010/main" val="0"/>
              </a:ext>
            </a:extLst>
          </a:blip>
          <a:srcRect l="18334" t="3588" r="52788" b="38072"/>
          <a:stretch/>
        </p:blipFill>
        <p:spPr>
          <a:xfrm>
            <a:off x="7620" y="-7112"/>
            <a:ext cx="975694" cy="1300925"/>
          </a:xfrm>
          <a:prstGeom prst="rect">
            <a:avLst/>
          </a:prstGeom>
        </p:spPr>
      </p:pic>
      <p:sp>
        <p:nvSpPr>
          <p:cNvPr id="62467" name="Freeform 3"/>
          <p:cNvSpPr>
            <a:spLocks/>
          </p:cNvSpPr>
          <p:nvPr/>
        </p:nvSpPr>
        <p:spPr bwMode="auto">
          <a:xfrm>
            <a:off x="5954713" y="4148138"/>
            <a:ext cx="295275" cy="512762"/>
          </a:xfrm>
          <a:custGeom>
            <a:avLst/>
            <a:gdLst>
              <a:gd name="T0" fmla="*/ 113 w 186"/>
              <a:gd name="T1" fmla="*/ 1043 h 1043"/>
              <a:gd name="T2" fmla="*/ 9 w 186"/>
              <a:gd name="T3" fmla="*/ 163 h 1043"/>
              <a:gd name="T4" fmla="*/ 169 w 186"/>
              <a:gd name="T5" fmla="*/ 147 h 1043"/>
              <a:gd name="T6" fmla="*/ 113 w 186"/>
              <a:gd name="T7" fmla="*/ 1043 h 1043"/>
            </a:gdLst>
            <a:ahLst/>
            <a:cxnLst>
              <a:cxn ang="0">
                <a:pos x="T0" y="T1"/>
              </a:cxn>
              <a:cxn ang="0">
                <a:pos x="T2" y="T3"/>
              </a:cxn>
              <a:cxn ang="0">
                <a:pos x="T4" y="T5"/>
              </a:cxn>
              <a:cxn ang="0">
                <a:pos x="T6" y="T7"/>
              </a:cxn>
            </a:cxnLst>
            <a:rect l="0" t="0" r="r" b="b"/>
            <a:pathLst>
              <a:path w="186" h="1043">
                <a:moveTo>
                  <a:pt x="113" y="1043"/>
                </a:moveTo>
                <a:cubicBezTo>
                  <a:pt x="86" y="1038"/>
                  <a:pt x="0" y="312"/>
                  <a:pt x="9" y="163"/>
                </a:cubicBezTo>
                <a:cubicBezTo>
                  <a:pt x="18" y="14"/>
                  <a:pt x="152" y="0"/>
                  <a:pt x="169" y="147"/>
                </a:cubicBezTo>
                <a:cubicBezTo>
                  <a:pt x="186" y="294"/>
                  <a:pt x="125" y="856"/>
                  <a:pt x="113" y="1043"/>
                </a:cubicBezTo>
                <a:close/>
              </a:path>
            </a:pathLst>
          </a:custGeom>
          <a:solidFill>
            <a:srgbClr val="66FF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grpSp>
        <p:nvGrpSpPr>
          <p:cNvPr id="11267" name="Group 4"/>
          <p:cNvGrpSpPr>
            <a:grpSpLocks/>
          </p:cNvGrpSpPr>
          <p:nvPr/>
        </p:nvGrpSpPr>
        <p:grpSpPr bwMode="auto">
          <a:xfrm>
            <a:off x="5232400" y="4178300"/>
            <a:ext cx="1917700" cy="1397000"/>
            <a:chOff x="3256" y="2632"/>
            <a:chExt cx="1208" cy="880"/>
          </a:xfrm>
        </p:grpSpPr>
        <p:sp>
          <p:nvSpPr>
            <p:cNvPr id="62469" name="Freeform 5"/>
            <p:cNvSpPr>
              <a:spLocks/>
            </p:cNvSpPr>
            <p:nvPr/>
          </p:nvSpPr>
          <p:spPr bwMode="auto">
            <a:xfrm>
              <a:off x="3264" y="2632"/>
              <a:ext cx="1200" cy="499"/>
            </a:xfrm>
            <a:custGeom>
              <a:avLst/>
              <a:gdLst>
                <a:gd name="T0" fmla="*/ 261 w 1200"/>
                <a:gd name="T1" fmla="*/ 0 h 499"/>
                <a:gd name="T2" fmla="*/ 912 w 1200"/>
                <a:gd name="T3" fmla="*/ 0 h 499"/>
                <a:gd name="T4" fmla="*/ 1200 w 1200"/>
                <a:gd name="T5" fmla="*/ 499 h 499"/>
                <a:gd name="T6" fmla="*/ 0 w 1200"/>
                <a:gd name="T7" fmla="*/ 499 h 499"/>
                <a:gd name="T8" fmla="*/ 261 w 1200"/>
                <a:gd name="T9" fmla="*/ 0 h 499"/>
              </a:gdLst>
              <a:ahLst/>
              <a:cxnLst>
                <a:cxn ang="0">
                  <a:pos x="T0" y="T1"/>
                </a:cxn>
                <a:cxn ang="0">
                  <a:pos x="T2" y="T3"/>
                </a:cxn>
                <a:cxn ang="0">
                  <a:pos x="T4" y="T5"/>
                </a:cxn>
                <a:cxn ang="0">
                  <a:pos x="T6" y="T7"/>
                </a:cxn>
                <a:cxn ang="0">
                  <a:pos x="T8" y="T9"/>
                </a:cxn>
              </a:cxnLst>
              <a:rect l="0" t="0" r="r" b="b"/>
              <a:pathLst>
                <a:path w="1200" h="499">
                  <a:moveTo>
                    <a:pt x="261" y="0"/>
                  </a:moveTo>
                  <a:lnTo>
                    <a:pt x="912" y="0"/>
                  </a:lnTo>
                  <a:lnTo>
                    <a:pt x="1200" y="499"/>
                  </a:lnTo>
                  <a:lnTo>
                    <a:pt x="0" y="499"/>
                  </a:lnTo>
                  <a:lnTo>
                    <a:pt x="261" y="0"/>
                  </a:lnTo>
                  <a:close/>
                </a:path>
              </a:pathLst>
            </a:custGeom>
            <a:gradFill rotWithShape="1">
              <a:gsLst>
                <a:gs pos="0">
                  <a:srgbClr val="7F7F7F"/>
                </a:gs>
                <a:gs pos="50000">
                  <a:srgbClr val="FFFFFF"/>
                </a:gs>
                <a:gs pos="100000">
                  <a:srgbClr val="7F7F7F"/>
                </a:gs>
              </a:gsLst>
              <a:lin ang="0" scaled="1"/>
            </a:gra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2470" name="Rectangle 6"/>
            <p:cNvSpPr>
              <a:spLocks noChangeArrowheads="1"/>
            </p:cNvSpPr>
            <p:nvPr/>
          </p:nvSpPr>
          <p:spPr bwMode="auto">
            <a:xfrm>
              <a:off x="3256" y="3136"/>
              <a:ext cx="1208" cy="376"/>
            </a:xfrm>
            <a:prstGeom prst="rect">
              <a:avLst/>
            </a:prstGeom>
            <a:gradFill rotWithShape="1">
              <a:gsLst>
                <a:gs pos="0">
                  <a:schemeClr val="bg2"/>
                </a:gs>
                <a:gs pos="50000">
                  <a:schemeClr val="bg1"/>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62472" name="Oval 8"/>
          <p:cNvSpPr>
            <a:spLocks noChangeArrowheads="1"/>
          </p:cNvSpPr>
          <p:nvPr/>
        </p:nvSpPr>
        <p:spPr bwMode="auto">
          <a:xfrm>
            <a:off x="6827838" y="2354263"/>
            <a:ext cx="55562" cy="55562"/>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3" name="Oval 9"/>
          <p:cNvSpPr>
            <a:spLocks noChangeArrowheads="1"/>
          </p:cNvSpPr>
          <p:nvPr/>
        </p:nvSpPr>
        <p:spPr bwMode="auto">
          <a:xfrm>
            <a:off x="6900863" y="2416175"/>
            <a:ext cx="55562" cy="5556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4" name="Oval 10"/>
          <p:cNvSpPr>
            <a:spLocks noChangeArrowheads="1"/>
          </p:cNvSpPr>
          <p:nvPr/>
        </p:nvSpPr>
        <p:spPr bwMode="auto">
          <a:xfrm>
            <a:off x="6992938" y="2381250"/>
            <a:ext cx="55562" cy="5556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5" name="Oval 11"/>
          <p:cNvSpPr>
            <a:spLocks noChangeArrowheads="1"/>
          </p:cNvSpPr>
          <p:nvPr/>
        </p:nvSpPr>
        <p:spPr bwMode="auto">
          <a:xfrm>
            <a:off x="6905625" y="2244725"/>
            <a:ext cx="55563" cy="5556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6" name="Oval 12"/>
          <p:cNvSpPr>
            <a:spLocks noChangeArrowheads="1"/>
          </p:cNvSpPr>
          <p:nvPr/>
        </p:nvSpPr>
        <p:spPr bwMode="auto">
          <a:xfrm>
            <a:off x="7008813" y="2260600"/>
            <a:ext cx="55562" cy="5556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7" name="Oval 13"/>
          <p:cNvSpPr>
            <a:spLocks noChangeArrowheads="1"/>
          </p:cNvSpPr>
          <p:nvPr/>
        </p:nvSpPr>
        <p:spPr bwMode="auto">
          <a:xfrm>
            <a:off x="6932613" y="2311400"/>
            <a:ext cx="55562" cy="55563"/>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78" name="Text Box 14"/>
          <p:cNvSpPr txBox="1">
            <a:spLocks noChangeArrowheads="1"/>
          </p:cNvSpPr>
          <p:nvPr/>
        </p:nvSpPr>
        <p:spPr bwMode="auto">
          <a:xfrm>
            <a:off x="5479364" y="5065713"/>
            <a:ext cx="144282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1600" b="1" dirty="0"/>
              <a:t>Helium Gas Jet</a:t>
            </a:r>
          </a:p>
        </p:txBody>
      </p:sp>
      <p:sp>
        <p:nvSpPr>
          <p:cNvPr id="62479" name="Text Box 15"/>
          <p:cNvSpPr txBox="1">
            <a:spLocks noChangeArrowheads="1"/>
          </p:cNvSpPr>
          <p:nvPr/>
        </p:nvSpPr>
        <p:spPr bwMode="auto">
          <a:xfrm>
            <a:off x="1000264" y="77788"/>
            <a:ext cx="70641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400" b="1" dirty="0">
                <a:solidFill>
                  <a:schemeClr val="bg1"/>
                </a:solidFill>
              </a:rPr>
              <a:t>Electrons Accelerating on a </a:t>
            </a:r>
            <a:r>
              <a:rPr lang="en-US" sz="2400" b="1" dirty="0" smtClean="0">
                <a:solidFill>
                  <a:schemeClr val="bg1"/>
                </a:solidFill>
              </a:rPr>
              <a:t>Laser-Driven Plasma </a:t>
            </a:r>
            <a:r>
              <a:rPr lang="en-US" sz="2400" b="1" dirty="0">
                <a:solidFill>
                  <a:schemeClr val="bg1"/>
                </a:solidFill>
              </a:rPr>
              <a:t>Wave</a:t>
            </a:r>
            <a:endParaRPr lang="en-US" sz="2400" dirty="0"/>
          </a:p>
        </p:txBody>
      </p:sp>
      <p:grpSp>
        <p:nvGrpSpPr>
          <p:cNvPr id="62480" name="Group 16"/>
          <p:cNvGrpSpPr>
            <a:grpSpLocks/>
          </p:cNvGrpSpPr>
          <p:nvPr/>
        </p:nvGrpSpPr>
        <p:grpSpPr bwMode="auto">
          <a:xfrm flipV="1">
            <a:off x="2235200" y="2386013"/>
            <a:ext cx="1004888" cy="42862"/>
            <a:chOff x="128" y="2774"/>
            <a:chExt cx="2931" cy="198"/>
          </a:xfrm>
        </p:grpSpPr>
        <p:sp>
          <p:nvSpPr>
            <p:cNvPr id="11406" name="Freeform 17"/>
            <p:cNvSpPr>
              <a:spLocks/>
            </p:cNvSpPr>
            <p:nvPr/>
          </p:nvSpPr>
          <p:spPr bwMode="auto">
            <a:xfrm>
              <a:off x="128" y="2774"/>
              <a:ext cx="997" cy="198"/>
            </a:xfrm>
            <a:custGeom>
              <a:avLst/>
              <a:gdLst>
                <a:gd name="T0" fmla="*/ 11 w 997"/>
                <a:gd name="T1" fmla="*/ 130 h 198"/>
                <a:gd name="T2" fmla="*/ 22 w 997"/>
                <a:gd name="T3" fmla="*/ 141 h 198"/>
                <a:gd name="T4" fmla="*/ 34 w 997"/>
                <a:gd name="T5" fmla="*/ 153 h 198"/>
                <a:gd name="T6" fmla="*/ 45 w 997"/>
                <a:gd name="T7" fmla="*/ 164 h 198"/>
                <a:gd name="T8" fmla="*/ 68 w 997"/>
                <a:gd name="T9" fmla="*/ 181 h 198"/>
                <a:gd name="T10" fmla="*/ 102 w 997"/>
                <a:gd name="T11" fmla="*/ 192 h 198"/>
                <a:gd name="T12" fmla="*/ 147 w 997"/>
                <a:gd name="T13" fmla="*/ 192 h 198"/>
                <a:gd name="T14" fmla="*/ 170 w 997"/>
                <a:gd name="T15" fmla="*/ 181 h 198"/>
                <a:gd name="T16" fmla="*/ 187 w 997"/>
                <a:gd name="T17" fmla="*/ 170 h 198"/>
                <a:gd name="T18" fmla="*/ 198 w 997"/>
                <a:gd name="T19" fmla="*/ 158 h 198"/>
                <a:gd name="T20" fmla="*/ 209 w 997"/>
                <a:gd name="T21" fmla="*/ 147 h 198"/>
                <a:gd name="T22" fmla="*/ 221 w 997"/>
                <a:gd name="T23" fmla="*/ 136 h 198"/>
                <a:gd name="T24" fmla="*/ 232 w 997"/>
                <a:gd name="T25" fmla="*/ 124 h 198"/>
                <a:gd name="T26" fmla="*/ 243 w 997"/>
                <a:gd name="T27" fmla="*/ 113 h 198"/>
                <a:gd name="T28" fmla="*/ 260 w 997"/>
                <a:gd name="T29" fmla="*/ 90 h 198"/>
                <a:gd name="T30" fmla="*/ 272 w 997"/>
                <a:gd name="T31" fmla="*/ 73 h 198"/>
                <a:gd name="T32" fmla="*/ 283 w 997"/>
                <a:gd name="T33" fmla="*/ 62 h 198"/>
                <a:gd name="T34" fmla="*/ 294 w 997"/>
                <a:gd name="T35" fmla="*/ 51 h 198"/>
                <a:gd name="T36" fmla="*/ 306 w 997"/>
                <a:gd name="T37" fmla="*/ 39 h 198"/>
                <a:gd name="T38" fmla="*/ 317 w 997"/>
                <a:gd name="T39" fmla="*/ 28 h 198"/>
                <a:gd name="T40" fmla="*/ 334 w 997"/>
                <a:gd name="T41" fmla="*/ 17 h 198"/>
                <a:gd name="T42" fmla="*/ 351 w 997"/>
                <a:gd name="T43" fmla="*/ 5 h 198"/>
                <a:gd name="T44" fmla="*/ 419 w 997"/>
                <a:gd name="T45" fmla="*/ 5 h 198"/>
                <a:gd name="T46" fmla="*/ 442 w 997"/>
                <a:gd name="T47" fmla="*/ 17 h 198"/>
                <a:gd name="T48" fmla="*/ 459 w 997"/>
                <a:gd name="T49" fmla="*/ 28 h 198"/>
                <a:gd name="T50" fmla="*/ 481 w 997"/>
                <a:gd name="T51" fmla="*/ 45 h 198"/>
                <a:gd name="T52" fmla="*/ 510 w 997"/>
                <a:gd name="T53" fmla="*/ 73 h 198"/>
                <a:gd name="T54" fmla="*/ 521 w 997"/>
                <a:gd name="T55" fmla="*/ 85 h 198"/>
                <a:gd name="T56" fmla="*/ 532 w 997"/>
                <a:gd name="T57" fmla="*/ 96 h 198"/>
                <a:gd name="T58" fmla="*/ 550 w 997"/>
                <a:gd name="T59" fmla="*/ 119 h 198"/>
                <a:gd name="T60" fmla="*/ 567 w 997"/>
                <a:gd name="T61" fmla="*/ 136 h 198"/>
                <a:gd name="T62" fmla="*/ 578 w 997"/>
                <a:gd name="T63" fmla="*/ 147 h 198"/>
                <a:gd name="T64" fmla="*/ 601 w 997"/>
                <a:gd name="T65" fmla="*/ 170 h 198"/>
                <a:gd name="T66" fmla="*/ 618 w 997"/>
                <a:gd name="T67" fmla="*/ 181 h 198"/>
                <a:gd name="T68" fmla="*/ 635 w 997"/>
                <a:gd name="T69" fmla="*/ 192 h 198"/>
                <a:gd name="T70" fmla="*/ 680 w 997"/>
                <a:gd name="T71" fmla="*/ 192 h 198"/>
                <a:gd name="T72" fmla="*/ 714 w 997"/>
                <a:gd name="T73" fmla="*/ 181 h 198"/>
                <a:gd name="T74" fmla="*/ 731 w 997"/>
                <a:gd name="T75" fmla="*/ 170 h 198"/>
                <a:gd name="T76" fmla="*/ 754 w 997"/>
                <a:gd name="T77" fmla="*/ 153 h 198"/>
                <a:gd name="T78" fmla="*/ 782 w 997"/>
                <a:gd name="T79" fmla="*/ 119 h 198"/>
                <a:gd name="T80" fmla="*/ 799 w 997"/>
                <a:gd name="T81" fmla="*/ 107 h 198"/>
                <a:gd name="T82" fmla="*/ 810 w 997"/>
                <a:gd name="T83" fmla="*/ 96 h 198"/>
                <a:gd name="T84" fmla="*/ 822 w 997"/>
                <a:gd name="T85" fmla="*/ 79 h 198"/>
                <a:gd name="T86" fmla="*/ 844 w 997"/>
                <a:gd name="T87" fmla="*/ 56 h 198"/>
                <a:gd name="T88" fmla="*/ 856 w 997"/>
                <a:gd name="T89" fmla="*/ 39 h 198"/>
                <a:gd name="T90" fmla="*/ 873 w 997"/>
                <a:gd name="T91" fmla="*/ 28 h 198"/>
                <a:gd name="T92" fmla="*/ 884 w 997"/>
                <a:gd name="T93" fmla="*/ 17 h 198"/>
                <a:gd name="T94" fmla="*/ 907 w 997"/>
                <a:gd name="T95" fmla="*/ 5 h 198"/>
                <a:gd name="T96" fmla="*/ 969 w 997"/>
                <a:gd name="T97" fmla="*/ 5 h 198"/>
                <a:gd name="T98" fmla="*/ 997 w 997"/>
                <a:gd name="T99" fmla="*/ 17 h 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97" h="198">
                  <a:moveTo>
                    <a:pt x="0" y="124"/>
                  </a:moveTo>
                  <a:lnTo>
                    <a:pt x="5" y="124"/>
                  </a:lnTo>
                  <a:lnTo>
                    <a:pt x="5" y="130"/>
                  </a:lnTo>
                  <a:lnTo>
                    <a:pt x="11" y="130"/>
                  </a:lnTo>
                  <a:lnTo>
                    <a:pt x="11" y="136"/>
                  </a:lnTo>
                  <a:lnTo>
                    <a:pt x="17" y="136"/>
                  </a:lnTo>
                  <a:lnTo>
                    <a:pt x="17" y="141"/>
                  </a:lnTo>
                  <a:lnTo>
                    <a:pt x="22" y="141"/>
                  </a:lnTo>
                  <a:lnTo>
                    <a:pt x="22" y="147"/>
                  </a:lnTo>
                  <a:lnTo>
                    <a:pt x="28" y="147"/>
                  </a:lnTo>
                  <a:lnTo>
                    <a:pt x="28" y="153"/>
                  </a:lnTo>
                  <a:lnTo>
                    <a:pt x="34" y="153"/>
                  </a:lnTo>
                  <a:lnTo>
                    <a:pt x="34" y="158"/>
                  </a:lnTo>
                  <a:lnTo>
                    <a:pt x="39" y="158"/>
                  </a:lnTo>
                  <a:lnTo>
                    <a:pt x="39" y="164"/>
                  </a:lnTo>
                  <a:lnTo>
                    <a:pt x="45" y="164"/>
                  </a:lnTo>
                  <a:lnTo>
                    <a:pt x="56" y="175"/>
                  </a:lnTo>
                  <a:lnTo>
                    <a:pt x="62" y="175"/>
                  </a:lnTo>
                  <a:lnTo>
                    <a:pt x="62" y="181"/>
                  </a:lnTo>
                  <a:lnTo>
                    <a:pt x="68" y="181"/>
                  </a:lnTo>
                  <a:lnTo>
                    <a:pt x="73" y="187"/>
                  </a:lnTo>
                  <a:lnTo>
                    <a:pt x="85" y="187"/>
                  </a:lnTo>
                  <a:lnTo>
                    <a:pt x="85" y="192"/>
                  </a:lnTo>
                  <a:lnTo>
                    <a:pt x="102" y="192"/>
                  </a:lnTo>
                  <a:lnTo>
                    <a:pt x="107" y="198"/>
                  </a:lnTo>
                  <a:lnTo>
                    <a:pt x="124" y="198"/>
                  </a:lnTo>
                  <a:lnTo>
                    <a:pt x="130" y="192"/>
                  </a:lnTo>
                  <a:lnTo>
                    <a:pt x="147" y="192"/>
                  </a:lnTo>
                  <a:lnTo>
                    <a:pt x="147" y="187"/>
                  </a:lnTo>
                  <a:lnTo>
                    <a:pt x="158" y="187"/>
                  </a:lnTo>
                  <a:lnTo>
                    <a:pt x="158" y="181"/>
                  </a:lnTo>
                  <a:lnTo>
                    <a:pt x="170" y="181"/>
                  </a:lnTo>
                  <a:lnTo>
                    <a:pt x="170" y="175"/>
                  </a:lnTo>
                  <a:lnTo>
                    <a:pt x="175" y="175"/>
                  </a:lnTo>
                  <a:lnTo>
                    <a:pt x="181" y="170"/>
                  </a:lnTo>
                  <a:lnTo>
                    <a:pt x="187" y="170"/>
                  </a:lnTo>
                  <a:lnTo>
                    <a:pt x="187" y="164"/>
                  </a:lnTo>
                  <a:lnTo>
                    <a:pt x="192" y="164"/>
                  </a:lnTo>
                  <a:lnTo>
                    <a:pt x="192" y="158"/>
                  </a:lnTo>
                  <a:lnTo>
                    <a:pt x="198" y="158"/>
                  </a:lnTo>
                  <a:lnTo>
                    <a:pt x="198" y="153"/>
                  </a:lnTo>
                  <a:lnTo>
                    <a:pt x="204" y="153"/>
                  </a:lnTo>
                  <a:lnTo>
                    <a:pt x="204" y="147"/>
                  </a:lnTo>
                  <a:lnTo>
                    <a:pt x="209" y="147"/>
                  </a:lnTo>
                  <a:lnTo>
                    <a:pt x="209" y="141"/>
                  </a:lnTo>
                  <a:lnTo>
                    <a:pt x="215" y="141"/>
                  </a:lnTo>
                  <a:lnTo>
                    <a:pt x="215" y="136"/>
                  </a:lnTo>
                  <a:lnTo>
                    <a:pt x="221" y="136"/>
                  </a:lnTo>
                  <a:lnTo>
                    <a:pt x="221" y="130"/>
                  </a:lnTo>
                  <a:lnTo>
                    <a:pt x="226" y="130"/>
                  </a:lnTo>
                  <a:lnTo>
                    <a:pt x="226" y="124"/>
                  </a:lnTo>
                  <a:lnTo>
                    <a:pt x="232" y="124"/>
                  </a:lnTo>
                  <a:lnTo>
                    <a:pt x="232" y="119"/>
                  </a:lnTo>
                  <a:lnTo>
                    <a:pt x="238" y="119"/>
                  </a:lnTo>
                  <a:lnTo>
                    <a:pt x="238" y="113"/>
                  </a:lnTo>
                  <a:lnTo>
                    <a:pt x="243" y="113"/>
                  </a:lnTo>
                  <a:lnTo>
                    <a:pt x="243" y="107"/>
                  </a:lnTo>
                  <a:lnTo>
                    <a:pt x="249" y="107"/>
                  </a:lnTo>
                  <a:lnTo>
                    <a:pt x="249" y="102"/>
                  </a:lnTo>
                  <a:lnTo>
                    <a:pt x="260" y="90"/>
                  </a:lnTo>
                  <a:lnTo>
                    <a:pt x="266" y="85"/>
                  </a:lnTo>
                  <a:lnTo>
                    <a:pt x="266" y="79"/>
                  </a:lnTo>
                  <a:lnTo>
                    <a:pt x="272" y="79"/>
                  </a:lnTo>
                  <a:lnTo>
                    <a:pt x="272" y="73"/>
                  </a:lnTo>
                  <a:lnTo>
                    <a:pt x="277" y="73"/>
                  </a:lnTo>
                  <a:lnTo>
                    <a:pt x="277" y="68"/>
                  </a:lnTo>
                  <a:lnTo>
                    <a:pt x="283" y="68"/>
                  </a:lnTo>
                  <a:lnTo>
                    <a:pt x="283" y="62"/>
                  </a:lnTo>
                  <a:lnTo>
                    <a:pt x="289" y="62"/>
                  </a:lnTo>
                  <a:lnTo>
                    <a:pt x="289" y="56"/>
                  </a:lnTo>
                  <a:lnTo>
                    <a:pt x="294" y="56"/>
                  </a:lnTo>
                  <a:lnTo>
                    <a:pt x="294" y="51"/>
                  </a:lnTo>
                  <a:lnTo>
                    <a:pt x="300" y="51"/>
                  </a:lnTo>
                  <a:lnTo>
                    <a:pt x="300" y="45"/>
                  </a:lnTo>
                  <a:lnTo>
                    <a:pt x="306" y="45"/>
                  </a:lnTo>
                  <a:lnTo>
                    <a:pt x="306" y="39"/>
                  </a:lnTo>
                  <a:lnTo>
                    <a:pt x="311" y="39"/>
                  </a:lnTo>
                  <a:lnTo>
                    <a:pt x="311" y="34"/>
                  </a:lnTo>
                  <a:lnTo>
                    <a:pt x="317" y="34"/>
                  </a:lnTo>
                  <a:lnTo>
                    <a:pt x="317" y="28"/>
                  </a:lnTo>
                  <a:lnTo>
                    <a:pt x="323" y="28"/>
                  </a:lnTo>
                  <a:lnTo>
                    <a:pt x="328" y="22"/>
                  </a:lnTo>
                  <a:lnTo>
                    <a:pt x="334" y="22"/>
                  </a:lnTo>
                  <a:lnTo>
                    <a:pt x="334" y="17"/>
                  </a:lnTo>
                  <a:lnTo>
                    <a:pt x="340" y="17"/>
                  </a:lnTo>
                  <a:lnTo>
                    <a:pt x="345" y="11"/>
                  </a:lnTo>
                  <a:lnTo>
                    <a:pt x="351" y="11"/>
                  </a:lnTo>
                  <a:lnTo>
                    <a:pt x="351" y="5"/>
                  </a:lnTo>
                  <a:lnTo>
                    <a:pt x="362" y="5"/>
                  </a:lnTo>
                  <a:lnTo>
                    <a:pt x="368" y="0"/>
                  </a:lnTo>
                  <a:lnTo>
                    <a:pt x="419" y="0"/>
                  </a:lnTo>
                  <a:lnTo>
                    <a:pt x="419" y="5"/>
                  </a:lnTo>
                  <a:lnTo>
                    <a:pt x="430" y="5"/>
                  </a:lnTo>
                  <a:lnTo>
                    <a:pt x="430" y="11"/>
                  </a:lnTo>
                  <a:lnTo>
                    <a:pt x="442" y="11"/>
                  </a:lnTo>
                  <a:lnTo>
                    <a:pt x="442" y="17"/>
                  </a:lnTo>
                  <a:lnTo>
                    <a:pt x="447" y="17"/>
                  </a:lnTo>
                  <a:lnTo>
                    <a:pt x="453" y="22"/>
                  </a:lnTo>
                  <a:lnTo>
                    <a:pt x="459" y="22"/>
                  </a:lnTo>
                  <a:lnTo>
                    <a:pt x="459" y="28"/>
                  </a:lnTo>
                  <a:lnTo>
                    <a:pt x="464" y="28"/>
                  </a:lnTo>
                  <a:lnTo>
                    <a:pt x="464" y="34"/>
                  </a:lnTo>
                  <a:lnTo>
                    <a:pt x="470" y="34"/>
                  </a:lnTo>
                  <a:lnTo>
                    <a:pt x="481" y="45"/>
                  </a:lnTo>
                  <a:lnTo>
                    <a:pt x="487" y="45"/>
                  </a:lnTo>
                  <a:lnTo>
                    <a:pt x="487" y="51"/>
                  </a:lnTo>
                  <a:lnTo>
                    <a:pt x="498" y="62"/>
                  </a:lnTo>
                  <a:lnTo>
                    <a:pt x="510" y="73"/>
                  </a:lnTo>
                  <a:lnTo>
                    <a:pt x="510" y="79"/>
                  </a:lnTo>
                  <a:lnTo>
                    <a:pt x="515" y="79"/>
                  </a:lnTo>
                  <a:lnTo>
                    <a:pt x="515" y="85"/>
                  </a:lnTo>
                  <a:lnTo>
                    <a:pt x="521" y="85"/>
                  </a:lnTo>
                  <a:lnTo>
                    <a:pt x="521" y="90"/>
                  </a:lnTo>
                  <a:lnTo>
                    <a:pt x="527" y="90"/>
                  </a:lnTo>
                  <a:lnTo>
                    <a:pt x="527" y="96"/>
                  </a:lnTo>
                  <a:lnTo>
                    <a:pt x="532" y="96"/>
                  </a:lnTo>
                  <a:lnTo>
                    <a:pt x="532" y="102"/>
                  </a:lnTo>
                  <a:lnTo>
                    <a:pt x="538" y="102"/>
                  </a:lnTo>
                  <a:lnTo>
                    <a:pt x="538" y="107"/>
                  </a:lnTo>
                  <a:lnTo>
                    <a:pt x="550" y="119"/>
                  </a:lnTo>
                  <a:lnTo>
                    <a:pt x="555" y="124"/>
                  </a:lnTo>
                  <a:lnTo>
                    <a:pt x="555" y="130"/>
                  </a:lnTo>
                  <a:lnTo>
                    <a:pt x="561" y="130"/>
                  </a:lnTo>
                  <a:lnTo>
                    <a:pt x="567" y="136"/>
                  </a:lnTo>
                  <a:lnTo>
                    <a:pt x="567" y="141"/>
                  </a:lnTo>
                  <a:lnTo>
                    <a:pt x="572" y="141"/>
                  </a:lnTo>
                  <a:lnTo>
                    <a:pt x="572" y="147"/>
                  </a:lnTo>
                  <a:lnTo>
                    <a:pt x="578" y="147"/>
                  </a:lnTo>
                  <a:lnTo>
                    <a:pt x="589" y="158"/>
                  </a:lnTo>
                  <a:lnTo>
                    <a:pt x="595" y="164"/>
                  </a:lnTo>
                  <a:lnTo>
                    <a:pt x="601" y="164"/>
                  </a:lnTo>
                  <a:lnTo>
                    <a:pt x="601" y="170"/>
                  </a:lnTo>
                  <a:lnTo>
                    <a:pt x="606" y="170"/>
                  </a:lnTo>
                  <a:lnTo>
                    <a:pt x="606" y="175"/>
                  </a:lnTo>
                  <a:lnTo>
                    <a:pt x="612" y="175"/>
                  </a:lnTo>
                  <a:lnTo>
                    <a:pt x="618" y="181"/>
                  </a:lnTo>
                  <a:lnTo>
                    <a:pt x="623" y="181"/>
                  </a:lnTo>
                  <a:lnTo>
                    <a:pt x="623" y="187"/>
                  </a:lnTo>
                  <a:lnTo>
                    <a:pt x="635" y="187"/>
                  </a:lnTo>
                  <a:lnTo>
                    <a:pt x="635" y="192"/>
                  </a:lnTo>
                  <a:lnTo>
                    <a:pt x="657" y="192"/>
                  </a:lnTo>
                  <a:lnTo>
                    <a:pt x="657" y="198"/>
                  </a:lnTo>
                  <a:lnTo>
                    <a:pt x="680" y="198"/>
                  </a:lnTo>
                  <a:lnTo>
                    <a:pt x="680" y="192"/>
                  </a:lnTo>
                  <a:lnTo>
                    <a:pt x="697" y="192"/>
                  </a:lnTo>
                  <a:lnTo>
                    <a:pt x="703" y="187"/>
                  </a:lnTo>
                  <a:lnTo>
                    <a:pt x="714" y="187"/>
                  </a:lnTo>
                  <a:lnTo>
                    <a:pt x="714" y="181"/>
                  </a:lnTo>
                  <a:lnTo>
                    <a:pt x="720" y="181"/>
                  </a:lnTo>
                  <a:lnTo>
                    <a:pt x="720" y="175"/>
                  </a:lnTo>
                  <a:lnTo>
                    <a:pt x="731" y="175"/>
                  </a:lnTo>
                  <a:lnTo>
                    <a:pt x="731" y="170"/>
                  </a:lnTo>
                  <a:lnTo>
                    <a:pt x="737" y="170"/>
                  </a:lnTo>
                  <a:lnTo>
                    <a:pt x="737" y="164"/>
                  </a:lnTo>
                  <a:lnTo>
                    <a:pt x="742" y="164"/>
                  </a:lnTo>
                  <a:lnTo>
                    <a:pt x="754" y="153"/>
                  </a:lnTo>
                  <a:lnTo>
                    <a:pt x="765" y="141"/>
                  </a:lnTo>
                  <a:lnTo>
                    <a:pt x="776" y="130"/>
                  </a:lnTo>
                  <a:lnTo>
                    <a:pt x="782" y="124"/>
                  </a:lnTo>
                  <a:lnTo>
                    <a:pt x="782" y="119"/>
                  </a:lnTo>
                  <a:lnTo>
                    <a:pt x="788" y="119"/>
                  </a:lnTo>
                  <a:lnTo>
                    <a:pt x="793" y="113"/>
                  </a:lnTo>
                  <a:lnTo>
                    <a:pt x="793" y="107"/>
                  </a:lnTo>
                  <a:lnTo>
                    <a:pt x="799" y="107"/>
                  </a:lnTo>
                  <a:lnTo>
                    <a:pt x="799" y="102"/>
                  </a:lnTo>
                  <a:lnTo>
                    <a:pt x="805" y="102"/>
                  </a:lnTo>
                  <a:lnTo>
                    <a:pt x="805" y="96"/>
                  </a:lnTo>
                  <a:lnTo>
                    <a:pt x="810" y="96"/>
                  </a:lnTo>
                  <a:lnTo>
                    <a:pt x="810" y="90"/>
                  </a:lnTo>
                  <a:lnTo>
                    <a:pt x="816" y="85"/>
                  </a:lnTo>
                  <a:lnTo>
                    <a:pt x="822" y="85"/>
                  </a:lnTo>
                  <a:lnTo>
                    <a:pt x="822" y="79"/>
                  </a:lnTo>
                  <a:lnTo>
                    <a:pt x="833" y="68"/>
                  </a:lnTo>
                  <a:lnTo>
                    <a:pt x="839" y="62"/>
                  </a:lnTo>
                  <a:lnTo>
                    <a:pt x="839" y="56"/>
                  </a:lnTo>
                  <a:lnTo>
                    <a:pt x="844" y="56"/>
                  </a:lnTo>
                  <a:lnTo>
                    <a:pt x="844" y="51"/>
                  </a:lnTo>
                  <a:lnTo>
                    <a:pt x="850" y="51"/>
                  </a:lnTo>
                  <a:lnTo>
                    <a:pt x="856" y="45"/>
                  </a:lnTo>
                  <a:lnTo>
                    <a:pt x="856" y="39"/>
                  </a:lnTo>
                  <a:lnTo>
                    <a:pt x="861" y="39"/>
                  </a:lnTo>
                  <a:lnTo>
                    <a:pt x="861" y="34"/>
                  </a:lnTo>
                  <a:lnTo>
                    <a:pt x="867" y="34"/>
                  </a:lnTo>
                  <a:lnTo>
                    <a:pt x="873" y="28"/>
                  </a:lnTo>
                  <a:lnTo>
                    <a:pt x="878" y="28"/>
                  </a:lnTo>
                  <a:lnTo>
                    <a:pt x="878" y="22"/>
                  </a:lnTo>
                  <a:lnTo>
                    <a:pt x="884" y="22"/>
                  </a:lnTo>
                  <a:lnTo>
                    <a:pt x="884" y="17"/>
                  </a:lnTo>
                  <a:lnTo>
                    <a:pt x="890" y="17"/>
                  </a:lnTo>
                  <a:lnTo>
                    <a:pt x="895" y="11"/>
                  </a:lnTo>
                  <a:lnTo>
                    <a:pt x="901" y="11"/>
                  </a:lnTo>
                  <a:lnTo>
                    <a:pt x="907" y="5"/>
                  </a:lnTo>
                  <a:lnTo>
                    <a:pt x="918" y="5"/>
                  </a:lnTo>
                  <a:lnTo>
                    <a:pt x="918" y="0"/>
                  </a:lnTo>
                  <a:lnTo>
                    <a:pt x="969" y="0"/>
                  </a:lnTo>
                  <a:lnTo>
                    <a:pt x="969" y="5"/>
                  </a:lnTo>
                  <a:lnTo>
                    <a:pt x="986" y="5"/>
                  </a:lnTo>
                  <a:lnTo>
                    <a:pt x="986" y="11"/>
                  </a:lnTo>
                  <a:lnTo>
                    <a:pt x="992" y="11"/>
                  </a:lnTo>
                  <a:lnTo>
                    <a:pt x="997" y="17"/>
                  </a:lnTo>
                </a:path>
              </a:pathLst>
            </a:custGeom>
            <a:noFill/>
            <a:ln w="26988">
              <a:solidFill>
                <a:srgbClr val="00DC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7" name="Freeform 18"/>
            <p:cNvSpPr>
              <a:spLocks/>
            </p:cNvSpPr>
            <p:nvPr/>
          </p:nvSpPr>
          <p:spPr bwMode="auto">
            <a:xfrm>
              <a:off x="1125" y="2774"/>
              <a:ext cx="908" cy="198"/>
            </a:xfrm>
            <a:custGeom>
              <a:avLst/>
              <a:gdLst>
                <a:gd name="T0" fmla="*/ 12 w 908"/>
                <a:gd name="T1" fmla="*/ 22 h 198"/>
                <a:gd name="T2" fmla="*/ 34 w 908"/>
                <a:gd name="T3" fmla="*/ 45 h 198"/>
                <a:gd name="T4" fmla="*/ 51 w 908"/>
                <a:gd name="T5" fmla="*/ 56 h 198"/>
                <a:gd name="T6" fmla="*/ 63 w 908"/>
                <a:gd name="T7" fmla="*/ 68 h 198"/>
                <a:gd name="T8" fmla="*/ 80 w 908"/>
                <a:gd name="T9" fmla="*/ 96 h 198"/>
                <a:gd name="T10" fmla="*/ 91 w 908"/>
                <a:gd name="T11" fmla="*/ 107 h 198"/>
                <a:gd name="T12" fmla="*/ 102 w 908"/>
                <a:gd name="T13" fmla="*/ 119 h 198"/>
                <a:gd name="T14" fmla="*/ 125 w 908"/>
                <a:gd name="T15" fmla="*/ 141 h 198"/>
                <a:gd name="T16" fmla="*/ 148 w 908"/>
                <a:gd name="T17" fmla="*/ 158 h 198"/>
                <a:gd name="T18" fmla="*/ 159 w 908"/>
                <a:gd name="T19" fmla="*/ 170 h 198"/>
                <a:gd name="T20" fmla="*/ 188 w 908"/>
                <a:gd name="T21" fmla="*/ 187 h 198"/>
                <a:gd name="T22" fmla="*/ 233 w 908"/>
                <a:gd name="T23" fmla="*/ 198 h 198"/>
                <a:gd name="T24" fmla="*/ 267 w 908"/>
                <a:gd name="T25" fmla="*/ 187 h 198"/>
                <a:gd name="T26" fmla="*/ 284 w 908"/>
                <a:gd name="T27" fmla="*/ 175 h 198"/>
                <a:gd name="T28" fmla="*/ 307 w 908"/>
                <a:gd name="T29" fmla="*/ 158 h 198"/>
                <a:gd name="T30" fmla="*/ 318 w 908"/>
                <a:gd name="T31" fmla="*/ 147 h 198"/>
                <a:gd name="T32" fmla="*/ 329 w 908"/>
                <a:gd name="T33" fmla="*/ 136 h 198"/>
                <a:gd name="T34" fmla="*/ 346 w 908"/>
                <a:gd name="T35" fmla="*/ 113 h 198"/>
                <a:gd name="T36" fmla="*/ 363 w 908"/>
                <a:gd name="T37" fmla="*/ 90 h 198"/>
                <a:gd name="T38" fmla="*/ 375 w 908"/>
                <a:gd name="T39" fmla="*/ 79 h 198"/>
                <a:gd name="T40" fmla="*/ 392 w 908"/>
                <a:gd name="T41" fmla="*/ 62 h 198"/>
                <a:gd name="T42" fmla="*/ 414 w 908"/>
                <a:gd name="T43" fmla="*/ 45 h 198"/>
                <a:gd name="T44" fmla="*/ 426 w 908"/>
                <a:gd name="T45" fmla="*/ 34 h 198"/>
                <a:gd name="T46" fmla="*/ 437 w 908"/>
                <a:gd name="T47" fmla="*/ 22 h 198"/>
                <a:gd name="T48" fmla="*/ 454 w 908"/>
                <a:gd name="T49" fmla="*/ 11 h 198"/>
                <a:gd name="T50" fmla="*/ 528 w 908"/>
                <a:gd name="T51" fmla="*/ 0 h 198"/>
                <a:gd name="T52" fmla="*/ 550 w 908"/>
                <a:gd name="T53" fmla="*/ 11 h 198"/>
                <a:gd name="T54" fmla="*/ 573 w 908"/>
                <a:gd name="T55" fmla="*/ 28 h 198"/>
                <a:gd name="T56" fmla="*/ 584 w 908"/>
                <a:gd name="T57" fmla="*/ 39 h 198"/>
                <a:gd name="T58" fmla="*/ 596 w 908"/>
                <a:gd name="T59" fmla="*/ 51 h 198"/>
                <a:gd name="T60" fmla="*/ 607 w 908"/>
                <a:gd name="T61" fmla="*/ 62 h 198"/>
                <a:gd name="T62" fmla="*/ 618 w 908"/>
                <a:gd name="T63" fmla="*/ 73 h 198"/>
                <a:gd name="T64" fmla="*/ 630 w 908"/>
                <a:gd name="T65" fmla="*/ 90 h 198"/>
                <a:gd name="T66" fmla="*/ 641 w 908"/>
                <a:gd name="T67" fmla="*/ 107 h 198"/>
                <a:gd name="T68" fmla="*/ 658 w 908"/>
                <a:gd name="T69" fmla="*/ 119 h 198"/>
                <a:gd name="T70" fmla="*/ 669 w 908"/>
                <a:gd name="T71" fmla="*/ 130 h 198"/>
                <a:gd name="T72" fmla="*/ 681 w 908"/>
                <a:gd name="T73" fmla="*/ 141 h 198"/>
                <a:gd name="T74" fmla="*/ 692 w 908"/>
                <a:gd name="T75" fmla="*/ 153 h 198"/>
                <a:gd name="T76" fmla="*/ 703 w 908"/>
                <a:gd name="T77" fmla="*/ 164 h 198"/>
                <a:gd name="T78" fmla="*/ 720 w 908"/>
                <a:gd name="T79" fmla="*/ 175 h 198"/>
                <a:gd name="T80" fmla="*/ 743 w 908"/>
                <a:gd name="T81" fmla="*/ 187 h 198"/>
                <a:gd name="T82" fmla="*/ 783 w 908"/>
                <a:gd name="T83" fmla="*/ 198 h 198"/>
                <a:gd name="T84" fmla="*/ 817 w 908"/>
                <a:gd name="T85" fmla="*/ 187 h 198"/>
                <a:gd name="T86" fmla="*/ 834 w 908"/>
                <a:gd name="T87" fmla="*/ 175 h 198"/>
                <a:gd name="T88" fmla="*/ 851 w 908"/>
                <a:gd name="T89" fmla="*/ 164 h 198"/>
                <a:gd name="T90" fmla="*/ 862 w 908"/>
                <a:gd name="T91" fmla="*/ 153 h 198"/>
                <a:gd name="T92" fmla="*/ 874 w 908"/>
                <a:gd name="T93" fmla="*/ 136 h 198"/>
                <a:gd name="T94" fmla="*/ 885 w 908"/>
                <a:gd name="T95" fmla="*/ 124 h 198"/>
                <a:gd name="T96" fmla="*/ 896 w 908"/>
                <a:gd name="T97" fmla="*/ 113 h 198"/>
                <a:gd name="T98" fmla="*/ 908 w 908"/>
                <a:gd name="T99" fmla="*/ 102 h 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08" h="198">
                  <a:moveTo>
                    <a:pt x="0" y="17"/>
                  </a:moveTo>
                  <a:lnTo>
                    <a:pt x="6" y="17"/>
                  </a:lnTo>
                  <a:lnTo>
                    <a:pt x="6" y="22"/>
                  </a:lnTo>
                  <a:lnTo>
                    <a:pt x="12" y="22"/>
                  </a:lnTo>
                  <a:lnTo>
                    <a:pt x="23" y="34"/>
                  </a:lnTo>
                  <a:lnTo>
                    <a:pt x="29" y="39"/>
                  </a:lnTo>
                  <a:lnTo>
                    <a:pt x="34" y="39"/>
                  </a:lnTo>
                  <a:lnTo>
                    <a:pt x="34" y="45"/>
                  </a:lnTo>
                  <a:lnTo>
                    <a:pt x="40" y="45"/>
                  </a:lnTo>
                  <a:lnTo>
                    <a:pt x="40" y="51"/>
                  </a:lnTo>
                  <a:lnTo>
                    <a:pt x="46" y="56"/>
                  </a:lnTo>
                  <a:lnTo>
                    <a:pt x="51" y="56"/>
                  </a:lnTo>
                  <a:lnTo>
                    <a:pt x="51" y="62"/>
                  </a:lnTo>
                  <a:lnTo>
                    <a:pt x="57" y="62"/>
                  </a:lnTo>
                  <a:lnTo>
                    <a:pt x="57" y="68"/>
                  </a:lnTo>
                  <a:lnTo>
                    <a:pt x="63" y="68"/>
                  </a:lnTo>
                  <a:lnTo>
                    <a:pt x="63" y="73"/>
                  </a:lnTo>
                  <a:lnTo>
                    <a:pt x="74" y="85"/>
                  </a:lnTo>
                  <a:lnTo>
                    <a:pt x="80" y="90"/>
                  </a:lnTo>
                  <a:lnTo>
                    <a:pt x="80" y="96"/>
                  </a:lnTo>
                  <a:lnTo>
                    <a:pt x="85" y="96"/>
                  </a:lnTo>
                  <a:lnTo>
                    <a:pt x="85" y="102"/>
                  </a:lnTo>
                  <a:lnTo>
                    <a:pt x="91" y="102"/>
                  </a:lnTo>
                  <a:lnTo>
                    <a:pt x="91" y="107"/>
                  </a:lnTo>
                  <a:lnTo>
                    <a:pt x="97" y="107"/>
                  </a:lnTo>
                  <a:lnTo>
                    <a:pt x="97" y="113"/>
                  </a:lnTo>
                  <a:lnTo>
                    <a:pt x="102" y="113"/>
                  </a:lnTo>
                  <a:lnTo>
                    <a:pt x="102" y="119"/>
                  </a:lnTo>
                  <a:lnTo>
                    <a:pt x="108" y="124"/>
                  </a:lnTo>
                  <a:lnTo>
                    <a:pt x="114" y="124"/>
                  </a:lnTo>
                  <a:lnTo>
                    <a:pt x="114" y="130"/>
                  </a:lnTo>
                  <a:lnTo>
                    <a:pt x="125" y="141"/>
                  </a:lnTo>
                  <a:lnTo>
                    <a:pt x="136" y="153"/>
                  </a:lnTo>
                  <a:lnTo>
                    <a:pt x="142" y="153"/>
                  </a:lnTo>
                  <a:lnTo>
                    <a:pt x="142" y="158"/>
                  </a:lnTo>
                  <a:lnTo>
                    <a:pt x="148" y="158"/>
                  </a:lnTo>
                  <a:lnTo>
                    <a:pt x="148" y="164"/>
                  </a:lnTo>
                  <a:lnTo>
                    <a:pt x="153" y="164"/>
                  </a:lnTo>
                  <a:lnTo>
                    <a:pt x="153" y="170"/>
                  </a:lnTo>
                  <a:lnTo>
                    <a:pt x="159" y="170"/>
                  </a:lnTo>
                  <a:lnTo>
                    <a:pt x="171" y="181"/>
                  </a:lnTo>
                  <a:lnTo>
                    <a:pt x="176" y="181"/>
                  </a:lnTo>
                  <a:lnTo>
                    <a:pt x="182" y="187"/>
                  </a:lnTo>
                  <a:lnTo>
                    <a:pt x="188" y="187"/>
                  </a:lnTo>
                  <a:lnTo>
                    <a:pt x="193" y="192"/>
                  </a:lnTo>
                  <a:lnTo>
                    <a:pt x="210" y="192"/>
                  </a:lnTo>
                  <a:lnTo>
                    <a:pt x="210" y="198"/>
                  </a:lnTo>
                  <a:lnTo>
                    <a:pt x="233" y="198"/>
                  </a:lnTo>
                  <a:lnTo>
                    <a:pt x="239" y="192"/>
                  </a:lnTo>
                  <a:lnTo>
                    <a:pt x="256" y="192"/>
                  </a:lnTo>
                  <a:lnTo>
                    <a:pt x="256" y="187"/>
                  </a:lnTo>
                  <a:lnTo>
                    <a:pt x="267" y="187"/>
                  </a:lnTo>
                  <a:lnTo>
                    <a:pt x="267" y="181"/>
                  </a:lnTo>
                  <a:lnTo>
                    <a:pt x="273" y="181"/>
                  </a:lnTo>
                  <a:lnTo>
                    <a:pt x="278" y="175"/>
                  </a:lnTo>
                  <a:lnTo>
                    <a:pt x="284" y="175"/>
                  </a:lnTo>
                  <a:lnTo>
                    <a:pt x="284" y="170"/>
                  </a:lnTo>
                  <a:lnTo>
                    <a:pt x="290" y="170"/>
                  </a:lnTo>
                  <a:lnTo>
                    <a:pt x="301" y="158"/>
                  </a:lnTo>
                  <a:lnTo>
                    <a:pt x="307" y="158"/>
                  </a:lnTo>
                  <a:lnTo>
                    <a:pt x="307" y="153"/>
                  </a:lnTo>
                  <a:lnTo>
                    <a:pt x="312" y="153"/>
                  </a:lnTo>
                  <a:lnTo>
                    <a:pt x="312" y="147"/>
                  </a:lnTo>
                  <a:lnTo>
                    <a:pt x="318" y="147"/>
                  </a:lnTo>
                  <a:lnTo>
                    <a:pt x="318" y="141"/>
                  </a:lnTo>
                  <a:lnTo>
                    <a:pt x="324" y="141"/>
                  </a:lnTo>
                  <a:lnTo>
                    <a:pt x="324" y="136"/>
                  </a:lnTo>
                  <a:lnTo>
                    <a:pt x="329" y="136"/>
                  </a:lnTo>
                  <a:lnTo>
                    <a:pt x="329" y="130"/>
                  </a:lnTo>
                  <a:lnTo>
                    <a:pt x="335" y="130"/>
                  </a:lnTo>
                  <a:lnTo>
                    <a:pt x="335" y="124"/>
                  </a:lnTo>
                  <a:lnTo>
                    <a:pt x="346" y="113"/>
                  </a:lnTo>
                  <a:lnTo>
                    <a:pt x="358" y="102"/>
                  </a:lnTo>
                  <a:lnTo>
                    <a:pt x="358" y="96"/>
                  </a:lnTo>
                  <a:lnTo>
                    <a:pt x="363" y="96"/>
                  </a:lnTo>
                  <a:lnTo>
                    <a:pt x="363" y="90"/>
                  </a:lnTo>
                  <a:lnTo>
                    <a:pt x="369" y="90"/>
                  </a:lnTo>
                  <a:lnTo>
                    <a:pt x="369" y="85"/>
                  </a:lnTo>
                  <a:lnTo>
                    <a:pt x="375" y="85"/>
                  </a:lnTo>
                  <a:lnTo>
                    <a:pt x="375" y="79"/>
                  </a:lnTo>
                  <a:lnTo>
                    <a:pt x="380" y="73"/>
                  </a:lnTo>
                  <a:lnTo>
                    <a:pt x="386" y="73"/>
                  </a:lnTo>
                  <a:lnTo>
                    <a:pt x="386" y="68"/>
                  </a:lnTo>
                  <a:lnTo>
                    <a:pt x="392" y="62"/>
                  </a:lnTo>
                  <a:lnTo>
                    <a:pt x="397" y="62"/>
                  </a:lnTo>
                  <a:lnTo>
                    <a:pt x="397" y="56"/>
                  </a:lnTo>
                  <a:lnTo>
                    <a:pt x="409" y="45"/>
                  </a:lnTo>
                  <a:lnTo>
                    <a:pt x="414" y="45"/>
                  </a:lnTo>
                  <a:lnTo>
                    <a:pt x="414" y="39"/>
                  </a:lnTo>
                  <a:lnTo>
                    <a:pt x="420" y="39"/>
                  </a:lnTo>
                  <a:lnTo>
                    <a:pt x="420" y="34"/>
                  </a:lnTo>
                  <a:lnTo>
                    <a:pt x="426" y="34"/>
                  </a:lnTo>
                  <a:lnTo>
                    <a:pt x="426" y="28"/>
                  </a:lnTo>
                  <a:lnTo>
                    <a:pt x="431" y="28"/>
                  </a:lnTo>
                  <a:lnTo>
                    <a:pt x="431" y="22"/>
                  </a:lnTo>
                  <a:lnTo>
                    <a:pt x="437" y="22"/>
                  </a:lnTo>
                  <a:lnTo>
                    <a:pt x="443" y="17"/>
                  </a:lnTo>
                  <a:lnTo>
                    <a:pt x="448" y="17"/>
                  </a:lnTo>
                  <a:lnTo>
                    <a:pt x="448" y="11"/>
                  </a:lnTo>
                  <a:lnTo>
                    <a:pt x="454" y="11"/>
                  </a:lnTo>
                  <a:lnTo>
                    <a:pt x="460" y="5"/>
                  </a:lnTo>
                  <a:lnTo>
                    <a:pt x="471" y="5"/>
                  </a:lnTo>
                  <a:lnTo>
                    <a:pt x="477" y="0"/>
                  </a:lnTo>
                  <a:lnTo>
                    <a:pt x="528" y="0"/>
                  </a:lnTo>
                  <a:lnTo>
                    <a:pt x="528" y="5"/>
                  </a:lnTo>
                  <a:lnTo>
                    <a:pt x="539" y="5"/>
                  </a:lnTo>
                  <a:lnTo>
                    <a:pt x="539" y="11"/>
                  </a:lnTo>
                  <a:lnTo>
                    <a:pt x="550" y="11"/>
                  </a:lnTo>
                  <a:lnTo>
                    <a:pt x="550" y="17"/>
                  </a:lnTo>
                  <a:lnTo>
                    <a:pt x="556" y="17"/>
                  </a:lnTo>
                  <a:lnTo>
                    <a:pt x="567" y="28"/>
                  </a:lnTo>
                  <a:lnTo>
                    <a:pt x="573" y="28"/>
                  </a:lnTo>
                  <a:lnTo>
                    <a:pt x="573" y="34"/>
                  </a:lnTo>
                  <a:lnTo>
                    <a:pt x="579" y="34"/>
                  </a:lnTo>
                  <a:lnTo>
                    <a:pt x="579" y="39"/>
                  </a:lnTo>
                  <a:lnTo>
                    <a:pt x="584" y="39"/>
                  </a:lnTo>
                  <a:lnTo>
                    <a:pt x="584" y="45"/>
                  </a:lnTo>
                  <a:lnTo>
                    <a:pt x="590" y="45"/>
                  </a:lnTo>
                  <a:lnTo>
                    <a:pt x="590" y="51"/>
                  </a:lnTo>
                  <a:lnTo>
                    <a:pt x="596" y="51"/>
                  </a:lnTo>
                  <a:lnTo>
                    <a:pt x="596" y="56"/>
                  </a:lnTo>
                  <a:lnTo>
                    <a:pt x="601" y="56"/>
                  </a:lnTo>
                  <a:lnTo>
                    <a:pt x="601" y="62"/>
                  </a:lnTo>
                  <a:lnTo>
                    <a:pt x="607" y="62"/>
                  </a:lnTo>
                  <a:lnTo>
                    <a:pt x="607" y="68"/>
                  </a:lnTo>
                  <a:lnTo>
                    <a:pt x="613" y="68"/>
                  </a:lnTo>
                  <a:lnTo>
                    <a:pt x="613" y="73"/>
                  </a:lnTo>
                  <a:lnTo>
                    <a:pt x="618" y="73"/>
                  </a:lnTo>
                  <a:lnTo>
                    <a:pt x="618" y="79"/>
                  </a:lnTo>
                  <a:lnTo>
                    <a:pt x="624" y="79"/>
                  </a:lnTo>
                  <a:lnTo>
                    <a:pt x="624" y="85"/>
                  </a:lnTo>
                  <a:lnTo>
                    <a:pt x="630" y="90"/>
                  </a:lnTo>
                  <a:lnTo>
                    <a:pt x="635" y="90"/>
                  </a:lnTo>
                  <a:lnTo>
                    <a:pt x="635" y="96"/>
                  </a:lnTo>
                  <a:lnTo>
                    <a:pt x="641" y="102"/>
                  </a:lnTo>
                  <a:lnTo>
                    <a:pt x="641" y="107"/>
                  </a:lnTo>
                  <a:lnTo>
                    <a:pt x="647" y="107"/>
                  </a:lnTo>
                  <a:lnTo>
                    <a:pt x="652" y="113"/>
                  </a:lnTo>
                  <a:lnTo>
                    <a:pt x="652" y="119"/>
                  </a:lnTo>
                  <a:lnTo>
                    <a:pt x="658" y="119"/>
                  </a:lnTo>
                  <a:lnTo>
                    <a:pt x="658" y="124"/>
                  </a:lnTo>
                  <a:lnTo>
                    <a:pt x="664" y="124"/>
                  </a:lnTo>
                  <a:lnTo>
                    <a:pt x="664" y="130"/>
                  </a:lnTo>
                  <a:lnTo>
                    <a:pt x="669" y="130"/>
                  </a:lnTo>
                  <a:lnTo>
                    <a:pt x="669" y="136"/>
                  </a:lnTo>
                  <a:lnTo>
                    <a:pt x="675" y="136"/>
                  </a:lnTo>
                  <a:lnTo>
                    <a:pt x="675" y="141"/>
                  </a:lnTo>
                  <a:lnTo>
                    <a:pt x="681" y="141"/>
                  </a:lnTo>
                  <a:lnTo>
                    <a:pt x="681" y="147"/>
                  </a:lnTo>
                  <a:lnTo>
                    <a:pt x="686" y="147"/>
                  </a:lnTo>
                  <a:lnTo>
                    <a:pt x="686" y="153"/>
                  </a:lnTo>
                  <a:lnTo>
                    <a:pt x="692" y="153"/>
                  </a:lnTo>
                  <a:lnTo>
                    <a:pt x="692" y="158"/>
                  </a:lnTo>
                  <a:lnTo>
                    <a:pt x="698" y="158"/>
                  </a:lnTo>
                  <a:lnTo>
                    <a:pt x="698" y="164"/>
                  </a:lnTo>
                  <a:lnTo>
                    <a:pt x="703" y="164"/>
                  </a:lnTo>
                  <a:lnTo>
                    <a:pt x="703" y="170"/>
                  </a:lnTo>
                  <a:lnTo>
                    <a:pt x="715" y="170"/>
                  </a:lnTo>
                  <a:lnTo>
                    <a:pt x="715" y="175"/>
                  </a:lnTo>
                  <a:lnTo>
                    <a:pt x="720" y="175"/>
                  </a:lnTo>
                  <a:lnTo>
                    <a:pt x="720" y="181"/>
                  </a:lnTo>
                  <a:lnTo>
                    <a:pt x="732" y="181"/>
                  </a:lnTo>
                  <a:lnTo>
                    <a:pt x="732" y="187"/>
                  </a:lnTo>
                  <a:lnTo>
                    <a:pt x="743" y="187"/>
                  </a:lnTo>
                  <a:lnTo>
                    <a:pt x="743" y="192"/>
                  </a:lnTo>
                  <a:lnTo>
                    <a:pt x="760" y="192"/>
                  </a:lnTo>
                  <a:lnTo>
                    <a:pt x="766" y="198"/>
                  </a:lnTo>
                  <a:lnTo>
                    <a:pt x="783" y="198"/>
                  </a:lnTo>
                  <a:lnTo>
                    <a:pt x="789" y="192"/>
                  </a:lnTo>
                  <a:lnTo>
                    <a:pt x="806" y="192"/>
                  </a:lnTo>
                  <a:lnTo>
                    <a:pt x="811" y="187"/>
                  </a:lnTo>
                  <a:lnTo>
                    <a:pt x="817" y="187"/>
                  </a:lnTo>
                  <a:lnTo>
                    <a:pt x="817" y="181"/>
                  </a:lnTo>
                  <a:lnTo>
                    <a:pt x="828" y="181"/>
                  </a:lnTo>
                  <a:lnTo>
                    <a:pt x="828" y="175"/>
                  </a:lnTo>
                  <a:lnTo>
                    <a:pt x="834" y="175"/>
                  </a:lnTo>
                  <a:lnTo>
                    <a:pt x="840" y="170"/>
                  </a:lnTo>
                  <a:lnTo>
                    <a:pt x="845" y="170"/>
                  </a:lnTo>
                  <a:lnTo>
                    <a:pt x="845" y="164"/>
                  </a:lnTo>
                  <a:lnTo>
                    <a:pt x="851" y="164"/>
                  </a:lnTo>
                  <a:lnTo>
                    <a:pt x="851" y="158"/>
                  </a:lnTo>
                  <a:lnTo>
                    <a:pt x="857" y="158"/>
                  </a:lnTo>
                  <a:lnTo>
                    <a:pt x="857" y="153"/>
                  </a:lnTo>
                  <a:lnTo>
                    <a:pt x="862" y="153"/>
                  </a:lnTo>
                  <a:lnTo>
                    <a:pt x="862" y="147"/>
                  </a:lnTo>
                  <a:lnTo>
                    <a:pt x="868" y="147"/>
                  </a:lnTo>
                  <a:lnTo>
                    <a:pt x="874" y="141"/>
                  </a:lnTo>
                  <a:lnTo>
                    <a:pt x="874" y="136"/>
                  </a:lnTo>
                  <a:lnTo>
                    <a:pt x="879" y="136"/>
                  </a:lnTo>
                  <a:lnTo>
                    <a:pt x="879" y="130"/>
                  </a:lnTo>
                  <a:lnTo>
                    <a:pt x="885" y="130"/>
                  </a:lnTo>
                  <a:lnTo>
                    <a:pt x="885" y="124"/>
                  </a:lnTo>
                  <a:lnTo>
                    <a:pt x="891" y="124"/>
                  </a:lnTo>
                  <a:lnTo>
                    <a:pt x="891" y="119"/>
                  </a:lnTo>
                  <a:lnTo>
                    <a:pt x="896" y="119"/>
                  </a:lnTo>
                  <a:lnTo>
                    <a:pt x="896" y="113"/>
                  </a:lnTo>
                  <a:lnTo>
                    <a:pt x="902" y="113"/>
                  </a:lnTo>
                  <a:lnTo>
                    <a:pt x="902" y="107"/>
                  </a:lnTo>
                  <a:lnTo>
                    <a:pt x="908" y="107"/>
                  </a:lnTo>
                  <a:lnTo>
                    <a:pt x="908" y="102"/>
                  </a:lnTo>
                </a:path>
              </a:pathLst>
            </a:custGeom>
            <a:noFill/>
            <a:ln w="26988">
              <a:solidFill>
                <a:srgbClr val="00DC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8" name="Freeform 19"/>
            <p:cNvSpPr>
              <a:spLocks/>
            </p:cNvSpPr>
            <p:nvPr/>
          </p:nvSpPr>
          <p:spPr bwMode="auto">
            <a:xfrm>
              <a:off x="2033" y="2774"/>
              <a:ext cx="1026" cy="198"/>
            </a:xfrm>
            <a:custGeom>
              <a:avLst/>
              <a:gdLst>
                <a:gd name="T0" fmla="*/ 17 w 1026"/>
                <a:gd name="T1" fmla="*/ 79 h 198"/>
                <a:gd name="T2" fmla="*/ 28 w 1026"/>
                <a:gd name="T3" fmla="*/ 68 h 198"/>
                <a:gd name="T4" fmla="*/ 39 w 1026"/>
                <a:gd name="T5" fmla="*/ 56 h 198"/>
                <a:gd name="T6" fmla="*/ 51 w 1026"/>
                <a:gd name="T7" fmla="*/ 45 h 198"/>
                <a:gd name="T8" fmla="*/ 62 w 1026"/>
                <a:gd name="T9" fmla="*/ 34 h 198"/>
                <a:gd name="T10" fmla="*/ 79 w 1026"/>
                <a:gd name="T11" fmla="*/ 22 h 198"/>
                <a:gd name="T12" fmla="*/ 96 w 1026"/>
                <a:gd name="T13" fmla="*/ 11 h 198"/>
                <a:gd name="T14" fmla="*/ 119 w 1026"/>
                <a:gd name="T15" fmla="*/ 0 h 198"/>
                <a:gd name="T16" fmla="*/ 181 w 1026"/>
                <a:gd name="T17" fmla="*/ 11 h 198"/>
                <a:gd name="T18" fmla="*/ 204 w 1026"/>
                <a:gd name="T19" fmla="*/ 22 h 198"/>
                <a:gd name="T20" fmla="*/ 226 w 1026"/>
                <a:gd name="T21" fmla="*/ 39 h 198"/>
                <a:gd name="T22" fmla="*/ 260 w 1026"/>
                <a:gd name="T23" fmla="*/ 79 h 198"/>
                <a:gd name="T24" fmla="*/ 272 w 1026"/>
                <a:gd name="T25" fmla="*/ 90 h 198"/>
                <a:gd name="T26" fmla="*/ 289 w 1026"/>
                <a:gd name="T27" fmla="*/ 102 h 198"/>
                <a:gd name="T28" fmla="*/ 300 w 1026"/>
                <a:gd name="T29" fmla="*/ 119 h 198"/>
                <a:gd name="T30" fmla="*/ 317 w 1026"/>
                <a:gd name="T31" fmla="*/ 136 h 198"/>
                <a:gd name="T32" fmla="*/ 328 w 1026"/>
                <a:gd name="T33" fmla="*/ 147 h 198"/>
                <a:gd name="T34" fmla="*/ 351 w 1026"/>
                <a:gd name="T35" fmla="*/ 170 h 198"/>
                <a:gd name="T36" fmla="*/ 368 w 1026"/>
                <a:gd name="T37" fmla="*/ 181 h 198"/>
                <a:gd name="T38" fmla="*/ 385 w 1026"/>
                <a:gd name="T39" fmla="*/ 192 h 198"/>
                <a:gd name="T40" fmla="*/ 430 w 1026"/>
                <a:gd name="T41" fmla="*/ 192 h 198"/>
                <a:gd name="T42" fmla="*/ 464 w 1026"/>
                <a:gd name="T43" fmla="*/ 181 h 198"/>
                <a:gd name="T44" fmla="*/ 481 w 1026"/>
                <a:gd name="T45" fmla="*/ 170 h 198"/>
                <a:gd name="T46" fmla="*/ 493 w 1026"/>
                <a:gd name="T47" fmla="*/ 158 h 198"/>
                <a:gd name="T48" fmla="*/ 516 w 1026"/>
                <a:gd name="T49" fmla="*/ 141 h 198"/>
                <a:gd name="T50" fmla="*/ 544 w 1026"/>
                <a:gd name="T51" fmla="*/ 113 h 198"/>
                <a:gd name="T52" fmla="*/ 555 w 1026"/>
                <a:gd name="T53" fmla="*/ 102 h 198"/>
                <a:gd name="T54" fmla="*/ 567 w 1026"/>
                <a:gd name="T55" fmla="*/ 85 h 198"/>
                <a:gd name="T56" fmla="*/ 578 w 1026"/>
                <a:gd name="T57" fmla="*/ 68 h 198"/>
                <a:gd name="T58" fmla="*/ 595 w 1026"/>
                <a:gd name="T59" fmla="*/ 56 h 198"/>
                <a:gd name="T60" fmla="*/ 606 w 1026"/>
                <a:gd name="T61" fmla="*/ 39 h 198"/>
                <a:gd name="T62" fmla="*/ 629 w 1026"/>
                <a:gd name="T63" fmla="*/ 22 h 198"/>
                <a:gd name="T64" fmla="*/ 646 w 1026"/>
                <a:gd name="T65" fmla="*/ 11 h 198"/>
                <a:gd name="T66" fmla="*/ 669 w 1026"/>
                <a:gd name="T67" fmla="*/ 0 h 198"/>
                <a:gd name="T68" fmla="*/ 737 w 1026"/>
                <a:gd name="T69" fmla="*/ 11 h 198"/>
                <a:gd name="T70" fmla="*/ 754 w 1026"/>
                <a:gd name="T71" fmla="*/ 22 h 198"/>
                <a:gd name="T72" fmla="*/ 782 w 1026"/>
                <a:gd name="T73" fmla="*/ 39 h 198"/>
                <a:gd name="T74" fmla="*/ 793 w 1026"/>
                <a:gd name="T75" fmla="*/ 51 h 198"/>
                <a:gd name="T76" fmla="*/ 805 w 1026"/>
                <a:gd name="T77" fmla="*/ 68 h 198"/>
                <a:gd name="T78" fmla="*/ 827 w 1026"/>
                <a:gd name="T79" fmla="*/ 90 h 198"/>
                <a:gd name="T80" fmla="*/ 839 w 1026"/>
                <a:gd name="T81" fmla="*/ 102 h 198"/>
                <a:gd name="T82" fmla="*/ 850 w 1026"/>
                <a:gd name="T83" fmla="*/ 113 h 198"/>
                <a:gd name="T84" fmla="*/ 861 w 1026"/>
                <a:gd name="T85" fmla="*/ 130 h 198"/>
                <a:gd name="T86" fmla="*/ 884 w 1026"/>
                <a:gd name="T87" fmla="*/ 153 h 198"/>
                <a:gd name="T88" fmla="*/ 895 w 1026"/>
                <a:gd name="T89" fmla="*/ 164 h 198"/>
                <a:gd name="T90" fmla="*/ 907 w 1026"/>
                <a:gd name="T91" fmla="*/ 175 h 198"/>
                <a:gd name="T92" fmla="*/ 929 w 1026"/>
                <a:gd name="T93" fmla="*/ 187 h 198"/>
                <a:gd name="T94" fmla="*/ 958 w 1026"/>
                <a:gd name="T95" fmla="*/ 198 h 198"/>
                <a:gd name="T96" fmla="*/ 1003 w 1026"/>
                <a:gd name="T97" fmla="*/ 187 h 198"/>
                <a:gd name="T98" fmla="*/ 1026 w 1026"/>
                <a:gd name="T99" fmla="*/ 175 h 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26" h="198">
                  <a:moveTo>
                    <a:pt x="0" y="102"/>
                  </a:moveTo>
                  <a:lnTo>
                    <a:pt x="11" y="90"/>
                  </a:lnTo>
                  <a:lnTo>
                    <a:pt x="17" y="85"/>
                  </a:lnTo>
                  <a:lnTo>
                    <a:pt x="17" y="79"/>
                  </a:lnTo>
                  <a:lnTo>
                    <a:pt x="22" y="79"/>
                  </a:lnTo>
                  <a:lnTo>
                    <a:pt x="22" y="73"/>
                  </a:lnTo>
                  <a:lnTo>
                    <a:pt x="28" y="73"/>
                  </a:lnTo>
                  <a:lnTo>
                    <a:pt x="28" y="68"/>
                  </a:lnTo>
                  <a:lnTo>
                    <a:pt x="34" y="68"/>
                  </a:lnTo>
                  <a:lnTo>
                    <a:pt x="34" y="62"/>
                  </a:lnTo>
                  <a:lnTo>
                    <a:pt x="39" y="62"/>
                  </a:lnTo>
                  <a:lnTo>
                    <a:pt x="39" y="56"/>
                  </a:lnTo>
                  <a:lnTo>
                    <a:pt x="45" y="56"/>
                  </a:lnTo>
                  <a:lnTo>
                    <a:pt x="45" y="51"/>
                  </a:lnTo>
                  <a:lnTo>
                    <a:pt x="51" y="51"/>
                  </a:lnTo>
                  <a:lnTo>
                    <a:pt x="51" y="45"/>
                  </a:lnTo>
                  <a:lnTo>
                    <a:pt x="56" y="45"/>
                  </a:lnTo>
                  <a:lnTo>
                    <a:pt x="56" y="39"/>
                  </a:lnTo>
                  <a:lnTo>
                    <a:pt x="62" y="39"/>
                  </a:lnTo>
                  <a:lnTo>
                    <a:pt x="62" y="34"/>
                  </a:lnTo>
                  <a:lnTo>
                    <a:pt x="68" y="34"/>
                  </a:lnTo>
                  <a:lnTo>
                    <a:pt x="68" y="28"/>
                  </a:lnTo>
                  <a:lnTo>
                    <a:pt x="73" y="28"/>
                  </a:lnTo>
                  <a:lnTo>
                    <a:pt x="79" y="22"/>
                  </a:lnTo>
                  <a:lnTo>
                    <a:pt x="85" y="22"/>
                  </a:lnTo>
                  <a:lnTo>
                    <a:pt x="85" y="17"/>
                  </a:lnTo>
                  <a:lnTo>
                    <a:pt x="90" y="17"/>
                  </a:lnTo>
                  <a:lnTo>
                    <a:pt x="96" y="11"/>
                  </a:lnTo>
                  <a:lnTo>
                    <a:pt x="102" y="11"/>
                  </a:lnTo>
                  <a:lnTo>
                    <a:pt x="102" y="5"/>
                  </a:lnTo>
                  <a:lnTo>
                    <a:pt x="113" y="5"/>
                  </a:lnTo>
                  <a:lnTo>
                    <a:pt x="119" y="0"/>
                  </a:lnTo>
                  <a:lnTo>
                    <a:pt x="170" y="0"/>
                  </a:lnTo>
                  <a:lnTo>
                    <a:pt x="170" y="5"/>
                  </a:lnTo>
                  <a:lnTo>
                    <a:pt x="181" y="5"/>
                  </a:lnTo>
                  <a:lnTo>
                    <a:pt x="181" y="11"/>
                  </a:lnTo>
                  <a:lnTo>
                    <a:pt x="192" y="11"/>
                  </a:lnTo>
                  <a:lnTo>
                    <a:pt x="192" y="17"/>
                  </a:lnTo>
                  <a:lnTo>
                    <a:pt x="198" y="17"/>
                  </a:lnTo>
                  <a:lnTo>
                    <a:pt x="204" y="22"/>
                  </a:lnTo>
                  <a:lnTo>
                    <a:pt x="209" y="22"/>
                  </a:lnTo>
                  <a:lnTo>
                    <a:pt x="209" y="28"/>
                  </a:lnTo>
                  <a:lnTo>
                    <a:pt x="215" y="28"/>
                  </a:lnTo>
                  <a:lnTo>
                    <a:pt x="226" y="39"/>
                  </a:lnTo>
                  <a:lnTo>
                    <a:pt x="238" y="51"/>
                  </a:lnTo>
                  <a:lnTo>
                    <a:pt x="249" y="62"/>
                  </a:lnTo>
                  <a:lnTo>
                    <a:pt x="260" y="73"/>
                  </a:lnTo>
                  <a:lnTo>
                    <a:pt x="260" y="79"/>
                  </a:lnTo>
                  <a:lnTo>
                    <a:pt x="266" y="79"/>
                  </a:lnTo>
                  <a:lnTo>
                    <a:pt x="266" y="85"/>
                  </a:lnTo>
                  <a:lnTo>
                    <a:pt x="272" y="85"/>
                  </a:lnTo>
                  <a:lnTo>
                    <a:pt x="272" y="90"/>
                  </a:lnTo>
                  <a:lnTo>
                    <a:pt x="277" y="90"/>
                  </a:lnTo>
                  <a:lnTo>
                    <a:pt x="277" y="96"/>
                  </a:lnTo>
                  <a:lnTo>
                    <a:pt x="283" y="102"/>
                  </a:lnTo>
                  <a:lnTo>
                    <a:pt x="289" y="102"/>
                  </a:lnTo>
                  <a:lnTo>
                    <a:pt x="289" y="107"/>
                  </a:lnTo>
                  <a:lnTo>
                    <a:pt x="294" y="113"/>
                  </a:lnTo>
                  <a:lnTo>
                    <a:pt x="300" y="113"/>
                  </a:lnTo>
                  <a:lnTo>
                    <a:pt x="300" y="119"/>
                  </a:lnTo>
                  <a:lnTo>
                    <a:pt x="306" y="124"/>
                  </a:lnTo>
                  <a:lnTo>
                    <a:pt x="306" y="130"/>
                  </a:lnTo>
                  <a:lnTo>
                    <a:pt x="311" y="130"/>
                  </a:lnTo>
                  <a:lnTo>
                    <a:pt x="317" y="136"/>
                  </a:lnTo>
                  <a:lnTo>
                    <a:pt x="317" y="141"/>
                  </a:lnTo>
                  <a:lnTo>
                    <a:pt x="323" y="141"/>
                  </a:lnTo>
                  <a:lnTo>
                    <a:pt x="323" y="147"/>
                  </a:lnTo>
                  <a:lnTo>
                    <a:pt x="328" y="147"/>
                  </a:lnTo>
                  <a:lnTo>
                    <a:pt x="340" y="158"/>
                  </a:lnTo>
                  <a:lnTo>
                    <a:pt x="345" y="164"/>
                  </a:lnTo>
                  <a:lnTo>
                    <a:pt x="351" y="164"/>
                  </a:lnTo>
                  <a:lnTo>
                    <a:pt x="351" y="170"/>
                  </a:lnTo>
                  <a:lnTo>
                    <a:pt x="357" y="170"/>
                  </a:lnTo>
                  <a:lnTo>
                    <a:pt x="357" y="175"/>
                  </a:lnTo>
                  <a:lnTo>
                    <a:pt x="362" y="175"/>
                  </a:lnTo>
                  <a:lnTo>
                    <a:pt x="368" y="181"/>
                  </a:lnTo>
                  <a:lnTo>
                    <a:pt x="374" y="181"/>
                  </a:lnTo>
                  <a:lnTo>
                    <a:pt x="374" y="187"/>
                  </a:lnTo>
                  <a:lnTo>
                    <a:pt x="385" y="187"/>
                  </a:lnTo>
                  <a:lnTo>
                    <a:pt x="385" y="192"/>
                  </a:lnTo>
                  <a:lnTo>
                    <a:pt x="402" y="192"/>
                  </a:lnTo>
                  <a:lnTo>
                    <a:pt x="408" y="198"/>
                  </a:lnTo>
                  <a:lnTo>
                    <a:pt x="430" y="198"/>
                  </a:lnTo>
                  <a:lnTo>
                    <a:pt x="430" y="192"/>
                  </a:lnTo>
                  <a:lnTo>
                    <a:pt x="447" y="192"/>
                  </a:lnTo>
                  <a:lnTo>
                    <a:pt x="453" y="187"/>
                  </a:lnTo>
                  <a:lnTo>
                    <a:pt x="464" y="187"/>
                  </a:lnTo>
                  <a:lnTo>
                    <a:pt x="464" y="181"/>
                  </a:lnTo>
                  <a:lnTo>
                    <a:pt x="470" y="181"/>
                  </a:lnTo>
                  <a:lnTo>
                    <a:pt x="476" y="175"/>
                  </a:lnTo>
                  <a:lnTo>
                    <a:pt x="481" y="175"/>
                  </a:lnTo>
                  <a:lnTo>
                    <a:pt x="481" y="170"/>
                  </a:lnTo>
                  <a:lnTo>
                    <a:pt x="487" y="170"/>
                  </a:lnTo>
                  <a:lnTo>
                    <a:pt x="487" y="164"/>
                  </a:lnTo>
                  <a:lnTo>
                    <a:pt x="493" y="164"/>
                  </a:lnTo>
                  <a:lnTo>
                    <a:pt x="493" y="158"/>
                  </a:lnTo>
                  <a:lnTo>
                    <a:pt x="499" y="158"/>
                  </a:lnTo>
                  <a:lnTo>
                    <a:pt x="499" y="153"/>
                  </a:lnTo>
                  <a:lnTo>
                    <a:pt x="504" y="153"/>
                  </a:lnTo>
                  <a:lnTo>
                    <a:pt x="516" y="141"/>
                  </a:lnTo>
                  <a:lnTo>
                    <a:pt x="527" y="130"/>
                  </a:lnTo>
                  <a:lnTo>
                    <a:pt x="538" y="119"/>
                  </a:lnTo>
                  <a:lnTo>
                    <a:pt x="538" y="113"/>
                  </a:lnTo>
                  <a:lnTo>
                    <a:pt x="544" y="113"/>
                  </a:lnTo>
                  <a:lnTo>
                    <a:pt x="544" y="107"/>
                  </a:lnTo>
                  <a:lnTo>
                    <a:pt x="550" y="107"/>
                  </a:lnTo>
                  <a:lnTo>
                    <a:pt x="550" y="102"/>
                  </a:lnTo>
                  <a:lnTo>
                    <a:pt x="555" y="102"/>
                  </a:lnTo>
                  <a:lnTo>
                    <a:pt x="555" y="96"/>
                  </a:lnTo>
                  <a:lnTo>
                    <a:pt x="561" y="96"/>
                  </a:lnTo>
                  <a:lnTo>
                    <a:pt x="561" y="90"/>
                  </a:lnTo>
                  <a:lnTo>
                    <a:pt x="567" y="85"/>
                  </a:lnTo>
                  <a:lnTo>
                    <a:pt x="572" y="85"/>
                  </a:lnTo>
                  <a:lnTo>
                    <a:pt x="572" y="79"/>
                  </a:lnTo>
                  <a:lnTo>
                    <a:pt x="578" y="73"/>
                  </a:lnTo>
                  <a:lnTo>
                    <a:pt x="578" y="68"/>
                  </a:lnTo>
                  <a:lnTo>
                    <a:pt x="584" y="68"/>
                  </a:lnTo>
                  <a:lnTo>
                    <a:pt x="589" y="62"/>
                  </a:lnTo>
                  <a:lnTo>
                    <a:pt x="589" y="56"/>
                  </a:lnTo>
                  <a:lnTo>
                    <a:pt x="595" y="56"/>
                  </a:lnTo>
                  <a:lnTo>
                    <a:pt x="595" y="51"/>
                  </a:lnTo>
                  <a:lnTo>
                    <a:pt x="601" y="51"/>
                  </a:lnTo>
                  <a:lnTo>
                    <a:pt x="606" y="45"/>
                  </a:lnTo>
                  <a:lnTo>
                    <a:pt x="606" y="39"/>
                  </a:lnTo>
                  <a:lnTo>
                    <a:pt x="612" y="39"/>
                  </a:lnTo>
                  <a:lnTo>
                    <a:pt x="623" y="28"/>
                  </a:lnTo>
                  <a:lnTo>
                    <a:pt x="629" y="28"/>
                  </a:lnTo>
                  <a:lnTo>
                    <a:pt x="629" y="22"/>
                  </a:lnTo>
                  <a:lnTo>
                    <a:pt x="635" y="22"/>
                  </a:lnTo>
                  <a:lnTo>
                    <a:pt x="635" y="17"/>
                  </a:lnTo>
                  <a:lnTo>
                    <a:pt x="640" y="17"/>
                  </a:lnTo>
                  <a:lnTo>
                    <a:pt x="646" y="11"/>
                  </a:lnTo>
                  <a:lnTo>
                    <a:pt x="652" y="11"/>
                  </a:lnTo>
                  <a:lnTo>
                    <a:pt x="657" y="5"/>
                  </a:lnTo>
                  <a:lnTo>
                    <a:pt x="669" y="5"/>
                  </a:lnTo>
                  <a:lnTo>
                    <a:pt x="669" y="0"/>
                  </a:lnTo>
                  <a:lnTo>
                    <a:pt x="720" y="0"/>
                  </a:lnTo>
                  <a:lnTo>
                    <a:pt x="720" y="5"/>
                  </a:lnTo>
                  <a:lnTo>
                    <a:pt x="731" y="5"/>
                  </a:lnTo>
                  <a:lnTo>
                    <a:pt x="737" y="11"/>
                  </a:lnTo>
                  <a:lnTo>
                    <a:pt x="742" y="11"/>
                  </a:lnTo>
                  <a:lnTo>
                    <a:pt x="748" y="17"/>
                  </a:lnTo>
                  <a:lnTo>
                    <a:pt x="754" y="17"/>
                  </a:lnTo>
                  <a:lnTo>
                    <a:pt x="754" y="22"/>
                  </a:lnTo>
                  <a:lnTo>
                    <a:pt x="759" y="22"/>
                  </a:lnTo>
                  <a:lnTo>
                    <a:pt x="771" y="34"/>
                  </a:lnTo>
                  <a:lnTo>
                    <a:pt x="776" y="39"/>
                  </a:lnTo>
                  <a:lnTo>
                    <a:pt x="782" y="39"/>
                  </a:lnTo>
                  <a:lnTo>
                    <a:pt x="782" y="45"/>
                  </a:lnTo>
                  <a:lnTo>
                    <a:pt x="788" y="45"/>
                  </a:lnTo>
                  <a:lnTo>
                    <a:pt x="788" y="51"/>
                  </a:lnTo>
                  <a:lnTo>
                    <a:pt x="793" y="51"/>
                  </a:lnTo>
                  <a:lnTo>
                    <a:pt x="793" y="56"/>
                  </a:lnTo>
                  <a:lnTo>
                    <a:pt x="799" y="56"/>
                  </a:lnTo>
                  <a:lnTo>
                    <a:pt x="799" y="62"/>
                  </a:lnTo>
                  <a:lnTo>
                    <a:pt x="805" y="68"/>
                  </a:lnTo>
                  <a:lnTo>
                    <a:pt x="810" y="68"/>
                  </a:lnTo>
                  <a:lnTo>
                    <a:pt x="810" y="73"/>
                  </a:lnTo>
                  <a:lnTo>
                    <a:pt x="822" y="85"/>
                  </a:lnTo>
                  <a:lnTo>
                    <a:pt x="827" y="90"/>
                  </a:lnTo>
                  <a:lnTo>
                    <a:pt x="827" y="96"/>
                  </a:lnTo>
                  <a:lnTo>
                    <a:pt x="833" y="96"/>
                  </a:lnTo>
                  <a:lnTo>
                    <a:pt x="833" y="102"/>
                  </a:lnTo>
                  <a:lnTo>
                    <a:pt x="839" y="102"/>
                  </a:lnTo>
                  <a:lnTo>
                    <a:pt x="839" y="107"/>
                  </a:lnTo>
                  <a:lnTo>
                    <a:pt x="844" y="107"/>
                  </a:lnTo>
                  <a:lnTo>
                    <a:pt x="844" y="113"/>
                  </a:lnTo>
                  <a:lnTo>
                    <a:pt x="850" y="113"/>
                  </a:lnTo>
                  <a:lnTo>
                    <a:pt x="850" y="119"/>
                  </a:lnTo>
                  <a:lnTo>
                    <a:pt x="856" y="124"/>
                  </a:lnTo>
                  <a:lnTo>
                    <a:pt x="861" y="124"/>
                  </a:lnTo>
                  <a:lnTo>
                    <a:pt x="861" y="130"/>
                  </a:lnTo>
                  <a:lnTo>
                    <a:pt x="867" y="136"/>
                  </a:lnTo>
                  <a:lnTo>
                    <a:pt x="873" y="136"/>
                  </a:lnTo>
                  <a:lnTo>
                    <a:pt x="873" y="141"/>
                  </a:lnTo>
                  <a:lnTo>
                    <a:pt x="884" y="153"/>
                  </a:lnTo>
                  <a:lnTo>
                    <a:pt x="890" y="153"/>
                  </a:lnTo>
                  <a:lnTo>
                    <a:pt x="890" y="158"/>
                  </a:lnTo>
                  <a:lnTo>
                    <a:pt x="895" y="158"/>
                  </a:lnTo>
                  <a:lnTo>
                    <a:pt x="895" y="164"/>
                  </a:lnTo>
                  <a:lnTo>
                    <a:pt x="901" y="164"/>
                  </a:lnTo>
                  <a:lnTo>
                    <a:pt x="901" y="170"/>
                  </a:lnTo>
                  <a:lnTo>
                    <a:pt x="907" y="170"/>
                  </a:lnTo>
                  <a:lnTo>
                    <a:pt x="907" y="175"/>
                  </a:lnTo>
                  <a:lnTo>
                    <a:pt x="912" y="175"/>
                  </a:lnTo>
                  <a:lnTo>
                    <a:pt x="918" y="181"/>
                  </a:lnTo>
                  <a:lnTo>
                    <a:pt x="924" y="181"/>
                  </a:lnTo>
                  <a:lnTo>
                    <a:pt x="929" y="187"/>
                  </a:lnTo>
                  <a:lnTo>
                    <a:pt x="935" y="187"/>
                  </a:lnTo>
                  <a:lnTo>
                    <a:pt x="941" y="192"/>
                  </a:lnTo>
                  <a:lnTo>
                    <a:pt x="958" y="192"/>
                  </a:lnTo>
                  <a:lnTo>
                    <a:pt x="958" y="198"/>
                  </a:lnTo>
                  <a:lnTo>
                    <a:pt x="980" y="198"/>
                  </a:lnTo>
                  <a:lnTo>
                    <a:pt x="986" y="192"/>
                  </a:lnTo>
                  <a:lnTo>
                    <a:pt x="1003" y="192"/>
                  </a:lnTo>
                  <a:lnTo>
                    <a:pt x="1003" y="187"/>
                  </a:lnTo>
                  <a:lnTo>
                    <a:pt x="1014" y="187"/>
                  </a:lnTo>
                  <a:lnTo>
                    <a:pt x="1014" y="181"/>
                  </a:lnTo>
                  <a:lnTo>
                    <a:pt x="1020" y="181"/>
                  </a:lnTo>
                  <a:lnTo>
                    <a:pt x="1026" y="175"/>
                  </a:lnTo>
                </a:path>
              </a:pathLst>
            </a:custGeom>
            <a:noFill/>
            <a:ln w="26988">
              <a:solidFill>
                <a:srgbClr val="00DC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2484" name="Group 20"/>
          <p:cNvGrpSpPr>
            <a:grpSpLocks/>
          </p:cNvGrpSpPr>
          <p:nvPr/>
        </p:nvGrpSpPr>
        <p:grpSpPr bwMode="auto">
          <a:xfrm flipV="1">
            <a:off x="3195638" y="2386013"/>
            <a:ext cx="1004887" cy="42862"/>
            <a:chOff x="128" y="2774"/>
            <a:chExt cx="2931" cy="198"/>
          </a:xfrm>
        </p:grpSpPr>
        <p:sp>
          <p:nvSpPr>
            <p:cNvPr id="11403" name="Freeform 21"/>
            <p:cNvSpPr>
              <a:spLocks/>
            </p:cNvSpPr>
            <p:nvPr/>
          </p:nvSpPr>
          <p:spPr bwMode="auto">
            <a:xfrm>
              <a:off x="128" y="2774"/>
              <a:ext cx="997" cy="198"/>
            </a:xfrm>
            <a:custGeom>
              <a:avLst/>
              <a:gdLst>
                <a:gd name="T0" fmla="*/ 11 w 997"/>
                <a:gd name="T1" fmla="*/ 130 h 198"/>
                <a:gd name="T2" fmla="*/ 22 w 997"/>
                <a:gd name="T3" fmla="*/ 141 h 198"/>
                <a:gd name="T4" fmla="*/ 34 w 997"/>
                <a:gd name="T5" fmla="*/ 153 h 198"/>
                <a:gd name="T6" fmla="*/ 45 w 997"/>
                <a:gd name="T7" fmla="*/ 164 h 198"/>
                <a:gd name="T8" fmla="*/ 68 w 997"/>
                <a:gd name="T9" fmla="*/ 181 h 198"/>
                <a:gd name="T10" fmla="*/ 102 w 997"/>
                <a:gd name="T11" fmla="*/ 192 h 198"/>
                <a:gd name="T12" fmla="*/ 147 w 997"/>
                <a:gd name="T13" fmla="*/ 192 h 198"/>
                <a:gd name="T14" fmla="*/ 170 w 997"/>
                <a:gd name="T15" fmla="*/ 181 h 198"/>
                <a:gd name="T16" fmla="*/ 187 w 997"/>
                <a:gd name="T17" fmla="*/ 170 h 198"/>
                <a:gd name="T18" fmla="*/ 198 w 997"/>
                <a:gd name="T19" fmla="*/ 158 h 198"/>
                <a:gd name="T20" fmla="*/ 209 w 997"/>
                <a:gd name="T21" fmla="*/ 147 h 198"/>
                <a:gd name="T22" fmla="*/ 221 w 997"/>
                <a:gd name="T23" fmla="*/ 136 h 198"/>
                <a:gd name="T24" fmla="*/ 232 w 997"/>
                <a:gd name="T25" fmla="*/ 124 h 198"/>
                <a:gd name="T26" fmla="*/ 243 w 997"/>
                <a:gd name="T27" fmla="*/ 113 h 198"/>
                <a:gd name="T28" fmla="*/ 260 w 997"/>
                <a:gd name="T29" fmla="*/ 90 h 198"/>
                <a:gd name="T30" fmla="*/ 272 w 997"/>
                <a:gd name="T31" fmla="*/ 73 h 198"/>
                <a:gd name="T32" fmla="*/ 283 w 997"/>
                <a:gd name="T33" fmla="*/ 62 h 198"/>
                <a:gd name="T34" fmla="*/ 294 w 997"/>
                <a:gd name="T35" fmla="*/ 51 h 198"/>
                <a:gd name="T36" fmla="*/ 306 w 997"/>
                <a:gd name="T37" fmla="*/ 39 h 198"/>
                <a:gd name="T38" fmla="*/ 317 w 997"/>
                <a:gd name="T39" fmla="*/ 28 h 198"/>
                <a:gd name="T40" fmla="*/ 334 w 997"/>
                <a:gd name="T41" fmla="*/ 17 h 198"/>
                <a:gd name="T42" fmla="*/ 351 w 997"/>
                <a:gd name="T43" fmla="*/ 5 h 198"/>
                <a:gd name="T44" fmla="*/ 419 w 997"/>
                <a:gd name="T45" fmla="*/ 5 h 198"/>
                <a:gd name="T46" fmla="*/ 442 w 997"/>
                <a:gd name="T47" fmla="*/ 17 h 198"/>
                <a:gd name="T48" fmla="*/ 459 w 997"/>
                <a:gd name="T49" fmla="*/ 28 h 198"/>
                <a:gd name="T50" fmla="*/ 481 w 997"/>
                <a:gd name="T51" fmla="*/ 45 h 198"/>
                <a:gd name="T52" fmla="*/ 510 w 997"/>
                <a:gd name="T53" fmla="*/ 73 h 198"/>
                <a:gd name="T54" fmla="*/ 521 w 997"/>
                <a:gd name="T55" fmla="*/ 85 h 198"/>
                <a:gd name="T56" fmla="*/ 532 w 997"/>
                <a:gd name="T57" fmla="*/ 96 h 198"/>
                <a:gd name="T58" fmla="*/ 550 w 997"/>
                <a:gd name="T59" fmla="*/ 119 h 198"/>
                <a:gd name="T60" fmla="*/ 567 w 997"/>
                <a:gd name="T61" fmla="*/ 136 h 198"/>
                <a:gd name="T62" fmla="*/ 578 w 997"/>
                <a:gd name="T63" fmla="*/ 147 h 198"/>
                <a:gd name="T64" fmla="*/ 601 w 997"/>
                <a:gd name="T65" fmla="*/ 170 h 198"/>
                <a:gd name="T66" fmla="*/ 618 w 997"/>
                <a:gd name="T67" fmla="*/ 181 h 198"/>
                <a:gd name="T68" fmla="*/ 635 w 997"/>
                <a:gd name="T69" fmla="*/ 192 h 198"/>
                <a:gd name="T70" fmla="*/ 680 w 997"/>
                <a:gd name="T71" fmla="*/ 192 h 198"/>
                <a:gd name="T72" fmla="*/ 714 w 997"/>
                <a:gd name="T73" fmla="*/ 181 h 198"/>
                <a:gd name="T74" fmla="*/ 731 w 997"/>
                <a:gd name="T75" fmla="*/ 170 h 198"/>
                <a:gd name="T76" fmla="*/ 754 w 997"/>
                <a:gd name="T77" fmla="*/ 153 h 198"/>
                <a:gd name="T78" fmla="*/ 782 w 997"/>
                <a:gd name="T79" fmla="*/ 119 h 198"/>
                <a:gd name="T80" fmla="*/ 799 w 997"/>
                <a:gd name="T81" fmla="*/ 107 h 198"/>
                <a:gd name="T82" fmla="*/ 810 w 997"/>
                <a:gd name="T83" fmla="*/ 96 h 198"/>
                <a:gd name="T84" fmla="*/ 822 w 997"/>
                <a:gd name="T85" fmla="*/ 79 h 198"/>
                <a:gd name="T86" fmla="*/ 844 w 997"/>
                <a:gd name="T87" fmla="*/ 56 h 198"/>
                <a:gd name="T88" fmla="*/ 856 w 997"/>
                <a:gd name="T89" fmla="*/ 39 h 198"/>
                <a:gd name="T90" fmla="*/ 873 w 997"/>
                <a:gd name="T91" fmla="*/ 28 h 198"/>
                <a:gd name="T92" fmla="*/ 884 w 997"/>
                <a:gd name="T93" fmla="*/ 17 h 198"/>
                <a:gd name="T94" fmla="*/ 907 w 997"/>
                <a:gd name="T95" fmla="*/ 5 h 198"/>
                <a:gd name="T96" fmla="*/ 969 w 997"/>
                <a:gd name="T97" fmla="*/ 5 h 198"/>
                <a:gd name="T98" fmla="*/ 997 w 997"/>
                <a:gd name="T99" fmla="*/ 17 h 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97" h="198">
                  <a:moveTo>
                    <a:pt x="0" y="124"/>
                  </a:moveTo>
                  <a:lnTo>
                    <a:pt x="5" y="124"/>
                  </a:lnTo>
                  <a:lnTo>
                    <a:pt x="5" y="130"/>
                  </a:lnTo>
                  <a:lnTo>
                    <a:pt x="11" y="130"/>
                  </a:lnTo>
                  <a:lnTo>
                    <a:pt x="11" y="136"/>
                  </a:lnTo>
                  <a:lnTo>
                    <a:pt x="17" y="136"/>
                  </a:lnTo>
                  <a:lnTo>
                    <a:pt x="17" y="141"/>
                  </a:lnTo>
                  <a:lnTo>
                    <a:pt x="22" y="141"/>
                  </a:lnTo>
                  <a:lnTo>
                    <a:pt x="22" y="147"/>
                  </a:lnTo>
                  <a:lnTo>
                    <a:pt x="28" y="147"/>
                  </a:lnTo>
                  <a:lnTo>
                    <a:pt x="28" y="153"/>
                  </a:lnTo>
                  <a:lnTo>
                    <a:pt x="34" y="153"/>
                  </a:lnTo>
                  <a:lnTo>
                    <a:pt x="34" y="158"/>
                  </a:lnTo>
                  <a:lnTo>
                    <a:pt x="39" y="158"/>
                  </a:lnTo>
                  <a:lnTo>
                    <a:pt x="39" y="164"/>
                  </a:lnTo>
                  <a:lnTo>
                    <a:pt x="45" y="164"/>
                  </a:lnTo>
                  <a:lnTo>
                    <a:pt x="56" y="175"/>
                  </a:lnTo>
                  <a:lnTo>
                    <a:pt x="62" y="175"/>
                  </a:lnTo>
                  <a:lnTo>
                    <a:pt x="62" y="181"/>
                  </a:lnTo>
                  <a:lnTo>
                    <a:pt x="68" y="181"/>
                  </a:lnTo>
                  <a:lnTo>
                    <a:pt x="73" y="187"/>
                  </a:lnTo>
                  <a:lnTo>
                    <a:pt x="85" y="187"/>
                  </a:lnTo>
                  <a:lnTo>
                    <a:pt x="85" y="192"/>
                  </a:lnTo>
                  <a:lnTo>
                    <a:pt x="102" y="192"/>
                  </a:lnTo>
                  <a:lnTo>
                    <a:pt x="107" y="198"/>
                  </a:lnTo>
                  <a:lnTo>
                    <a:pt x="124" y="198"/>
                  </a:lnTo>
                  <a:lnTo>
                    <a:pt x="130" y="192"/>
                  </a:lnTo>
                  <a:lnTo>
                    <a:pt x="147" y="192"/>
                  </a:lnTo>
                  <a:lnTo>
                    <a:pt x="147" y="187"/>
                  </a:lnTo>
                  <a:lnTo>
                    <a:pt x="158" y="187"/>
                  </a:lnTo>
                  <a:lnTo>
                    <a:pt x="158" y="181"/>
                  </a:lnTo>
                  <a:lnTo>
                    <a:pt x="170" y="181"/>
                  </a:lnTo>
                  <a:lnTo>
                    <a:pt x="170" y="175"/>
                  </a:lnTo>
                  <a:lnTo>
                    <a:pt x="175" y="175"/>
                  </a:lnTo>
                  <a:lnTo>
                    <a:pt x="181" y="170"/>
                  </a:lnTo>
                  <a:lnTo>
                    <a:pt x="187" y="170"/>
                  </a:lnTo>
                  <a:lnTo>
                    <a:pt x="187" y="164"/>
                  </a:lnTo>
                  <a:lnTo>
                    <a:pt x="192" y="164"/>
                  </a:lnTo>
                  <a:lnTo>
                    <a:pt x="192" y="158"/>
                  </a:lnTo>
                  <a:lnTo>
                    <a:pt x="198" y="158"/>
                  </a:lnTo>
                  <a:lnTo>
                    <a:pt x="198" y="153"/>
                  </a:lnTo>
                  <a:lnTo>
                    <a:pt x="204" y="153"/>
                  </a:lnTo>
                  <a:lnTo>
                    <a:pt x="204" y="147"/>
                  </a:lnTo>
                  <a:lnTo>
                    <a:pt x="209" y="147"/>
                  </a:lnTo>
                  <a:lnTo>
                    <a:pt x="209" y="141"/>
                  </a:lnTo>
                  <a:lnTo>
                    <a:pt x="215" y="141"/>
                  </a:lnTo>
                  <a:lnTo>
                    <a:pt x="215" y="136"/>
                  </a:lnTo>
                  <a:lnTo>
                    <a:pt x="221" y="136"/>
                  </a:lnTo>
                  <a:lnTo>
                    <a:pt x="221" y="130"/>
                  </a:lnTo>
                  <a:lnTo>
                    <a:pt x="226" y="130"/>
                  </a:lnTo>
                  <a:lnTo>
                    <a:pt x="226" y="124"/>
                  </a:lnTo>
                  <a:lnTo>
                    <a:pt x="232" y="124"/>
                  </a:lnTo>
                  <a:lnTo>
                    <a:pt x="232" y="119"/>
                  </a:lnTo>
                  <a:lnTo>
                    <a:pt x="238" y="119"/>
                  </a:lnTo>
                  <a:lnTo>
                    <a:pt x="238" y="113"/>
                  </a:lnTo>
                  <a:lnTo>
                    <a:pt x="243" y="113"/>
                  </a:lnTo>
                  <a:lnTo>
                    <a:pt x="243" y="107"/>
                  </a:lnTo>
                  <a:lnTo>
                    <a:pt x="249" y="107"/>
                  </a:lnTo>
                  <a:lnTo>
                    <a:pt x="249" y="102"/>
                  </a:lnTo>
                  <a:lnTo>
                    <a:pt x="260" y="90"/>
                  </a:lnTo>
                  <a:lnTo>
                    <a:pt x="266" y="85"/>
                  </a:lnTo>
                  <a:lnTo>
                    <a:pt x="266" y="79"/>
                  </a:lnTo>
                  <a:lnTo>
                    <a:pt x="272" y="79"/>
                  </a:lnTo>
                  <a:lnTo>
                    <a:pt x="272" y="73"/>
                  </a:lnTo>
                  <a:lnTo>
                    <a:pt x="277" y="73"/>
                  </a:lnTo>
                  <a:lnTo>
                    <a:pt x="277" y="68"/>
                  </a:lnTo>
                  <a:lnTo>
                    <a:pt x="283" y="68"/>
                  </a:lnTo>
                  <a:lnTo>
                    <a:pt x="283" y="62"/>
                  </a:lnTo>
                  <a:lnTo>
                    <a:pt x="289" y="62"/>
                  </a:lnTo>
                  <a:lnTo>
                    <a:pt x="289" y="56"/>
                  </a:lnTo>
                  <a:lnTo>
                    <a:pt x="294" y="56"/>
                  </a:lnTo>
                  <a:lnTo>
                    <a:pt x="294" y="51"/>
                  </a:lnTo>
                  <a:lnTo>
                    <a:pt x="300" y="51"/>
                  </a:lnTo>
                  <a:lnTo>
                    <a:pt x="300" y="45"/>
                  </a:lnTo>
                  <a:lnTo>
                    <a:pt x="306" y="45"/>
                  </a:lnTo>
                  <a:lnTo>
                    <a:pt x="306" y="39"/>
                  </a:lnTo>
                  <a:lnTo>
                    <a:pt x="311" y="39"/>
                  </a:lnTo>
                  <a:lnTo>
                    <a:pt x="311" y="34"/>
                  </a:lnTo>
                  <a:lnTo>
                    <a:pt x="317" y="34"/>
                  </a:lnTo>
                  <a:lnTo>
                    <a:pt x="317" y="28"/>
                  </a:lnTo>
                  <a:lnTo>
                    <a:pt x="323" y="28"/>
                  </a:lnTo>
                  <a:lnTo>
                    <a:pt x="328" y="22"/>
                  </a:lnTo>
                  <a:lnTo>
                    <a:pt x="334" y="22"/>
                  </a:lnTo>
                  <a:lnTo>
                    <a:pt x="334" y="17"/>
                  </a:lnTo>
                  <a:lnTo>
                    <a:pt x="340" y="17"/>
                  </a:lnTo>
                  <a:lnTo>
                    <a:pt x="345" y="11"/>
                  </a:lnTo>
                  <a:lnTo>
                    <a:pt x="351" y="11"/>
                  </a:lnTo>
                  <a:lnTo>
                    <a:pt x="351" y="5"/>
                  </a:lnTo>
                  <a:lnTo>
                    <a:pt x="362" y="5"/>
                  </a:lnTo>
                  <a:lnTo>
                    <a:pt x="368" y="0"/>
                  </a:lnTo>
                  <a:lnTo>
                    <a:pt x="419" y="0"/>
                  </a:lnTo>
                  <a:lnTo>
                    <a:pt x="419" y="5"/>
                  </a:lnTo>
                  <a:lnTo>
                    <a:pt x="430" y="5"/>
                  </a:lnTo>
                  <a:lnTo>
                    <a:pt x="430" y="11"/>
                  </a:lnTo>
                  <a:lnTo>
                    <a:pt x="442" y="11"/>
                  </a:lnTo>
                  <a:lnTo>
                    <a:pt x="442" y="17"/>
                  </a:lnTo>
                  <a:lnTo>
                    <a:pt x="447" y="17"/>
                  </a:lnTo>
                  <a:lnTo>
                    <a:pt x="453" y="22"/>
                  </a:lnTo>
                  <a:lnTo>
                    <a:pt x="459" y="22"/>
                  </a:lnTo>
                  <a:lnTo>
                    <a:pt x="459" y="28"/>
                  </a:lnTo>
                  <a:lnTo>
                    <a:pt x="464" y="28"/>
                  </a:lnTo>
                  <a:lnTo>
                    <a:pt x="464" y="34"/>
                  </a:lnTo>
                  <a:lnTo>
                    <a:pt x="470" y="34"/>
                  </a:lnTo>
                  <a:lnTo>
                    <a:pt x="481" y="45"/>
                  </a:lnTo>
                  <a:lnTo>
                    <a:pt x="487" y="45"/>
                  </a:lnTo>
                  <a:lnTo>
                    <a:pt x="487" y="51"/>
                  </a:lnTo>
                  <a:lnTo>
                    <a:pt x="498" y="62"/>
                  </a:lnTo>
                  <a:lnTo>
                    <a:pt x="510" y="73"/>
                  </a:lnTo>
                  <a:lnTo>
                    <a:pt x="510" y="79"/>
                  </a:lnTo>
                  <a:lnTo>
                    <a:pt x="515" y="79"/>
                  </a:lnTo>
                  <a:lnTo>
                    <a:pt x="515" y="85"/>
                  </a:lnTo>
                  <a:lnTo>
                    <a:pt x="521" y="85"/>
                  </a:lnTo>
                  <a:lnTo>
                    <a:pt x="521" y="90"/>
                  </a:lnTo>
                  <a:lnTo>
                    <a:pt x="527" y="90"/>
                  </a:lnTo>
                  <a:lnTo>
                    <a:pt x="527" y="96"/>
                  </a:lnTo>
                  <a:lnTo>
                    <a:pt x="532" y="96"/>
                  </a:lnTo>
                  <a:lnTo>
                    <a:pt x="532" y="102"/>
                  </a:lnTo>
                  <a:lnTo>
                    <a:pt x="538" y="102"/>
                  </a:lnTo>
                  <a:lnTo>
                    <a:pt x="538" y="107"/>
                  </a:lnTo>
                  <a:lnTo>
                    <a:pt x="550" y="119"/>
                  </a:lnTo>
                  <a:lnTo>
                    <a:pt x="555" y="124"/>
                  </a:lnTo>
                  <a:lnTo>
                    <a:pt x="555" y="130"/>
                  </a:lnTo>
                  <a:lnTo>
                    <a:pt x="561" y="130"/>
                  </a:lnTo>
                  <a:lnTo>
                    <a:pt x="567" y="136"/>
                  </a:lnTo>
                  <a:lnTo>
                    <a:pt x="567" y="141"/>
                  </a:lnTo>
                  <a:lnTo>
                    <a:pt x="572" y="141"/>
                  </a:lnTo>
                  <a:lnTo>
                    <a:pt x="572" y="147"/>
                  </a:lnTo>
                  <a:lnTo>
                    <a:pt x="578" y="147"/>
                  </a:lnTo>
                  <a:lnTo>
                    <a:pt x="589" y="158"/>
                  </a:lnTo>
                  <a:lnTo>
                    <a:pt x="595" y="164"/>
                  </a:lnTo>
                  <a:lnTo>
                    <a:pt x="601" y="164"/>
                  </a:lnTo>
                  <a:lnTo>
                    <a:pt x="601" y="170"/>
                  </a:lnTo>
                  <a:lnTo>
                    <a:pt x="606" y="170"/>
                  </a:lnTo>
                  <a:lnTo>
                    <a:pt x="606" y="175"/>
                  </a:lnTo>
                  <a:lnTo>
                    <a:pt x="612" y="175"/>
                  </a:lnTo>
                  <a:lnTo>
                    <a:pt x="618" y="181"/>
                  </a:lnTo>
                  <a:lnTo>
                    <a:pt x="623" y="181"/>
                  </a:lnTo>
                  <a:lnTo>
                    <a:pt x="623" y="187"/>
                  </a:lnTo>
                  <a:lnTo>
                    <a:pt x="635" y="187"/>
                  </a:lnTo>
                  <a:lnTo>
                    <a:pt x="635" y="192"/>
                  </a:lnTo>
                  <a:lnTo>
                    <a:pt x="657" y="192"/>
                  </a:lnTo>
                  <a:lnTo>
                    <a:pt x="657" y="198"/>
                  </a:lnTo>
                  <a:lnTo>
                    <a:pt x="680" y="198"/>
                  </a:lnTo>
                  <a:lnTo>
                    <a:pt x="680" y="192"/>
                  </a:lnTo>
                  <a:lnTo>
                    <a:pt x="697" y="192"/>
                  </a:lnTo>
                  <a:lnTo>
                    <a:pt x="703" y="187"/>
                  </a:lnTo>
                  <a:lnTo>
                    <a:pt x="714" y="187"/>
                  </a:lnTo>
                  <a:lnTo>
                    <a:pt x="714" y="181"/>
                  </a:lnTo>
                  <a:lnTo>
                    <a:pt x="720" y="181"/>
                  </a:lnTo>
                  <a:lnTo>
                    <a:pt x="720" y="175"/>
                  </a:lnTo>
                  <a:lnTo>
                    <a:pt x="731" y="175"/>
                  </a:lnTo>
                  <a:lnTo>
                    <a:pt x="731" y="170"/>
                  </a:lnTo>
                  <a:lnTo>
                    <a:pt x="737" y="170"/>
                  </a:lnTo>
                  <a:lnTo>
                    <a:pt x="737" y="164"/>
                  </a:lnTo>
                  <a:lnTo>
                    <a:pt x="742" y="164"/>
                  </a:lnTo>
                  <a:lnTo>
                    <a:pt x="754" y="153"/>
                  </a:lnTo>
                  <a:lnTo>
                    <a:pt x="765" y="141"/>
                  </a:lnTo>
                  <a:lnTo>
                    <a:pt x="776" y="130"/>
                  </a:lnTo>
                  <a:lnTo>
                    <a:pt x="782" y="124"/>
                  </a:lnTo>
                  <a:lnTo>
                    <a:pt x="782" y="119"/>
                  </a:lnTo>
                  <a:lnTo>
                    <a:pt x="788" y="119"/>
                  </a:lnTo>
                  <a:lnTo>
                    <a:pt x="793" y="113"/>
                  </a:lnTo>
                  <a:lnTo>
                    <a:pt x="793" y="107"/>
                  </a:lnTo>
                  <a:lnTo>
                    <a:pt x="799" y="107"/>
                  </a:lnTo>
                  <a:lnTo>
                    <a:pt x="799" y="102"/>
                  </a:lnTo>
                  <a:lnTo>
                    <a:pt x="805" y="102"/>
                  </a:lnTo>
                  <a:lnTo>
                    <a:pt x="805" y="96"/>
                  </a:lnTo>
                  <a:lnTo>
                    <a:pt x="810" y="96"/>
                  </a:lnTo>
                  <a:lnTo>
                    <a:pt x="810" y="90"/>
                  </a:lnTo>
                  <a:lnTo>
                    <a:pt x="816" y="85"/>
                  </a:lnTo>
                  <a:lnTo>
                    <a:pt x="822" y="85"/>
                  </a:lnTo>
                  <a:lnTo>
                    <a:pt x="822" y="79"/>
                  </a:lnTo>
                  <a:lnTo>
                    <a:pt x="833" y="68"/>
                  </a:lnTo>
                  <a:lnTo>
                    <a:pt x="839" y="62"/>
                  </a:lnTo>
                  <a:lnTo>
                    <a:pt x="839" y="56"/>
                  </a:lnTo>
                  <a:lnTo>
                    <a:pt x="844" y="56"/>
                  </a:lnTo>
                  <a:lnTo>
                    <a:pt x="844" y="51"/>
                  </a:lnTo>
                  <a:lnTo>
                    <a:pt x="850" y="51"/>
                  </a:lnTo>
                  <a:lnTo>
                    <a:pt x="856" y="45"/>
                  </a:lnTo>
                  <a:lnTo>
                    <a:pt x="856" y="39"/>
                  </a:lnTo>
                  <a:lnTo>
                    <a:pt x="861" y="39"/>
                  </a:lnTo>
                  <a:lnTo>
                    <a:pt x="861" y="34"/>
                  </a:lnTo>
                  <a:lnTo>
                    <a:pt x="867" y="34"/>
                  </a:lnTo>
                  <a:lnTo>
                    <a:pt x="873" y="28"/>
                  </a:lnTo>
                  <a:lnTo>
                    <a:pt x="878" y="28"/>
                  </a:lnTo>
                  <a:lnTo>
                    <a:pt x="878" y="22"/>
                  </a:lnTo>
                  <a:lnTo>
                    <a:pt x="884" y="22"/>
                  </a:lnTo>
                  <a:lnTo>
                    <a:pt x="884" y="17"/>
                  </a:lnTo>
                  <a:lnTo>
                    <a:pt x="890" y="17"/>
                  </a:lnTo>
                  <a:lnTo>
                    <a:pt x="895" y="11"/>
                  </a:lnTo>
                  <a:lnTo>
                    <a:pt x="901" y="11"/>
                  </a:lnTo>
                  <a:lnTo>
                    <a:pt x="907" y="5"/>
                  </a:lnTo>
                  <a:lnTo>
                    <a:pt x="918" y="5"/>
                  </a:lnTo>
                  <a:lnTo>
                    <a:pt x="918" y="0"/>
                  </a:lnTo>
                  <a:lnTo>
                    <a:pt x="969" y="0"/>
                  </a:lnTo>
                  <a:lnTo>
                    <a:pt x="969" y="5"/>
                  </a:lnTo>
                  <a:lnTo>
                    <a:pt x="986" y="5"/>
                  </a:lnTo>
                  <a:lnTo>
                    <a:pt x="986" y="11"/>
                  </a:lnTo>
                  <a:lnTo>
                    <a:pt x="992" y="11"/>
                  </a:lnTo>
                  <a:lnTo>
                    <a:pt x="997" y="17"/>
                  </a:lnTo>
                </a:path>
              </a:pathLst>
            </a:custGeom>
            <a:noFill/>
            <a:ln w="26988">
              <a:solidFill>
                <a:srgbClr val="00DC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4" name="Freeform 22"/>
            <p:cNvSpPr>
              <a:spLocks/>
            </p:cNvSpPr>
            <p:nvPr/>
          </p:nvSpPr>
          <p:spPr bwMode="auto">
            <a:xfrm>
              <a:off x="1125" y="2774"/>
              <a:ext cx="908" cy="198"/>
            </a:xfrm>
            <a:custGeom>
              <a:avLst/>
              <a:gdLst>
                <a:gd name="T0" fmla="*/ 12 w 908"/>
                <a:gd name="T1" fmla="*/ 22 h 198"/>
                <a:gd name="T2" fmla="*/ 34 w 908"/>
                <a:gd name="T3" fmla="*/ 45 h 198"/>
                <a:gd name="T4" fmla="*/ 51 w 908"/>
                <a:gd name="T5" fmla="*/ 56 h 198"/>
                <a:gd name="T6" fmla="*/ 63 w 908"/>
                <a:gd name="T7" fmla="*/ 68 h 198"/>
                <a:gd name="T8" fmla="*/ 80 w 908"/>
                <a:gd name="T9" fmla="*/ 96 h 198"/>
                <a:gd name="T10" fmla="*/ 91 w 908"/>
                <a:gd name="T11" fmla="*/ 107 h 198"/>
                <a:gd name="T12" fmla="*/ 102 w 908"/>
                <a:gd name="T13" fmla="*/ 119 h 198"/>
                <a:gd name="T14" fmla="*/ 125 w 908"/>
                <a:gd name="T15" fmla="*/ 141 h 198"/>
                <a:gd name="T16" fmla="*/ 148 w 908"/>
                <a:gd name="T17" fmla="*/ 158 h 198"/>
                <a:gd name="T18" fmla="*/ 159 w 908"/>
                <a:gd name="T19" fmla="*/ 170 h 198"/>
                <a:gd name="T20" fmla="*/ 188 w 908"/>
                <a:gd name="T21" fmla="*/ 187 h 198"/>
                <a:gd name="T22" fmla="*/ 233 w 908"/>
                <a:gd name="T23" fmla="*/ 198 h 198"/>
                <a:gd name="T24" fmla="*/ 267 w 908"/>
                <a:gd name="T25" fmla="*/ 187 h 198"/>
                <a:gd name="T26" fmla="*/ 284 w 908"/>
                <a:gd name="T27" fmla="*/ 175 h 198"/>
                <a:gd name="T28" fmla="*/ 307 w 908"/>
                <a:gd name="T29" fmla="*/ 158 h 198"/>
                <a:gd name="T30" fmla="*/ 318 w 908"/>
                <a:gd name="T31" fmla="*/ 147 h 198"/>
                <a:gd name="T32" fmla="*/ 329 w 908"/>
                <a:gd name="T33" fmla="*/ 136 h 198"/>
                <a:gd name="T34" fmla="*/ 346 w 908"/>
                <a:gd name="T35" fmla="*/ 113 h 198"/>
                <a:gd name="T36" fmla="*/ 363 w 908"/>
                <a:gd name="T37" fmla="*/ 90 h 198"/>
                <a:gd name="T38" fmla="*/ 375 w 908"/>
                <a:gd name="T39" fmla="*/ 79 h 198"/>
                <a:gd name="T40" fmla="*/ 392 w 908"/>
                <a:gd name="T41" fmla="*/ 62 h 198"/>
                <a:gd name="T42" fmla="*/ 414 w 908"/>
                <a:gd name="T43" fmla="*/ 45 h 198"/>
                <a:gd name="T44" fmla="*/ 426 w 908"/>
                <a:gd name="T45" fmla="*/ 34 h 198"/>
                <a:gd name="T46" fmla="*/ 437 w 908"/>
                <a:gd name="T47" fmla="*/ 22 h 198"/>
                <a:gd name="T48" fmla="*/ 454 w 908"/>
                <a:gd name="T49" fmla="*/ 11 h 198"/>
                <a:gd name="T50" fmla="*/ 528 w 908"/>
                <a:gd name="T51" fmla="*/ 0 h 198"/>
                <a:gd name="T52" fmla="*/ 550 w 908"/>
                <a:gd name="T53" fmla="*/ 11 h 198"/>
                <a:gd name="T54" fmla="*/ 573 w 908"/>
                <a:gd name="T55" fmla="*/ 28 h 198"/>
                <a:gd name="T56" fmla="*/ 584 w 908"/>
                <a:gd name="T57" fmla="*/ 39 h 198"/>
                <a:gd name="T58" fmla="*/ 596 w 908"/>
                <a:gd name="T59" fmla="*/ 51 h 198"/>
                <a:gd name="T60" fmla="*/ 607 w 908"/>
                <a:gd name="T61" fmla="*/ 62 h 198"/>
                <a:gd name="T62" fmla="*/ 618 w 908"/>
                <a:gd name="T63" fmla="*/ 73 h 198"/>
                <a:gd name="T64" fmla="*/ 630 w 908"/>
                <a:gd name="T65" fmla="*/ 90 h 198"/>
                <a:gd name="T66" fmla="*/ 641 w 908"/>
                <a:gd name="T67" fmla="*/ 107 h 198"/>
                <a:gd name="T68" fmla="*/ 658 w 908"/>
                <a:gd name="T69" fmla="*/ 119 h 198"/>
                <a:gd name="T70" fmla="*/ 669 w 908"/>
                <a:gd name="T71" fmla="*/ 130 h 198"/>
                <a:gd name="T72" fmla="*/ 681 w 908"/>
                <a:gd name="T73" fmla="*/ 141 h 198"/>
                <a:gd name="T74" fmla="*/ 692 w 908"/>
                <a:gd name="T75" fmla="*/ 153 h 198"/>
                <a:gd name="T76" fmla="*/ 703 w 908"/>
                <a:gd name="T77" fmla="*/ 164 h 198"/>
                <a:gd name="T78" fmla="*/ 720 w 908"/>
                <a:gd name="T79" fmla="*/ 175 h 198"/>
                <a:gd name="T80" fmla="*/ 743 w 908"/>
                <a:gd name="T81" fmla="*/ 187 h 198"/>
                <a:gd name="T82" fmla="*/ 783 w 908"/>
                <a:gd name="T83" fmla="*/ 198 h 198"/>
                <a:gd name="T84" fmla="*/ 817 w 908"/>
                <a:gd name="T85" fmla="*/ 187 h 198"/>
                <a:gd name="T86" fmla="*/ 834 w 908"/>
                <a:gd name="T87" fmla="*/ 175 h 198"/>
                <a:gd name="T88" fmla="*/ 851 w 908"/>
                <a:gd name="T89" fmla="*/ 164 h 198"/>
                <a:gd name="T90" fmla="*/ 862 w 908"/>
                <a:gd name="T91" fmla="*/ 153 h 198"/>
                <a:gd name="T92" fmla="*/ 874 w 908"/>
                <a:gd name="T93" fmla="*/ 136 h 198"/>
                <a:gd name="T94" fmla="*/ 885 w 908"/>
                <a:gd name="T95" fmla="*/ 124 h 198"/>
                <a:gd name="T96" fmla="*/ 896 w 908"/>
                <a:gd name="T97" fmla="*/ 113 h 198"/>
                <a:gd name="T98" fmla="*/ 908 w 908"/>
                <a:gd name="T99" fmla="*/ 102 h 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08" h="198">
                  <a:moveTo>
                    <a:pt x="0" y="17"/>
                  </a:moveTo>
                  <a:lnTo>
                    <a:pt x="6" y="17"/>
                  </a:lnTo>
                  <a:lnTo>
                    <a:pt x="6" y="22"/>
                  </a:lnTo>
                  <a:lnTo>
                    <a:pt x="12" y="22"/>
                  </a:lnTo>
                  <a:lnTo>
                    <a:pt x="23" y="34"/>
                  </a:lnTo>
                  <a:lnTo>
                    <a:pt x="29" y="39"/>
                  </a:lnTo>
                  <a:lnTo>
                    <a:pt x="34" y="39"/>
                  </a:lnTo>
                  <a:lnTo>
                    <a:pt x="34" y="45"/>
                  </a:lnTo>
                  <a:lnTo>
                    <a:pt x="40" y="45"/>
                  </a:lnTo>
                  <a:lnTo>
                    <a:pt x="40" y="51"/>
                  </a:lnTo>
                  <a:lnTo>
                    <a:pt x="46" y="56"/>
                  </a:lnTo>
                  <a:lnTo>
                    <a:pt x="51" y="56"/>
                  </a:lnTo>
                  <a:lnTo>
                    <a:pt x="51" y="62"/>
                  </a:lnTo>
                  <a:lnTo>
                    <a:pt x="57" y="62"/>
                  </a:lnTo>
                  <a:lnTo>
                    <a:pt x="57" y="68"/>
                  </a:lnTo>
                  <a:lnTo>
                    <a:pt x="63" y="68"/>
                  </a:lnTo>
                  <a:lnTo>
                    <a:pt x="63" y="73"/>
                  </a:lnTo>
                  <a:lnTo>
                    <a:pt x="74" y="85"/>
                  </a:lnTo>
                  <a:lnTo>
                    <a:pt x="80" y="90"/>
                  </a:lnTo>
                  <a:lnTo>
                    <a:pt x="80" y="96"/>
                  </a:lnTo>
                  <a:lnTo>
                    <a:pt x="85" y="96"/>
                  </a:lnTo>
                  <a:lnTo>
                    <a:pt x="85" y="102"/>
                  </a:lnTo>
                  <a:lnTo>
                    <a:pt x="91" y="102"/>
                  </a:lnTo>
                  <a:lnTo>
                    <a:pt x="91" y="107"/>
                  </a:lnTo>
                  <a:lnTo>
                    <a:pt x="97" y="107"/>
                  </a:lnTo>
                  <a:lnTo>
                    <a:pt x="97" y="113"/>
                  </a:lnTo>
                  <a:lnTo>
                    <a:pt x="102" y="113"/>
                  </a:lnTo>
                  <a:lnTo>
                    <a:pt x="102" y="119"/>
                  </a:lnTo>
                  <a:lnTo>
                    <a:pt x="108" y="124"/>
                  </a:lnTo>
                  <a:lnTo>
                    <a:pt x="114" y="124"/>
                  </a:lnTo>
                  <a:lnTo>
                    <a:pt x="114" y="130"/>
                  </a:lnTo>
                  <a:lnTo>
                    <a:pt x="125" y="141"/>
                  </a:lnTo>
                  <a:lnTo>
                    <a:pt x="136" y="153"/>
                  </a:lnTo>
                  <a:lnTo>
                    <a:pt x="142" y="153"/>
                  </a:lnTo>
                  <a:lnTo>
                    <a:pt x="142" y="158"/>
                  </a:lnTo>
                  <a:lnTo>
                    <a:pt x="148" y="158"/>
                  </a:lnTo>
                  <a:lnTo>
                    <a:pt x="148" y="164"/>
                  </a:lnTo>
                  <a:lnTo>
                    <a:pt x="153" y="164"/>
                  </a:lnTo>
                  <a:lnTo>
                    <a:pt x="153" y="170"/>
                  </a:lnTo>
                  <a:lnTo>
                    <a:pt x="159" y="170"/>
                  </a:lnTo>
                  <a:lnTo>
                    <a:pt x="171" y="181"/>
                  </a:lnTo>
                  <a:lnTo>
                    <a:pt x="176" y="181"/>
                  </a:lnTo>
                  <a:lnTo>
                    <a:pt x="182" y="187"/>
                  </a:lnTo>
                  <a:lnTo>
                    <a:pt x="188" y="187"/>
                  </a:lnTo>
                  <a:lnTo>
                    <a:pt x="193" y="192"/>
                  </a:lnTo>
                  <a:lnTo>
                    <a:pt x="210" y="192"/>
                  </a:lnTo>
                  <a:lnTo>
                    <a:pt x="210" y="198"/>
                  </a:lnTo>
                  <a:lnTo>
                    <a:pt x="233" y="198"/>
                  </a:lnTo>
                  <a:lnTo>
                    <a:pt x="239" y="192"/>
                  </a:lnTo>
                  <a:lnTo>
                    <a:pt x="256" y="192"/>
                  </a:lnTo>
                  <a:lnTo>
                    <a:pt x="256" y="187"/>
                  </a:lnTo>
                  <a:lnTo>
                    <a:pt x="267" y="187"/>
                  </a:lnTo>
                  <a:lnTo>
                    <a:pt x="267" y="181"/>
                  </a:lnTo>
                  <a:lnTo>
                    <a:pt x="273" y="181"/>
                  </a:lnTo>
                  <a:lnTo>
                    <a:pt x="278" y="175"/>
                  </a:lnTo>
                  <a:lnTo>
                    <a:pt x="284" y="175"/>
                  </a:lnTo>
                  <a:lnTo>
                    <a:pt x="284" y="170"/>
                  </a:lnTo>
                  <a:lnTo>
                    <a:pt x="290" y="170"/>
                  </a:lnTo>
                  <a:lnTo>
                    <a:pt x="301" y="158"/>
                  </a:lnTo>
                  <a:lnTo>
                    <a:pt x="307" y="158"/>
                  </a:lnTo>
                  <a:lnTo>
                    <a:pt x="307" y="153"/>
                  </a:lnTo>
                  <a:lnTo>
                    <a:pt x="312" y="153"/>
                  </a:lnTo>
                  <a:lnTo>
                    <a:pt x="312" y="147"/>
                  </a:lnTo>
                  <a:lnTo>
                    <a:pt x="318" y="147"/>
                  </a:lnTo>
                  <a:lnTo>
                    <a:pt x="318" y="141"/>
                  </a:lnTo>
                  <a:lnTo>
                    <a:pt x="324" y="141"/>
                  </a:lnTo>
                  <a:lnTo>
                    <a:pt x="324" y="136"/>
                  </a:lnTo>
                  <a:lnTo>
                    <a:pt x="329" y="136"/>
                  </a:lnTo>
                  <a:lnTo>
                    <a:pt x="329" y="130"/>
                  </a:lnTo>
                  <a:lnTo>
                    <a:pt x="335" y="130"/>
                  </a:lnTo>
                  <a:lnTo>
                    <a:pt x="335" y="124"/>
                  </a:lnTo>
                  <a:lnTo>
                    <a:pt x="346" y="113"/>
                  </a:lnTo>
                  <a:lnTo>
                    <a:pt x="358" y="102"/>
                  </a:lnTo>
                  <a:lnTo>
                    <a:pt x="358" y="96"/>
                  </a:lnTo>
                  <a:lnTo>
                    <a:pt x="363" y="96"/>
                  </a:lnTo>
                  <a:lnTo>
                    <a:pt x="363" y="90"/>
                  </a:lnTo>
                  <a:lnTo>
                    <a:pt x="369" y="90"/>
                  </a:lnTo>
                  <a:lnTo>
                    <a:pt x="369" y="85"/>
                  </a:lnTo>
                  <a:lnTo>
                    <a:pt x="375" y="85"/>
                  </a:lnTo>
                  <a:lnTo>
                    <a:pt x="375" y="79"/>
                  </a:lnTo>
                  <a:lnTo>
                    <a:pt x="380" y="73"/>
                  </a:lnTo>
                  <a:lnTo>
                    <a:pt x="386" y="73"/>
                  </a:lnTo>
                  <a:lnTo>
                    <a:pt x="386" y="68"/>
                  </a:lnTo>
                  <a:lnTo>
                    <a:pt x="392" y="62"/>
                  </a:lnTo>
                  <a:lnTo>
                    <a:pt x="397" y="62"/>
                  </a:lnTo>
                  <a:lnTo>
                    <a:pt x="397" y="56"/>
                  </a:lnTo>
                  <a:lnTo>
                    <a:pt x="409" y="45"/>
                  </a:lnTo>
                  <a:lnTo>
                    <a:pt x="414" y="45"/>
                  </a:lnTo>
                  <a:lnTo>
                    <a:pt x="414" y="39"/>
                  </a:lnTo>
                  <a:lnTo>
                    <a:pt x="420" y="39"/>
                  </a:lnTo>
                  <a:lnTo>
                    <a:pt x="420" y="34"/>
                  </a:lnTo>
                  <a:lnTo>
                    <a:pt x="426" y="34"/>
                  </a:lnTo>
                  <a:lnTo>
                    <a:pt x="426" y="28"/>
                  </a:lnTo>
                  <a:lnTo>
                    <a:pt x="431" y="28"/>
                  </a:lnTo>
                  <a:lnTo>
                    <a:pt x="431" y="22"/>
                  </a:lnTo>
                  <a:lnTo>
                    <a:pt x="437" y="22"/>
                  </a:lnTo>
                  <a:lnTo>
                    <a:pt x="443" y="17"/>
                  </a:lnTo>
                  <a:lnTo>
                    <a:pt x="448" y="17"/>
                  </a:lnTo>
                  <a:lnTo>
                    <a:pt x="448" y="11"/>
                  </a:lnTo>
                  <a:lnTo>
                    <a:pt x="454" y="11"/>
                  </a:lnTo>
                  <a:lnTo>
                    <a:pt x="460" y="5"/>
                  </a:lnTo>
                  <a:lnTo>
                    <a:pt x="471" y="5"/>
                  </a:lnTo>
                  <a:lnTo>
                    <a:pt x="477" y="0"/>
                  </a:lnTo>
                  <a:lnTo>
                    <a:pt x="528" y="0"/>
                  </a:lnTo>
                  <a:lnTo>
                    <a:pt x="528" y="5"/>
                  </a:lnTo>
                  <a:lnTo>
                    <a:pt x="539" y="5"/>
                  </a:lnTo>
                  <a:lnTo>
                    <a:pt x="539" y="11"/>
                  </a:lnTo>
                  <a:lnTo>
                    <a:pt x="550" y="11"/>
                  </a:lnTo>
                  <a:lnTo>
                    <a:pt x="550" y="17"/>
                  </a:lnTo>
                  <a:lnTo>
                    <a:pt x="556" y="17"/>
                  </a:lnTo>
                  <a:lnTo>
                    <a:pt x="567" y="28"/>
                  </a:lnTo>
                  <a:lnTo>
                    <a:pt x="573" y="28"/>
                  </a:lnTo>
                  <a:lnTo>
                    <a:pt x="573" y="34"/>
                  </a:lnTo>
                  <a:lnTo>
                    <a:pt x="579" y="34"/>
                  </a:lnTo>
                  <a:lnTo>
                    <a:pt x="579" y="39"/>
                  </a:lnTo>
                  <a:lnTo>
                    <a:pt x="584" y="39"/>
                  </a:lnTo>
                  <a:lnTo>
                    <a:pt x="584" y="45"/>
                  </a:lnTo>
                  <a:lnTo>
                    <a:pt x="590" y="45"/>
                  </a:lnTo>
                  <a:lnTo>
                    <a:pt x="590" y="51"/>
                  </a:lnTo>
                  <a:lnTo>
                    <a:pt x="596" y="51"/>
                  </a:lnTo>
                  <a:lnTo>
                    <a:pt x="596" y="56"/>
                  </a:lnTo>
                  <a:lnTo>
                    <a:pt x="601" y="56"/>
                  </a:lnTo>
                  <a:lnTo>
                    <a:pt x="601" y="62"/>
                  </a:lnTo>
                  <a:lnTo>
                    <a:pt x="607" y="62"/>
                  </a:lnTo>
                  <a:lnTo>
                    <a:pt x="607" y="68"/>
                  </a:lnTo>
                  <a:lnTo>
                    <a:pt x="613" y="68"/>
                  </a:lnTo>
                  <a:lnTo>
                    <a:pt x="613" y="73"/>
                  </a:lnTo>
                  <a:lnTo>
                    <a:pt x="618" y="73"/>
                  </a:lnTo>
                  <a:lnTo>
                    <a:pt x="618" y="79"/>
                  </a:lnTo>
                  <a:lnTo>
                    <a:pt x="624" y="79"/>
                  </a:lnTo>
                  <a:lnTo>
                    <a:pt x="624" y="85"/>
                  </a:lnTo>
                  <a:lnTo>
                    <a:pt x="630" y="90"/>
                  </a:lnTo>
                  <a:lnTo>
                    <a:pt x="635" y="90"/>
                  </a:lnTo>
                  <a:lnTo>
                    <a:pt x="635" y="96"/>
                  </a:lnTo>
                  <a:lnTo>
                    <a:pt x="641" y="102"/>
                  </a:lnTo>
                  <a:lnTo>
                    <a:pt x="641" y="107"/>
                  </a:lnTo>
                  <a:lnTo>
                    <a:pt x="647" y="107"/>
                  </a:lnTo>
                  <a:lnTo>
                    <a:pt x="652" y="113"/>
                  </a:lnTo>
                  <a:lnTo>
                    <a:pt x="652" y="119"/>
                  </a:lnTo>
                  <a:lnTo>
                    <a:pt x="658" y="119"/>
                  </a:lnTo>
                  <a:lnTo>
                    <a:pt x="658" y="124"/>
                  </a:lnTo>
                  <a:lnTo>
                    <a:pt x="664" y="124"/>
                  </a:lnTo>
                  <a:lnTo>
                    <a:pt x="664" y="130"/>
                  </a:lnTo>
                  <a:lnTo>
                    <a:pt x="669" y="130"/>
                  </a:lnTo>
                  <a:lnTo>
                    <a:pt x="669" y="136"/>
                  </a:lnTo>
                  <a:lnTo>
                    <a:pt x="675" y="136"/>
                  </a:lnTo>
                  <a:lnTo>
                    <a:pt x="675" y="141"/>
                  </a:lnTo>
                  <a:lnTo>
                    <a:pt x="681" y="141"/>
                  </a:lnTo>
                  <a:lnTo>
                    <a:pt x="681" y="147"/>
                  </a:lnTo>
                  <a:lnTo>
                    <a:pt x="686" y="147"/>
                  </a:lnTo>
                  <a:lnTo>
                    <a:pt x="686" y="153"/>
                  </a:lnTo>
                  <a:lnTo>
                    <a:pt x="692" y="153"/>
                  </a:lnTo>
                  <a:lnTo>
                    <a:pt x="692" y="158"/>
                  </a:lnTo>
                  <a:lnTo>
                    <a:pt x="698" y="158"/>
                  </a:lnTo>
                  <a:lnTo>
                    <a:pt x="698" y="164"/>
                  </a:lnTo>
                  <a:lnTo>
                    <a:pt x="703" y="164"/>
                  </a:lnTo>
                  <a:lnTo>
                    <a:pt x="703" y="170"/>
                  </a:lnTo>
                  <a:lnTo>
                    <a:pt x="715" y="170"/>
                  </a:lnTo>
                  <a:lnTo>
                    <a:pt x="715" y="175"/>
                  </a:lnTo>
                  <a:lnTo>
                    <a:pt x="720" y="175"/>
                  </a:lnTo>
                  <a:lnTo>
                    <a:pt x="720" y="181"/>
                  </a:lnTo>
                  <a:lnTo>
                    <a:pt x="732" y="181"/>
                  </a:lnTo>
                  <a:lnTo>
                    <a:pt x="732" y="187"/>
                  </a:lnTo>
                  <a:lnTo>
                    <a:pt x="743" y="187"/>
                  </a:lnTo>
                  <a:lnTo>
                    <a:pt x="743" y="192"/>
                  </a:lnTo>
                  <a:lnTo>
                    <a:pt x="760" y="192"/>
                  </a:lnTo>
                  <a:lnTo>
                    <a:pt x="766" y="198"/>
                  </a:lnTo>
                  <a:lnTo>
                    <a:pt x="783" y="198"/>
                  </a:lnTo>
                  <a:lnTo>
                    <a:pt x="789" y="192"/>
                  </a:lnTo>
                  <a:lnTo>
                    <a:pt x="806" y="192"/>
                  </a:lnTo>
                  <a:lnTo>
                    <a:pt x="811" y="187"/>
                  </a:lnTo>
                  <a:lnTo>
                    <a:pt x="817" y="187"/>
                  </a:lnTo>
                  <a:lnTo>
                    <a:pt x="817" y="181"/>
                  </a:lnTo>
                  <a:lnTo>
                    <a:pt x="828" y="181"/>
                  </a:lnTo>
                  <a:lnTo>
                    <a:pt x="828" y="175"/>
                  </a:lnTo>
                  <a:lnTo>
                    <a:pt x="834" y="175"/>
                  </a:lnTo>
                  <a:lnTo>
                    <a:pt x="840" y="170"/>
                  </a:lnTo>
                  <a:lnTo>
                    <a:pt x="845" y="170"/>
                  </a:lnTo>
                  <a:lnTo>
                    <a:pt x="845" y="164"/>
                  </a:lnTo>
                  <a:lnTo>
                    <a:pt x="851" y="164"/>
                  </a:lnTo>
                  <a:lnTo>
                    <a:pt x="851" y="158"/>
                  </a:lnTo>
                  <a:lnTo>
                    <a:pt x="857" y="158"/>
                  </a:lnTo>
                  <a:lnTo>
                    <a:pt x="857" y="153"/>
                  </a:lnTo>
                  <a:lnTo>
                    <a:pt x="862" y="153"/>
                  </a:lnTo>
                  <a:lnTo>
                    <a:pt x="862" y="147"/>
                  </a:lnTo>
                  <a:lnTo>
                    <a:pt x="868" y="147"/>
                  </a:lnTo>
                  <a:lnTo>
                    <a:pt x="874" y="141"/>
                  </a:lnTo>
                  <a:lnTo>
                    <a:pt x="874" y="136"/>
                  </a:lnTo>
                  <a:lnTo>
                    <a:pt x="879" y="136"/>
                  </a:lnTo>
                  <a:lnTo>
                    <a:pt x="879" y="130"/>
                  </a:lnTo>
                  <a:lnTo>
                    <a:pt x="885" y="130"/>
                  </a:lnTo>
                  <a:lnTo>
                    <a:pt x="885" y="124"/>
                  </a:lnTo>
                  <a:lnTo>
                    <a:pt x="891" y="124"/>
                  </a:lnTo>
                  <a:lnTo>
                    <a:pt x="891" y="119"/>
                  </a:lnTo>
                  <a:lnTo>
                    <a:pt x="896" y="119"/>
                  </a:lnTo>
                  <a:lnTo>
                    <a:pt x="896" y="113"/>
                  </a:lnTo>
                  <a:lnTo>
                    <a:pt x="902" y="113"/>
                  </a:lnTo>
                  <a:lnTo>
                    <a:pt x="902" y="107"/>
                  </a:lnTo>
                  <a:lnTo>
                    <a:pt x="908" y="107"/>
                  </a:lnTo>
                  <a:lnTo>
                    <a:pt x="908" y="102"/>
                  </a:lnTo>
                </a:path>
              </a:pathLst>
            </a:custGeom>
            <a:noFill/>
            <a:ln w="26988">
              <a:solidFill>
                <a:srgbClr val="00DC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05" name="Freeform 23"/>
            <p:cNvSpPr>
              <a:spLocks/>
            </p:cNvSpPr>
            <p:nvPr/>
          </p:nvSpPr>
          <p:spPr bwMode="auto">
            <a:xfrm>
              <a:off x="2033" y="2774"/>
              <a:ext cx="1026" cy="198"/>
            </a:xfrm>
            <a:custGeom>
              <a:avLst/>
              <a:gdLst>
                <a:gd name="T0" fmla="*/ 17 w 1026"/>
                <a:gd name="T1" fmla="*/ 79 h 198"/>
                <a:gd name="T2" fmla="*/ 28 w 1026"/>
                <a:gd name="T3" fmla="*/ 68 h 198"/>
                <a:gd name="T4" fmla="*/ 39 w 1026"/>
                <a:gd name="T5" fmla="*/ 56 h 198"/>
                <a:gd name="T6" fmla="*/ 51 w 1026"/>
                <a:gd name="T7" fmla="*/ 45 h 198"/>
                <a:gd name="T8" fmla="*/ 62 w 1026"/>
                <a:gd name="T9" fmla="*/ 34 h 198"/>
                <a:gd name="T10" fmla="*/ 79 w 1026"/>
                <a:gd name="T11" fmla="*/ 22 h 198"/>
                <a:gd name="T12" fmla="*/ 96 w 1026"/>
                <a:gd name="T13" fmla="*/ 11 h 198"/>
                <a:gd name="T14" fmla="*/ 119 w 1026"/>
                <a:gd name="T15" fmla="*/ 0 h 198"/>
                <a:gd name="T16" fmla="*/ 181 w 1026"/>
                <a:gd name="T17" fmla="*/ 11 h 198"/>
                <a:gd name="T18" fmla="*/ 204 w 1026"/>
                <a:gd name="T19" fmla="*/ 22 h 198"/>
                <a:gd name="T20" fmla="*/ 226 w 1026"/>
                <a:gd name="T21" fmla="*/ 39 h 198"/>
                <a:gd name="T22" fmla="*/ 260 w 1026"/>
                <a:gd name="T23" fmla="*/ 79 h 198"/>
                <a:gd name="T24" fmla="*/ 272 w 1026"/>
                <a:gd name="T25" fmla="*/ 90 h 198"/>
                <a:gd name="T26" fmla="*/ 289 w 1026"/>
                <a:gd name="T27" fmla="*/ 102 h 198"/>
                <a:gd name="T28" fmla="*/ 300 w 1026"/>
                <a:gd name="T29" fmla="*/ 119 h 198"/>
                <a:gd name="T30" fmla="*/ 317 w 1026"/>
                <a:gd name="T31" fmla="*/ 136 h 198"/>
                <a:gd name="T32" fmla="*/ 328 w 1026"/>
                <a:gd name="T33" fmla="*/ 147 h 198"/>
                <a:gd name="T34" fmla="*/ 351 w 1026"/>
                <a:gd name="T35" fmla="*/ 170 h 198"/>
                <a:gd name="T36" fmla="*/ 368 w 1026"/>
                <a:gd name="T37" fmla="*/ 181 h 198"/>
                <a:gd name="T38" fmla="*/ 385 w 1026"/>
                <a:gd name="T39" fmla="*/ 192 h 198"/>
                <a:gd name="T40" fmla="*/ 430 w 1026"/>
                <a:gd name="T41" fmla="*/ 192 h 198"/>
                <a:gd name="T42" fmla="*/ 464 w 1026"/>
                <a:gd name="T43" fmla="*/ 181 h 198"/>
                <a:gd name="T44" fmla="*/ 481 w 1026"/>
                <a:gd name="T45" fmla="*/ 170 h 198"/>
                <a:gd name="T46" fmla="*/ 493 w 1026"/>
                <a:gd name="T47" fmla="*/ 158 h 198"/>
                <a:gd name="T48" fmla="*/ 516 w 1026"/>
                <a:gd name="T49" fmla="*/ 141 h 198"/>
                <a:gd name="T50" fmla="*/ 544 w 1026"/>
                <a:gd name="T51" fmla="*/ 113 h 198"/>
                <a:gd name="T52" fmla="*/ 555 w 1026"/>
                <a:gd name="T53" fmla="*/ 102 h 198"/>
                <a:gd name="T54" fmla="*/ 567 w 1026"/>
                <a:gd name="T55" fmla="*/ 85 h 198"/>
                <a:gd name="T56" fmla="*/ 578 w 1026"/>
                <a:gd name="T57" fmla="*/ 68 h 198"/>
                <a:gd name="T58" fmla="*/ 595 w 1026"/>
                <a:gd name="T59" fmla="*/ 56 h 198"/>
                <a:gd name="T60" fmla="*/ 606 w 1026"/>
                <a:gd name="T61" fmla="*/ 39 h 198"/>
                <a:gd name="T62" fmla="*/ 629 w 1026"/>
                <a:gd name="T63" fmla="*/ 22 h 198"/>
                <a:gd name="T64" fmla="*/ 646 w 1026"/>
                <a:gd name="T65" fmla="*/ 11 h 198"/>
                <a:gd name="T66" fmla="*/ 669 w 1026"/>
                <a:gd name="T67" fmla="*/ 0 h 198"/>
                <a:gd name="T68" fmla="*/ 737 w 1026"/>
                <a:gd name="T69" fmla="*/ 11 h 198"/>
                <a:gd name="T70" fmla="*/ 754 w 1026"/>
                <a:gd name="T71" fmla="*/ 22 h 198"/>
                <a:gd name="T72" fmla="*/ 782 w 1026"/>
                <a:gd name="T73" fmla="*/ 39 h 198"/>
                <a:gd name="T74" fmla="*/ 793 w 1026"/>
                <a:gd name="T75" fmla="*/ 51 h 198"/>
                <a:gd name="T76" fmla="*/ 805 w 1026"/>
                <a:gd name="T77" fmla="*/ 68 h 198"/>
                <a:gd name="T78" fmla="*/ 827 w 1026"/>
                <a:gd name="T79" fmla="*/ 90 h 198"/>
                <a:gd name="T80" fmla="*/ 839 w 1026"/>
                <a:gd name="T81" fmla="*/ 102 h 198"/>
                <a:gd name="T82" fmla="*/ 850 w 1026"/>
                <a:gd name="T83" fmla="*/ 113 h 198"/>
                <a:gd name="T84" fmla="*/ 861 w 1026"/>
                <a:gd name="T85" fmla="*/ 130 h 198"/>
                <a:gd name="T86" fmla="*/ 884 w 1026"/>
                <a:gd name="T87" fmla="*/ 153 h 198"/>
                <a:gd name="T88" fmla="*/ 895 w 1026"/>
                <a:gd name="T89" fmla="*/ 164 h 198"/>
                <a:gd name="T90" fmla="*/ 907 w 1026"/>
                <a:gd name="T91" fmla="*/ 175 h 198"/>
                <a:gd name="T92" fmla="*/ 929 w 1026"/>
                <a:gd name="T93" fmla="*/ 187 h 198"/>
                <a:gd name="T94" fmla="*/ 958 w 1026"/>
                <a:gd name="T95" fmla="*/ 198 h 198"/>
                <a:gd name="T96" fmla="*/ 1003 w 1026"/>
                <a:gd name="T97" fmla="*/ 187 h 198"/>
                <a:gd name="T98" fmla="*/ 1026 w 1026"/>
                <a:gd name="T99" fmla="*/ 175 h 1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026" h="198">
                  <a:moveTo>
                    <a:pt x="0" y="102"/>
                  </a:moveTo>
                  <a:lnTo>
                    <a:pt x="11" y="90"/>
                  </a:lnTo>
                  <a:lnTo>
                    <a:pt x="17" y="85"/>
                  </a:lnTo>
                  <a:lnTo>
                    <a:pt x="17" y="79"/>
                  </a:lnTo>
                  <a:lnTo>
                    <a:pt x="22" y="79"/>
                  </a:lnTo>
                  <a:lnTo>
                    <a:pt x="22" y="73"/>
                  </a:lnTo>
                  <a:lnTo>
                    <a:pt x="28" y="73"/>
                  </a:lnTo>
                  <a:lnTo>
                    <a:pt x="28" y="68"/>
                  </a:lnTo>
                  <a:lnTo>
                    <a:pt x="34" y="68"/>
                  </a:lnTo>
                  <a:lnTo>
                    <a:pt x="34" y="62"/>
                  </a:lnTo>
                  <a:lnTo>
                    <a:pt x="39" y="62"/>
                  </a:lnTo>
                  <a:lnTo>
                    <a:pt x="39" y="56"/>
                  </a:lnTo>
                  <a:lnTo>
                    <a:pt x="45" y="56"/>
                  </a:lnTo>
                  <a:lnTo>
                    <a:pt x="45" y="51"/>
                  </a:lnTo>
                  <a:lnTo>
                    <a:pt x="51" y="51"/>
                  </a:lnTo>
                  <a:lnTo>
                    <a:pt x="51" y="45"/>
                  </a:lnTo>
                  <a:lnTo>
                    <a:pt x="56" y="45"/>
                  </a:lnTo>
                  <a:lnTo>
                    <a:pt x="56" y="39"/>
                  </a:lnTo>
                  <a:lnTo>
                    <a:pt x="62" y="39"/>
                  </a:lnTo>
                  <a:lnTo>
                    <a:pt x="62" y="34"/>
                  </a:lnTo>
                  <a:lnTo>
                    <a:pt x="68" y="34"/>
                  </a:lnTo>
                  <a:lnTo>
                    <a:pt x="68" y="28"/>
                  </a:lnTo>
                  <a:lnTo>
                    <a:pt x="73" y="28"/>
                  </a:lnTo>
                  <a:lnTo>
                    <a:pt x="79" y="22"/>
                  </a:lnTo>
                  <a:lnTo>
                    <a:pt x="85" y="22"/>
                  </a:lnTo>
                  <a:lnTo>
                    <a:pt x="85" y="17"/>
                  </a:lnTo>
                  <a:lnTo>
                    <a:pt x="90" y="17"/>
                  </a:lnTo>
                  <a:lnTo>
                    <a:pt x="96" y="11"/>
                  </a:lnTo>
                  <a:lnTo>
                    <a:pt x="102" y="11"/>
                  </a:lnTo>
                  <a:lnTo>
                    <a:pt x="102" y="5"/>
                  </a:lnTo>
                  <a:lnTo>
                    <a:pt x="113" y="5"/>
                  </a:lnTo>
                  <a:lnTo>
                    <a:pt x="119" y="0"/>
                  </a:lnTo>
                  <a:lnTo>
                    <a:pt x="170" y="0"/>
                  </a:lnTo>
                  <a:lnTo>
                    <a:pt x="170" y="5"/>
                  </a:lnTo>
                  <a:lnTo>
                    <a:pt x="181" y="5"/>
                  </a:lnTo>
                  <a:lnTo>
                    <a:pt x="181" y="11"/>
                  </a:lnTo>
                  <a:lnTo>
                    <a:pt x="192" y="11"/>
                  </a:lnTo>
                  <a:lnTo>
                    <a:pt x="192" y="17"/>
                  </a:lnTo>
                  <a:lnTo>
                    <a:pt x="198" y="17"/>
                  </a:lnTo>
                  <a:lnTo>
                    <a:pt x="204" y="22"/>
                  </a:lnTo>
                  <a:lnTo>
                    <a:pt x="209" y="22"/>
                  </a:lnTo>
                  <a:lnTo>
                    <a:pt x="209" y="28"/>
                  </a:lnTo>
                  <a:lnTo>
                    <a:pt x="215" y="28"/>
                  </a:lnTo>
                  <a:lnTo>
                    <a:pt x="226" y="39"/>
                  </a:lnTo>
                  <a:lnTo>
                    <a:pt x="238" y="51"/>
                  </a:lnTo>
                  <a:lnTo>
                    <a:pt x="249" y="62"/>
                  </a:lnTo>
                  <a:lnTo>
                    <a:pt x="260" y="73"/>
                  </a:lnTo>
                  <a:lnTo>
                    <a:pt x="260" y="79"/>
                  </a:lnTo>
                  <a:lnTo>
                    <a:pt x="266" y="79"/>
                  </a:lnTo>
                  <a:lnTo>
                    <a:pt x="266" y="85"/>
                  </a:lnTo>
                  <a:lnTo>
                    <a:pt x="272" y="85"/>
                  </a:lnTo>
                  <a:lnTo>
                    <a:pt x="272" y="90"/>
                  </a:lnTo>
                  <a:lnTo>
                    <a:pt x="277" y="90"/>
                  </a:lnTo>
                  <a:lnTo>
                    <a:pt x="277" y="96"/>
                  </a:lnTo>
                  <a:lnTo>
                    <a:pt x="283" y="102"/>
                  </a:lnTo>
                  <a:lnTo>
                    <a:pt x="289" y="102"/>
                  </a:lnTo>
                  <a:lnTo>
                    <a:pt x="289" y="107"/>
                  </a:lnTo>
                  <a:lnTo>
                    <a:pt x="294" y="113"/>
                  </a:lnTo>
                  <a:lnTo>
                    <a:pt x="300" y="113"/>
                  </a:lnTo>
                  <a:lnTo>
                    <a:pt x="300" y="119"/>
                  </a:lnTo>
                  <a:lnTo>
                    <a:pt x="306" y="124"/>
                  </a:lnTo>
                  <a:lnTo>
                    <a:pt x="306" y="130"/>
                  </a:lnTo>
                  <a:lnTo>
                    <a:pt x="311" y="130"/>
                  </a:lnTo>
                  <a:lnTo>
                    <a:pt x="317" y="136"/>
                  </a:lnTo>
                  <a:lnTo>
                    <a:pt x="317" y="141"/>
                  </a:lnTo>
                  <a:lnTo>
                    <a:pt x="323" y="141"/>
                  </a:lnTo>
                  <a:lnTo>
                    <a:pt x="323" y="147"/>
                  </a:lnTo>
                  <a:lnTo>
                    <a:pt x="328" y="147"/>
                  </a:lnTo>
                  <a:lnTo>
                    <a:pt x="340" y="158"/>
                  </a:lnTo>
                  <a:lnTo>
                    <a:pt x="345" y="164"/>
                  </a:lnTo>
                  <a:lnTo>
                    <a:pt x="351" y="164"/>
                  </a:lnTo>
                  <a:lnTo>
                    <a:pt x="351" y="170"/>
                  </a:lnTo>
                  <a:lnTo>
                    <a:pt x="357" y="170"/>
                  </a:lnTo>
                  <a:lnTo>
                    <a:pt x="357" y="175"/>
                  </a:lnTo>
                  <a:lnTo>
                    <a:pt x="362" y="175"/>
                  </a:lnTo>
                  <a:lnTo>
                    <a:pt x="368" y="181"/>
                  </a:lnTo>
                  <a:lnTo>
                    <a:pt x="374" y="181"/>
                  </a:lnTo>
                  <a:lnTo>
                    <a:pt x="374" y="187"/>
                  </a:lnTo>
                  <a:lnTo>
                    <a:pt x="385" y="187"/>
                  </a:lnTo>
                  <a:lnTo>
                    <a:pt x="385" y="192"/>
                  </a:lnTo>
                  <a:lnTo>
                    <a:pt x="402" y="192"/>
                  </a:lnTo>
                  <a:lnTo>
                    <a:pt x="408" y="198"/>
                  </a:lnTo>
                  <a:lnTo>
                    <a:pt x="430" y="198"/>
                  </a:lnTo>
                  <a:lnTo>
                    <a:pt x="430" y="192"/>
                  </a:lnTo>
                  <a:lnTo>
                    <a:pt x="447" y="192"/>
                  </a:lnTo>
                  <a:lnTo>
                    <a:pt x="453" y="187"/>
                  </a:lnTo>
                  <a:lnTo>
                    <a:pt x="464" y="187"/>
                  </a:lnTo>
                  <a:lnTo>
                    <a:pt x="464" y="181"/>
                  </a:lnTo>
                  <a:lnTo>
                    <a:pt x="470" y="181"/>
                  </a:lnTo>
                  <a:lnTo>
                    <a:pt x="476" y="175"/>
                  </a:lnTo>
                  <a:lnTo>
                    <a:pt x="481" y="175"/>
                  </a:lnTo>
                  <a:lnTo>
                    <a:pt x="481" y="170"/>
                  </a:lnTo>
                  <a:lnTo>
                    <a:pt x="487" y="170"/>
                  </a:lnTo>
                  <a:lnTo>
                    <a:pt x="487" y="164"/>
                  </a:lnTo>
                  <a:lnTo>
                    <a:pt x="493" y="164"/>
                  </a:lnTo>
                  <a:lnTo>
                    <a:pt x="493" y="158"/>
                  </a:lnTo>
                  <a:lnTo>
                    <a:pt x="499" y="158"/>
                  </a:lnTo>
                  <a:lnTo>
                    <a:pt x="499" y="153"/>
                  </a:lnTo>
                  <a:lnTo>
                    <a:pt x="504" y="153"/>
                  </a:lnTo>
                  <a:lnTo>
                    <a:pt x="516" y="141"/>
                  </a:lnTo>
                  <a:lnTo>
                    <a:pt x="527" y="130"/>
                  </a:lnTo>
                  <a:lnTo>
                    <a:pt x="538" y="119"/>
                  </a:lnTo>
                  <a:lnTo>
                    <a:pt x="538" y="113"/>
                  </a:lnTo>
                  <a:lnTo>
                    <a:pt x="544" y="113"/>
                  </a:lnTo>
                  <a:lnTo>
                    <a:pt x="544" y="107"/>
                  </a:lnTo>
                  <a:lnTo>
                    <a:pt x="550" y="107"/>
                  </a:lnTo>
                  <a:lnTo>
                    <a:pt x="550" y="102"/>
                  </a:lnTo>
                  <a:lnTo>
                    <a:pt x="555" y="102"/>
                  </a:lnTo>
                  <a:lnTo>
                    <a:pt x="555" y="96"/>
                  </a:lnTo>
                  <a:lnTo>
                    <a:pt x="561" y="96"/>
                  </a:lnTo>
                  <a:lnTo>
                    <a:pt x="561" y="90"/>
                  </a:lnTo>
                  <a:lnTo>
                    <a:pt x="567" y="85"/>
                  </a:lnTo>
                  <a:lnTo>
                    <a:pt x="572" y="85"/>
                  </a:lnTo>
                  <a:lnTo>
                    <a:pt x="572" y="79"/>
                  </a:lnTo>
                  <a:lnTo>
                    <a:pt x="578" y="73"/>
                  </a:lnTo>
                  <a:lnTo>
                    <a:pt x="578" y="68"/>
                  </a:lnTo>
                  <a:lnTo>
                    <a:pt x="584" y="68"/>
                  </a:lnTo>
                  <a:lnTo>
                    <a:pt x="589" y="62"/>
                  </a:lnTo>
                  <a:lnTo>
                    <a:pt x="589" y="56"/>
                  </a:lnTo>
                  <a:lnTo>
                    <a:pt x="595" y="56"/>
                  </a:lnTo>
                  <a:lnTo>
                    <a:pt x="595" y="51"/>
                  </a:lnTo>
                  <a:lnTo>
                    <a:pt x="601" y="51"/>
                  </a:lnTo>
                  <a:lnTo>
                    <a:pt x="606" y="45"/>
                  </a:lnTo>
                  <a:lnTo>
                    <a:pt x="606" y="39"/>
                  </a:lnTo>
                  <a:lnTo>
                    <a:pt x="612" y="39"/>
                  </a:lnTo>
                  <a:lnTo>
                    <a:pt x="623" y="28"/>
                  </a:lnTo>
                  <a:lnTo>
                    <a:pt x="629" y="28"/>
                  </a:lnTo>
                  <a:lnTo>
                    <a:pt x="629" y="22"/>
                  </a:lnTo>
                  <a:lnTo>
                    <a:pt x="635" y="22"/>
                  </a:lnTo>
                  <a:lnTo>
                    <a:pt x="635" y="17"/>
                  </a:lnTo>
                  <a:lnTo>
                    <a:pt x="640" y="17"/>
                  </a:lnTo>
                  <a:lnTo>
                    <a:pt x="646" y="11"/>
                  </a:lnTo>
                  <a:lnTo>
                    <a:pt x="652" y="11"/>
                  </a:lnTo>
                  <a:lnTo>
                    <a:pt x="657" y="5"/>
                  </a:lnTo>
                  <a:lnTo>
                    <a:pt x="669" y="5"/>
                  </a:lnTo>
                  <a:lnTo>
                    <a:pt x="669" y="0"/>
                  </a:lnTo>
                  <a:lnTo>
                    <a:pt x="720" y="0"/>
                  </a:lnTo>
                  <a:lnTo>
                    <a:pt x="720" y="5"/>
                  </a:lnTo>
                  <a:lnTo>
                    <a:pt x="731" y="5"/>
                  </a:lnTo>
                  <a:lnTo>
                    <a:pt x="737" y="11"/>
                  </a:lnTo>
                  <a:lnTo>
                    <a:pt x="742" y="11"/>
                  </a:lnTo>
                  <a:lnTo>
                    <a:pt x="748" y="17"/>
                  </a:lnTo>
                  <a:lnTo>
                    <a:pt x="754" y="17"/>
                  </a:lnTo>
                  <a:lnTo>
                    <a:pt x="754" y="22"/>
                  </a:lnTo>
                  <a:lnTo>
                    <a:pt x="759" y="22"/>
                  </a:lnTo>
                  <a:lnTo>
                    <a:pt x="771" y="34"/>
                  </a:lnTo>
                  <a:lnTo>
                    <a:pt x="776" y="39"/>
                  </a:lnTo>
                  <a:lnTo>
                    <a:pt x="782" y="39"/>
                  </a:lnTo>
                  <a:lnTo>
                    <a:pt x="782" y="45"/>
                  </a:lnTo>
                  <a:lnTo>
                    <a:pt x="788" y="45"/>
                  </a:lnTo>
                  <a:lnTo>
                    <a:pt x="788" y="51"/>
                  </a:lnTo>
                  <a:lnTo>
                    <a:pt x="793" y="51"/>
                  </a:lnTo>
                  <a:lnTo>
                    <a:pt x="793" y="56"/>
                  </a:lnTo>
                  <a:lnTo>
                    <a:pt x="799" y="56"/>
                  </a:lnTo>
                  <a:lnTo>
                    <a:pt x="799" y="62"/>
                  </a:lnTo>
                  <a:lnTo>
                    <a:pt x="805" y="68"/>
                  </a:lnTo>
                  <a:lnTo>
                    <a:pt x="810" y="68"/>
                  </a:lnTo>
                  <a:lnTo>
                    <a:pt x="810" y="73"/>
                  </a:lnTo>
                  <a:lnTo>
                    <a:pt x="822" y="85"/>
                  </a:lnTo>
                  <a:lnTo>
                    <a:pt x="827" y="90"/>
                  </a:lnTo>
                  <a:lnTo>
                    <a:pt x="827" y="96"/>
                  </a:lnTo>
                  <a:lnTo>
                    <a:pt x="833" y="96"/>
                  </a:lnTo>
                  <a:lnTo>
                    <a:pt x="833" y="102"/>
                  </a:lnTo>
                  <a:lnTo>
                    <a:pt x="839" y="102"/>
                  </a:lnTo>
                  <a:lnTo>
                    <a:pt x="839" y="107"/>
                  </a:lnTo>
                  <a:lnTo>
                    <a:pt x="844" y="107"/>
                  </a:lnTo>
                  <a:lnTo>
                    <a:pt x="844" y="113"/>
                  </a:lnTo>
                  <a:lnTo>
                    <a:pt x="850" y="113"/>
                  </a:lnTo>
                  <a:lnTo>
                    <a:pt x="850" y="119"/>
                  </a:lnTo>
                  <a:lnTo>
                    <a:pt x="856" y="124"/>
                  </a:lnTo>
                  <a:lnTo>
                    <a:pt x="861" y="124"/>
                  </a:lnTo>
                  <a:lnTo>
                    <a:pt x="861" y="130"/>
                  </a:lnTo>
                  <a:lnTo>
                    <a:pt x="867" y="136"/>
                  </a:lnTo>
                  <a:lnTo>
                    <a:pt x="873" y="136"/>
                  </a:lnTo>
                  <a:lnTo>
                    <a:pt x="873" y="141"/>
                  </a:lnTo>
                  <a:lnTo>
                    <a:pt x="884" y="153"/>
                  </a:lnTo>
                  <a:lnTo>
                    <a:pt x="890" y="153"/>
                  </a:lnTo>
                  <a:lnTo>
                    <a:pt x="890" y="158"/>
                  </a:lnTo>
                  <a:lnTo>
                    <a:pt x="895" y="158"/>
                  </a:lnTo>
                  <a:lnTo>
                    <a:pt x="895" y="164"/>
                  </a:lnTo>
                  <a:lnTo>
                    <a:pt x="901" y="164"/>
                  </a:lnTo>
                  <a:lnTo>
                    <a:pt x="901" y="170"/>
                  </a:lnTo>
                  <a:lnTo>
                    <a:pt x="907" y="170"/>
                  </a:lnTo>
                  <a:lnTo>
                    <a:pt x="907" y="175"/>
                  </a:lnTo>
                  <a:lnTo>
                    <a:pt x="912" y="175"/>
                  </a:lnTo>
                  <a:lnTo>
                    <a:pt x="918" y="181"/>
                  </a:lnTo>
                  <a:lnTo>
                    <a:pt x="924" y="181"/>
                  </a:lnTo>
                  <a:lnTo>
                    <a:pt x="929" y="187"/>
                  </a:lnTo>
                  <a:lnTo>
                    <a:pt x="935" y="187"/>
                  </a:lnTo>
                  <a:lnTo>
                    <a:pt x="941" y="192"/>
                  </a:lnTo>
                  <a:lnTo>
                    <a:pt x="958" y="192"/>
                  </a:lnTo>
                  <a:lnTo>
                    <a:pt x="958" y="198"/>
                  </a:lnTo>
                  <a:lnTo>
                    <a:pt x="980" y="198"/>
                  </a:lnTo>
                  <a:lnTo>
                    <a:pt x="986" y="192"/>
                  </a:lnTo>
                  <a:lnTo>
                    <a:pt x="1003" y="192"/>
                  </a:lnTo>
                  <a:lnTo>
                    <a:pt x="1003" y="187"/>
                  </a:lnTo>
                  <a:lnTo>
                    <a:pt x="1014" y="187"/>
                  </a:lnTo>
                  <a:lnTo>
                    <a:pt x="1014" y="181"/>
                  </a:lnTo>
                  <a:lnTo>
                    <a:pt x="1020" y="181"/>
                  </a:lnTo>
                  <a:lnTo>
                    <a:pt x="1026" y="175"/>
                  </a:lnTo>
                </a:path>
              </a:pathLst>
            </a:custGeom>
            <a:noFill/>
            <a:ln w="26988">
              <a:solidFill>
                <a:srgbClr val="00DC0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62488" name="Rectangle 24"/>
          <p:cNvSpPr>
            <a:spLocks noChangeArrowheads="1"/>
          </p:cNvSpPr>
          <p:nvPr/>
        </p:nvSpPr>
        <p:spPr bwMode="auto">
          <a:xfrm>
            <a:off x="5586413" y="5586413"/>
            <a:ext cx="1239837" cy="350837"/>
          </a:xfrm>
          <a:prstGeom prst="rect">
            <a:avLst/>
          </a:prstGeom>
          <a:gradFill rotWithShape="1">
            <a:gsLst>
              <a:gs pos="0">
                <a:schemeClr val="bg2"/>
              </a:gs>
              <a:gs pos="50000">
                <a:schemeClr val="bg1"/>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89" name="Rectangle 25"/>
          <p:cNvSpPr>
            <a:spLocks noChangeArrowheads="1"/>
          </p:cNvSpPr>
          <p:nvPr/>
        </p:nvSpPr>
        <p:spPr bwMode="auto">
          <a:xfrm>
            <a:off x="6011863" y="5937250"/>
            <a:ext cx="388937" cy="920750"/>
          </a:xfrm>
          <a:prstGeom prst="rect">
            <a:avLst/>
          </a:prstGeom>
          <a:gradFill rotWithShape="1">
            <a:gsLst>
              <a:gs pos="0">
                <a:schemeClr val="bg2"/>
              </a:gs>
              <a:gs pos="50000">
                <a:schemeClr val="bg1"/>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490" name="Text Box 26"/>
          <p:cNvSpPr txBox="1">
            <a:spLocks noChangeArrowheads="1"/>
          </p:cNvSpPr>
          <p:nvPr/>
        </p:nvSpPr>
        <p:spPr bwMode="auto">
          <a:xfrm>
            <a:off x="534988" y="4054475"/>
            <a:ext cx="3505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800"/>
              <a:t>Laser Pulse Focuses</a:t>
            </a:r>
          </a:p>
        </p:txBody>
      </p:sp>
      <p:sp>
        <p:nvSpPr>
          <p:cNvPr id="62491" name="Text Box 27"/>
          <p:cNvSpPr txBox="1">
            <a:spLocks noChangeArrowheads="1"/>
          </p:cNvSpPr>
          <p:nvPr/>
        </p:nvSpPr>
        <p:spPr bwMode="auto">
          <a:xfrm>
            <a:off x="534988" y="4668838"/>
            <a:ext cx="419576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800"/>
              <a:t>Ionize Gas &amp; Make Wave</a:t>
            </a:r>
          </a:p>
        </p:txBody>
      </p:sp>
      <p:sp>
        <p:nvSpPr>
          <p:cNvPr id="62492" name="Text Box 28"/>
          <p:cNvSpPr txBox="1">
            <a:spLocks noChangeArrowheads="1"/>
          </p:cNvSpPr>
          <p:nvPr/>
        </p:nvSpPr>
        <p:spPr bwMode="auto">
          <a:xfrm>
            <a:off x="534988" y="3476625"/>
            <a:ext cx="22987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800"/>
              <a:t>Gas Jet Fires</a:t>
            </a:r>
          </a:p>
        </p:txBody>
      </p:sp>
      <p:sp>
        <p:nvSpPr>
          <p:cNvPr id="62493" name="Text Box 29"/>
          <p:cNvSpPr txBox="1">
            <a:spLocks noChangeArrowheads="1"/>
          </p:cNvSpPr>
          <p:nvPr/>
        </p:nvSpPr>
        <p:spPr bwMode="auto">
          <a:xfrm>
            <a:off x="534988" y="5298546"/>
            <a:ext cx="45116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800" dirty="0"/>
              <a:t>Wave Captures and</a:t>
            </a:r>
          </a:p>
          <a:p>
            <a:pPr eaLnBrk="1" hangingPunct="1">
              <a:defRPr/>
            </a:pPr>
            <a:r>
              <a:rPr lang="en-US" sz="2800" dirty="0"/>
              <a:t>         Accelerates Electrons</a:t>
            </a:r>
          </a:p>
        </p:txBody>
      </p:sp>
      <p:sp>
        <p:nvSpPr>
          <p:cNvPr id="62494" name="Freeform 30"/>
          <p:cNvSpPr>
            <a:spLocks/>
          </p:cNvSpPr>
          <p:nvPr/>
        </p:nvSpPr>
        <p:spPr bwMode="auto">
          <a:xfrm>
            <a:off x="2016125" y="1612900"/>
            <a:ext cx="3157538" cy="1543050"/>
          </a:xfrm>
          <a:custGeom>
            <a:avLst/>
            <a:gdLst>
              <a:gd name="T0" fmla="*/ 0 w 1989"/>
              <a:gd name="T1" fmla="*/ 972 h 972"/>
              <a:gd name="T2" fmla="*/ 1989 w 1989"/>
              <a:gd name="T3" fmla="*/ 972 h 972"/>
              <a:gd name="T4" fmla="*/ 1728 w 1989"/>
              <a:gd name="T5" fmla="*/ 0 h 972"/>
              <a:gd name="T6" fmla="*/ 0 w 1989"/>
              <a:gd name="T7" fmla="*/ 2 h 972"/>
              <a:gd name="T8" fmla="*/ 0 w 1989"/>
              <a:gd name="T9" fmla="*/ 972 h 972"/>
            </a:gdLst>
            <a:ahLst/>
            <a:cxnLst>
              <a:cxn ang="0">
                <a:pos x="T0" y="T1"/>
              </a:cxn>
              <a:cxn ang="0">
                <a:pos x="T2" y="T3"/>
              </a:cxn>
              <a:cxn ang="0">
                <a:pos x="T4" y="T5"/>
              </a:cxn>
              <a:cxn ang="0">
                <a:pos x="T6" y="T7"/>
              </a:cxn>
              <a:cxn ang="0">
                <a:pos x="T8" y="T9"/>
              </a:cxn>
            </a:cxnLst>
            <a:rect l="0" t="0" r="r" b="b"/>
            <a:pathLst>
              <a:path w="1989" h="972">
                <a:moveTo>
                  <a:pt x="0" y="972"/>
                </a:moveTo>
                <a:lnTo>
                  <a:pt x="1989" y="972"/>
                </a:lnTo>
                <a:lnTo>
                  <a:pt x="1728" y="0"/>
                </a:lnTo>
                <a:lnTo>
                  <a:pt x="0" y="2"/>
                </a:lnTo>
                <a:lnTo>
                  <a:pt x="0" y="972"/>
                </a:lnTo>
                <a:close/>
              </a:path>
            </a:pathLst>
          </a:custGeom>
          <a:solidFill>
            <a:srgbClr val="A6A6A6"/>
          </a:solidFill>
          <a:ln>
            <a:noFill/>
          </a:ln>
          <a:effectLst/>
          <a:extLst/>
        </p:spPr>
        <p:txBody>
          <a:bodyPr/>
          <a:lstStyle/>
          <a:p>
            <a:pPr>
              <a:defRPr/>
            </a:pPr>
            <a:endParaRPr lang="en-US"/>
          </a:p>
        </p:txBody>
      </p:sp>
      <p:sp>
        <p:nvSpPr>
          <p:cNvPr id="62495" name="Freeform 31"/>
          <p:cNvSpPr>
            <a:spLocks/>
          </p:cNvSpPr>
          <p:nvPr/>
        </p:nvSpPr>
        <p:spPr bwMode="auto">
          <a:xfrm>
            <a:off x="-128588" y="1158875"/>
            <a:ext cx="128588" cy="1343025"/>
          </a:xfrm>
          <a:custGeom>
            <a:avLst/>
            <a:gdLst>
              <a:gd name="T0" fmla="*/ 0 w 2070"/>
              <a:gd name="T1" fmla="*/ 852 h 852"/>
              <a:gd name="T2" fmla="*/ 654 w 2070"/>
              <a:gd name="T3" fmla="*/ 462 h 852"/>
              <a:gd name="T4" fmla="*/ 1053 w 2070"/>
              <a:gd name="T5" fmla="*/ 0 h 852"/>
              <a:gd name="T6" fmla="*/ 1479 w 2070"/>
              <a:gd name="T7" fmla="*/ 504 h 852"/>
              <a:gd name="T8" fmla="*/ 2070 w 2070"/>
              <a:gd name="T9" fmla="*/ 852 h 852"/>
              <a:gd name="T10" fmla="*/ 0 w 2070"/>
              <a:gd name="T11" fmla="*/ 852 h 852"/>
            </a:gdLst>
            <a:ahLst/>
            <a:cxnLst>
              <a:cxn ang="0">
                <a:pos x="T0" y="T1"/>
              </a:cxn>
              <a:cxn ang="0">
                <a:pos x="T2" y="T3"/>
              </a:cxn>
              <a:cxn ang="0">
                <a:pos x="T4" y="T5"/>
              </a:cxn>
              <a:cxn ang="0">
                <a:pos x="T6" y="T7"/>
              </a:cxn>
              <a:cxn ang="0">
                <a:pos x="T8" y="T9"/>
              </a:cxn>
              <a:cxn ang="0">
                <a:pos x="T10" y="T11"/>
              </a:cxn>
            </a:cxnLst>
            <a:rect l="0" t="0" r="r" b="b"/>
            <a:pathLst>
              <a:path w="2070" h="852">
                <a:moveTo>
                  <a:pt x="0" y="852"/>
                </a:moveTo>
                <a:cubicBezTo>
                  <a:pt x="426" y="837"/>
                  <a:pt x="501" y="669"/>
                  <a:pt x="654" y="462"/>
                </a:cubicBezTo>
                <a:cubicBezTo>
                  <a:pt x="798" y="270"/>
                  <a:pt x="913" y="4"/>
                  <a:pt x="1053" y="0"/>
                </a:cubicBezTo>
                <a:cubicBezTo>
                  <a:pt x="1193" y="0"/>
                  <a:pt x="1326" y="270"/>
                  <a:pt x="1479" y="504"/>
                </a:cubicBezTo>
                <a:cubicBezTo>
                  <a:pt x="1620" y="724"/>
                  <a:pt x="1743" y="831"/>
                  <a:pt x="2070" y="852"/>
                </a:cubicBezTo>
                <a:lnTo>
                  <a:pt x="0" y="852"/>
                </a:lnTo>
                <a:close/>
              </a:path>
            </a:pathLst>
          </a:custGeom>
          <a:solidFill>
            <a:srgbClr val="99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1287" name="Line 32"/>
          <p:cNvSpPr>
            <a:spLocks noChangeShapeType="1"/>
          </p:cNvSpPr>
          <p:nvPr/>
        </p:nvSpPr>
        <p:spPr bwMode="auto">
          <a:xfrm>
            <a:off x="5029200" y="4191000"/>
            <a:ext cx="5334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88" name="Line 33"/>
          <p:cNvSpPr>
            <a:spLocks noChangeShapeType="1"/>
          </p:cNvSpPr>
          <p:nvPr/>
        </p:nvSpPr>
        <p:spPr bwMode="auto">
          <a:xfrm flipH="1">
            <a:off x="6781800" y="4191000"/>
            <a:ext cx="533400" cy="0"/>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289" name="Text Box 34"/>
          <p:cNvSpPr txBox="1">
            <a:spLocks noChangeArrowheads="1"/>
          </p:cNvSpPr>
          <p:nvPr/>
        </p:nvSpPr>
        <p:spPr bwMode="auto">
          <a:xfrm>
            <a:off x="7408336" y="3962397"/>
            <a:ext cx="1653042"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dirty="0" smtClean="0">
                <a:solidFill>
                  <a:schemeClr val="bg1"/>
                </a:solidFill>
              </a:rPr>
              <a:t>0.1 to</a:t>
            </a:r>
            <a:r>
              <a:rPr lang="en-US" sz="2000" b="1" dirty="0">
                <a:solidFill>
                  <a:schemeClr val="bg1"/>
                </a:solidFill>
              </a:rPr>
              <a:t> </a:t>
            </a:r>
            <a:r>
              <a:rPr lang="en-US" sz="2000" b="1" dirty="0" smtClean="0">
                <a:solidFill>
                  <a:schemeClr val="bg1"/>
                </a:solidFill>
              </a:rPr>
              <a:t>10 cm</a:t>
            </a:r>
            <a:endParaRPr lang="en-US" sz="2000" b="1" dirty="0">
              <a:solidFill>
                <a:schemeClr val="bg1"/>
              </a:solidFill>
            </a:endParaRPr>
          </a:p>
        </p:txBody>
      </p:sp>
      <p:sp>
        <p:nvSpPr>
          <p:cNvPr id="62499" name="Text Box 35"/>
          <p:cNvSpPr txBox="1">
            <a:spLocks noChangeArrowheads="1"/>
          </p:cNvSpPr>
          <p:nvPr/>
        </p:nvSpPr>
        <p:spPr bwMode="auto">
          <a:xfrm>
            <a:off x="2676525" y="466725"/>
            <a:ext cx="3794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i="1" dirty="0">
                <a:solidFill>
                  <a:schemeClr val="bg1"/>
                </a:solidFill>
                <a:latin typeface="Times" charset="0"/>
              </a:rPr>
              <a:t>Tajima &amp; Dawson, Phys. Rev. </a:t>
            </a:r>
            <a:r>
              <a:rPr lang="en-US" sz="1400" i="1" dirty="0" err="1">
                <a:solidFill>
                  <a:schemeClr val="bg1"/>
                </a:solidFill>
                <a:latin typeface="Times" charset="0"/>
              </a:rPr>
              <a:t>Lett</a:t>
            </a:r>
            <a:r>
              <a:rPr lang="en-US" sz="1400" i="1" dirty="0">
                <a:solidFill>
                  <a:schemeClr val="bg1"/>
                </a:solidFill>
                <a:latin typeface="Times" charset="0"/>
              </a:rPr>
              <a:t>.</a:t>
            </a:r>
            <a:r>
              <a:rPr lang="en-US" sz="1400" b="1" i="1" dirty="0">
                <a:solidFill>
                  <a:schemeClr val="bg1"/>
                </a:solidFill>
                <a:latin typeface="Times" charset="0"/>
              </a:rPr>
              <a:t> 43, </a:t>
            </a:r>
            <a:r>
              <a:rPr lang="en-US" sz="1400" i="1" dirty="0">
                <a:solidFill>
                  <a:schemeClr val="bg1"/>
                </a:solidFill>
                <a:latin typeface="Times" charset="0"/>
              </a:rPr>
              <a:t>267 (1979)</a:t>
            </a:r>
          </a:p>
        </p:txBody>
      </p:sp>
      <p:grpSp>
        <p:nvGrpSpPr>
          <p:cNvPr id="6" name="Group 5"/>
          <p:cNvGrpSpPr/>
          <p:nvPr/>
        </p:nvGrpSpPr>
        <p:grpSpPr>
          <a:xfrm>
            <a:off x="278081" y="952500"/>
            <a:ext cx="7524213" cy="2514600"/>
            <a:chOff x="248187" y="914400"/>
            <a:chExt cx="7524213" cy="2514600"/>
          </a:xfrm>
        </p:grpSpPr>
        <p:grpSp>
          <p:nvGrpSpPr>
            <p:cNvPr id="62626" name="Group 162"/>
            <p:cNvGrpSpPr>
              <a:grpSpLocks/>
            </p:cNvGrpSpPr>
            <p:nvPr/>
          </p:nvGrpSpPr>
          <p:grpSpPr bwMode="auto">
            <a:xfrm>
              <a:off x="304800" y="914400"/>
              <a:ext cx="5334000" cy="2514600"/>
              <a:chOff x="192" y="576"/>
              <a:chExt cx="3360" cy="1584"/>
            </a:xfrm>
          </p:grpSpPr>
          <p:grpSp>
            <p:nvGrpSpPr>
              <p:cNvPr id="11392" name="Group 54"/>
              <p:cNvGrpSpPr>
                <a:grpSpLocks/>
              </p:cNvGrpSpPr>
              <p:nvPr/>
            </p:nvGrpSpPr>
            <p:grpSpPr bwMode="auto">
              <a:xfrm>
                <a:off x="192" y="576"/>
                <a:ext cx="2784" cy="1584"/>
                <a:chOff x="240" y="576"/>
                <a:chExt cx="2784" cy="1584"/>
              </a:xfrm>
            </p:grpSpPr>
            <p:sp>
              <p:nvSpPr>
                <p:cNvPr id="11394" name="AutoShape 55"/>
                <p:cNvSpPr>
                  <a:spLocks noChangeArrowheads="1"/>
                </p:cNvSpPr>
                <p:nvPr/>
              </p:nvSpPr>
              <p:spPr bwMode="auto">
                <a:xfrm>
                  <a:off x="240" y="576"/>
                  <a:ext cx="2784" cy="1584"/>
                </a:xfrm>
                <a:prstGeom prst="roundRect">
                  <a:avLst>
                    <a:gd name="adj" fmla="val 8588"/>
                  </a:avLst>
                </a:prstGeom>
                <a:solidFill>
                  <a:srgbClr val="C5F8FA"/>
                </a:solidFill>
                <a:ln w="9525">
                  <a:solidFill>
                    <a:schemeClr val="tx1"/>
                  </a:solidFill>
                  <a:round/>
                  <a:headEnd/>
                  <a:tailEnd/>
                </a:ln>
              </p:spPr>
              <p:txBody>
                <a:bodyPr wrap="none" anchor="ctr"/>
                <a:lstStyle/>
                <a:p>
                  <a:endParaRPr lang="en-US"/>
                </a:p>
              </p:txBody>
            </p:sp>
            <p:sp>
              <p:nvSpPr>
                <p:cNvPr id="62520" name="Text Box 56"/>
                <p:cNvSpPr txBox="1">
                  <a:spLocks noChangeArrowheads="1"/>
                </p:cNvSpPr>
                <p:nvPr/>
              </p:nvSpPr>
              <p:spPr bwMode="auto">
                <a:xfrm>
                  <a:off x="1391" y="1286"/>
                  <a:ext cx="103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smtClean="0">
                      <a:solidFill>
                        <a:srgbClr val="0000FF"/>
                      </a:solidFill>
                      <a:latin typeface="Times" charset="0"/>
                    </a:rPr>
                    <a:t>4x10</a:t>
                  </a:r>
                  <a:r>
                    <a:rPr lang="en-US" sz="2400" b="1" baseline="30000" dirty="0" smtClean="0">
                      <a:solidFill>
                        <a:srgbClr val="0000FF"/>
                      </a:solidFill>
                      <a:latin typeface="Times" charset="0"/>
                    </a:rPr>
                    <a:t>18</a:t>
                  </a:r>
                  <a:r>
                    <a:rPr lang="en-US" sz="2400" b="1" dirty="0" smtClean="0">
                      <a:solidFill>
                        <a:srgbClr val="0000FF"/>
                      </a:solidFill>
                      <a:latin typeface="Times" charset="0"/>
                    </a:rPr>
                    <a:t> </a:t>
                  </a:r>
                  <a:r>
                    <a:rPr lang="en-US" sz="2400" b="1" dirty="0">
                      <a:solidFill>
                        <a:srgbClr val="0000FF"/>
                      </a:solidFill>
                      <a:latin typeface="Times" charset="0"/>
                    </a:rPr>
                    <a:t>cm</a:t>
                  </a:r>
                  <a:r>
                    <a:rPr lang="en-US" sz="2400" b="1" baseline="30000" dirty="0">
                      <a:solidFill>
                        <a:srgbClr val="0000FF"/>
                      </a:solidFill>
                      <a:latin typeface="Times" charset="0"/>
                    </a:rPr>
                    <a:t>-3</a:t>
                  </a:r>
                  <a:endParaRPr lang="en-US" sz="2400" b="1" dirty="0">
                    <a:solidFill>
                      <a:srgbClr val="0000FF"/>
                    </a:solidFill>
                    <a:latin typeface="Times" charset="0"/>
                  </a:endParaRPr>
                </a:p>
              </p:txBody>
            </p:sp>
            <p:graphicFrame>
              <p:nvGraphicFramePr>
                <p:cNvPr id="11396" name="Object 57"/>
                <p:cNvGraphicFramePr>
                  <a:graphicFrameLocks noChangeAspect="1"/>
                </p:cNvGraphicFramePr>
                <p:nvPr>
                  <p:extLst>
                    <p:ext uri="{D42A27DB-BD31-4B8C-83A1-F6EECF244321}">
                      <p14:modId xmlns:p14="http://schemas.microsoft.com/office/powerpoint/2010/main" val="1059176811"/>
                    </p:ext>
                  </p:extLst>
                </p:nvPr>
              </p:nvGraphicFramePr>
              <p:xfrm>
                <a:off x="448" y="791"/>
                <a:ext cx="2008" cy="408"/>
              </p:xfrm>
              <a:graphic>
                <a:graphicData uri="http://schemas.openxmlformats.org/presentationml/2006/ole">
                  <mc:AlternateContent xmlns:mc="http://schemas.openxmlformats.org/markup-compatibility/2006">
                    <mc:Choice xmlns:v="urn:schemas-microsoft-com:vml" Requires="v">
                      <p:oleObj spid="_x0000_s1487" name="Equation" r:id="rId6" imgW="3172968" imgH="640080" progId="Equation.3">
                        <p:embed/>
                      </p:oleObj>
                    </mc:Choice>
                    <mc:Fallback>
                      <p:oleObj name="Equation" r:id="rId6" imgW="3172968" imgH="6400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 y="791"/>
                              <a:ext cx="2008" cy="4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62522" name="Text Box 58"/>
                <p:cNvSpPr txBox="1">
                  <a:spLocks noChangeArrowheads="1"/>
                </p:cNvSpPr>
                <p:nvPr/>
              </p:nvSpPr>
              <p:spPr bwMode="auto">
                <a:xfrm>
                  <a:off x="354" y="1275"/>
                  <a:ext cx="105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smtClean="0">
                      <a:solidFill>
                        <a:srgbClr val="FF0000"/>
                      </a:solidFill>
                      <a:latin typeface="Times" charset="0"/>
                    </a:rPr>
                    <a:t>2x10</a:t>
                  </a:r>
                  <a:r>
                    <a:rPr lang="en-US" sz="2400" b="1" baseline="30000" dirty="0" smtClean="0">
                      <a:solidFill>
                        <a:srgbClr val="FF0000"/>
                      </a:solidFill>
                      <a:latin typeface="Times" charset="0"/>
                    </a:rPr>
                    <a:t>9</a:t>
                  </a:r>
                  <a:r>
                    <a:rPr lang="en-US" sz="2400" b="1" dirty="0" smtClean="0">
                      <a:solidFill>
                        <a:srgbClr val="FF0000"/>
                      </a:solidFill>
                      <a:latin typeface="Times" charset="0"/>
                    </a:rPr>
                    <a:t> </a:t>
                  </a:r>
                  <a:r>
                    <a:rPr lang="en-US" sz="2400" b="1" dirty="0">
                      <a:solidFill>
                        <a:srgbClr val="FF0000"/>
                      </a:solidFill>
                      <a:latin typeface="Times" charset="0"/>
                    </a:rPr>
                    <a:t>V/cm</a:t>
                  </a:r>
                  <a:endParaRPr lang="en-US" sz="2400" b="1" dirty="0">
                    <a:latin typeface="Times" charset="0"/>
                  </a:endParaRPr>
                </a:p>
              </p:txBody>
            </p:sp>
            <p:sp>
              <p:nvSpPr>
                <p:cNvPr id="11401" name="Line 62"/>
                <p:cNvSpPr>
                  <a:spLocks noChangeShapeType="1"/>
                </p:cNvSpPr>
                <p:nvPr/>
              </p:nvSpPr>
              <p:spPr bwMode="auto">
                <a:xfrm>
                  <a:off x="1632" y="1122"/>
                  <a:ext cx="48" cy="14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402" name="Line 63"/>
                <p:cNvSpPr>
                  <a:spLocks noChangeShapeType="1"/>
                </p:cNvSpPr>
                <p:nvPr/>
              </p:nvSpPr>
              <p:spPr bwMode="auto">
                <a:xfrm>
                  <a:off x="528" y="1133"/>
                  <a:ext cx="0" cy="144"/>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1393" name="Line 161"/>
              <p:cNvSpPr>
                <a:spLocks noChangeShapeType="1"/>
              </p:cNvSpPr>
              <p:nvPr/>
            </p:nvSpPr>
            <p:spPr bwMode="auto">
              <a:xfrm>
                <a:off x="2976" y="1392"/>
                <a:ext cx="5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62628" name="Group 164"/>
            <p:cNvGrpSpPr>
              <a:grpSpLocks/>
            </p:cNvGrpSpPr>
            <p:nvPr/>
          </p:nvGrpSpPr>
          <p:grpSpPr bwMode="auto">
            <a:xfrm>
              <a:off x="4876800" y="990600"/>
              <a:ext cx="2895600" cy="2362200"/>
              <a:chOff x="3072" y="624"/>
              <a:chExt cx="1824" cy="1488"/>
            </a:xfrm>
          </p:grpSpPr>
          <p:grpSp>
            <p:nvGrpSpPr>
              <p:cNvPr id="11294" name="Group 64"/>
              <p:cNvGrpSpPr>
                <a:grpSpLocks/>
              </p:cNvGrpSpPr>
              <p:nvPr/>
            </p:nvGrpSpPr>
            <p:grpSpPr bwMode="auto">
              <a:xfrm>
                <a:off x="3072" y="624"/>
                <a:ext cx="1824" cy="1488"/>
                <a:chOff x="3168" y="624"/>
                <a:chExt cx="1824" cy="1488"/>
              </a:xfrm>
            </p:grpSpPr>
            <p:sp>
              <p:nvSpPr>
                <p:cNvPr id="62529" name="Text Box 65"/>
                <p:cNvSpPr txBox="1">
                  <a:spLocks noChangeArrowheads="1"/>
                </p:cNvSpPr>
                <p:nvPr/>
              </p:nvSpPr>
              <p:spPr bwMode="auto">
                <a:xfrm>
                  <a:off x="3206" y="1407"/>
                  <a:ext cx="27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i="1">
                      <a:latin typeface="Times" charset="0"/>
                    </a:rPr>
                    <a:t>n</a:t>
                  </a:r>
                  <a:r>
                    <a:rPr lang="en-US" sz="1800" i="1" baseline="-25000">
                      <a:latin typeface="Times" charset="0"/>
                    </a:rPr>
                    <a:t>e0</a:t>
                  </a:r>
                  <a:endParaRPr lang="en-US" sz="1800">
                    <a:latin typeface="Times" charset="0"/>
                  </a:endParaRPr>
                </a:p>
              </p:txBody>
            </p:sp>
            <p:sp>
              <p:nvSpPr>
                <p:cNvPr id="62530" name="Text Box 66"/>
                <p:cNvSpPr txBox="1">
                  <a:spLocks noChangeArrowheads="1"/>
                </p:cNvSpPr>
                <p:nvPr/>
              </p:nvSpPr>
              <p:spPr bwMode="auto">
                <a:xfrm>
                  <a:off x="3264" y="824"/>
                  <a:ext cx="50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a:latin typeface="Times" charset="0"/>
                    </a:rPr>
                    <a:t>trapped e-</a:t>
                  </a:r>
                  <a:endParaRPr lang="en-US">
                    <a:latin typeface="Times" charset="0"/>
                  </a:endParaRPr>
                </a:p>
              </p:txBody>
            </p:sp>
            <p:grpSp>
              <p:nvGrpSpPr>
                <p:cNvPr id="11298" name="Group 67"/>
                <p:cNvGrpSpPr>
                  <a:grpSpLocks/>
                </p:cNvGrpSpPr>
                <p:nvPr/>
              </p:nvGrpSpPr>
              <p:grpSpPr bwMode="auto">
                <a:xfrm>
                  <a:off x="3936" y="1040"/>
                  <a:ext cx="270" cy="496"/>
                  <a:chOff x="902" y="3248"/>
                  <a:chExt cx="270" cy="496"/>
                </a:xfrm>
              </p:grpSpPr>
              <p:sp>
                <p:nvSpPr>
                  <p:cNvPr id="62532" name="Text Box 68"/>
                  <p:cNvSpPr txBox="1">
                    <a:spLocks noChangeArrowheads="1"/>
                  </p:cNvSpPr>
                  <p:nvPr/>
                </p:nvSpPr>
                <p:spPr bwMode="auto">
                  <a:xfrm>
                    <a:off x="902" y="3358"/>
                    <a:ext cx="270"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err="1" smtClean="0">
                        <a:latin typeface="Times" charset="0"/>
                      </a:rPr>
                      <a:t>δn</a:t>
                    </a:r>
                    <a:endParaRPr lang="en-US" dirty="0">
                      <a:latin typeface="Times" charset="0"/>
                    </a:endParaRPr>
                  </a:p>
                </p:txBody>
              </p:sp>
              <p:sp>
                <p:nvSpPr>
                  <p:cNvPr id="62533" name="Line 69"/>
                  <p:cNvSpPr>
                    <a:spLocks noChangeShapeType="1"/>
                  </p:cNvSpPr>
                  <p:nvPr/>
                </p:nvSpPr>
                <p:spPr bwMode="auto">
                  <a:xfrm>
                    <a:off x="1056" y="3600"/>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34" name="Line 70"/>
                  <p:cNvSpPr>
                    <a:spLocks noChangeShapeType="1"/>
                  </p:cNvSpPr>
                  <p:nvPr/>
                </p:nvSpPr>
                <p:spPr bwMode="auto">
                  <a:xfrm flipV="1">
                    <a:off x="1056" y="3248"/>
                    <a:ext cx="0"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62535" name="Text Box 71"/>
                <p:cNvSpPr txBox="1">
                  <a:spLocks noChangeArrowheads="1"/>
                </p:cNvSpPr>
                <p:nvPr/>
              </p:nvSpPr>
              <p:spPr bwMode="auto">
                <a:xfrm>
                  <a:off x="4080" y="806"/>
                  <a:ext cx="91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800" b="1" i="1">
                      <a:solidFill>
                        <a:srgbClr val="FF0000"/>
                      </a:solidFill>
                      <a:latin typeface="Times" charset="0"/>
                    </a:rPr>
                    <a:t>laser </a:t>
                  </a:r>
                </a:p>
                <a:p>
                  <a:pPr algn="ctr">
                    <a:defRPr/>
                  </a:pPr>
                  <a:r>
                    <a:rPr lang="en-US" sz="1800" b="1" i="1">
                      <a:solidFill>
                        <a:srgbClr val="FF0000"/>
                      </a:solidFill>
                      <a:latin typeface="Times" charset="0"/>
                    </a:rPr>
                    <a:t>pulse </a:t>
                  </a:r>
                  <a:endParaRPr lang="en-US" sz="1800" i="1">
                    <a:solidFill>
                      <a:srgbClr val="FF0000"/>
                    </a:solidFill>
                    <a:latin typeface="Times" charset="0"/>
                  </a:endParaRPr>
                </a:p>
              </p:txBody>
            </p:sp>
            <p:sp>
              <p:nvSpPr>
                <p:cNvPr id="62536" name="Text Box 72"/>
                <p:cNvSpPr txBox="1">
                  <a:spLocks noChangeArrowheads="1"/>
                </p:cNvSpPr>
                <p:nvPr/>
              </p:nvSpPr>
              <p:spPr bwMode="auto">
                <a:xfrm>
                  <a:off x="3483" y="624"/>
                  <a:ext cx="87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800" b="1" i="1">
                      <a:solidFill>
                        <a:srgbClr val="0000FF"/>
                      </a:solidFill>
                      <a:latin typeface="Times" charset="0"/>
                    </a:rPr>
                    <a:t>plasma wave</a:t>
                  </a:r>
                  <a:endParaRPr lang="en-US" sz="1800">
                    <a:solidFill>
                      <a:srgbClr val="0000FF"/>
                    </a:solidFill>
                    <a:latin typeface="Times" charset="0"/>
                  </a:endParaRPr>
                </a:p>
              </p:txBody>
            </p:sp>
            <p:sp>
              <p:nvSpPr>
                <p:cNvPr id="62537" name="Line 73"/>
                <p:cNvSpPr>
                  <a:spLocks noChangeShapeType="1"/>
                </p:cNvSpPr>
                <p:nvPr/>
              </p:nvSpPr>
              <p:spPr bwMode="auto">
                <a:xfrm>
                  <a:off x="3981" y="912"/>
                  <a:ext cx="192"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38" name="Line 74"/>
                <p:cNvSpPr>
                  <a:spLocks noChangeShapeType="1"/>
                </p:cNvSpPr>
                <p:nvPr/>
              </p:nvSpPr>
              <p:spPr bwMode="auto">
                <a:xfrm flipV="1">
                  <a:off x="3437" y="1102"/>
                  <a:ext cx="0" cy="86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39" name="Line 75"/>
                <p:cNvSpPr>
                  <a:spLocks noChangeShapeType="1"/>
                </p:cNvSpPr>
                <p:nvPr/>
              </p:nvSpPr>
              <p:spPr bwMode="auto">
                <a:xfrm>
                  <a:off x="3437" y="1966"/>
                  <a:ext cx="1296" cy="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40" name="Line 76"/>
                <p:cNvSpPr>
                  <a:spLocks noChangeShapeType="1"/>
                </p:cNvSpPr>
                <p:nvPr/>
              </p:nvSpPr>
              <p:spPr bwMode="auto">
                <a:xfrm>
                  <a:off x="3437" y="1534"/>
                  <a:ext cx="1344"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41" name="Text Box 77"/>
                <p:cNvSpPr txBox="1">
                  <a:spLocks noChangeArrowheads="1"/>
                </p:cNvSpPr>
                <p:nvPr/>
              </p:nvSpPr>
              <p:spPr bwMode="auto">
                <a:xfrm>
                  <a:off x="3168" y="996"/>
                  <a:ext cx="26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solidFill>
                        <a:srgbClr val="0000FF"/>
                      </a:solidFill>
                      <a:latin typeface="Times" charset="0"/>
                    </a:rPr>
                    <a:t>n</a:t>
                  </a:r>
                  <a:r>
                    <a:rPr lang="en-US" i="1" baseline="-25000">
                      <a:solidFill>
                        <a:srgbClr val="0000FF"/>
                      </a:solidFill>
                      <a:latin typeface="Times" charset="0"/>
                    </a:rPr>
                    <a:t>e</a:t>
                  </a:r>
                  <a:endParaRPr lang="en-US">
                    <a:latin typeface="Times" charset="0"/>
                  </a:endParaRPr>
                </a:p>
              </p:txBody>
            </p:sp>
            <p:sp>
              <p:nvSpPr>
                <p:cNvPr id="11306" name="Freeform 78"/>
                <p:cNvSpPr>
                  <a:spLocks/>
                </p:cNvSpPr>
                <p:nvPr/>
              </p:nvSpPr>
              <p:spPr bwMode="auto">
                <a:xfrm flipH="1">
                  <a:off x="3476" y="1054"/>
                  <a:ext cx="1516" cy="914"/>
                </a:xfrm>
                <a:custGeom>
                  <a:avLst/>
                  <a:gdLst>
                    <a:gd name="T0" fmla="*/ 10 w 2265"/>
                    <a:gd name="T1" fmla="*/ 488 h 1305"/>
                    <a:gd name="T2" fmla="*/ 35 w 2265"/>
                    <a:gd name="T3" fmla="*/ 488 h 1305"/>
                    <a:gd name="T4" fmla="*/ 60 w 2265"/>
                    <a:gd name="T5" fmla="*/ 488 h 1305"/>
                    <a:gd name="T6" fmla="*/ 84 w 2265"/>
                    <a:gd name="T7" fmla="*/ 488 h 1305"/>
                    <a:gd name="T8" fmla="*/ 189 w 2265"/>
                    <a:gd name="T9" fmla="*/ 488 h 1305"/>
                    <a:gd name="T10" fmla="*/ 313 w 2265"/>
                    <a:gd name="T11" fmla="*/ 488 h 1305"/>
                    <a:gd name="T12" fmla="*/ 384 w 2265"/>
                    <a:gd name="T13" fmla="*/ 477 h 1305"/>
                    <a:gd name="T14" fmla="*/ 418 w 2265"/>
                    <a:gd name="T15" fmla="*/ 429 h 1305"/>
                    <a:gd name="T16" fmla="*/ 446 w 2265"/>
                    <a:gd name="T17" fmla="*/ 371 h 1305"/>
                    <a:gd name="T18" fmla="*/ 475 w 2265"/>
                    <a:gd name="T19" fmla="*/ 341 h 1305"/>
                    <a:gd name="T20" fmla="*/ 503 w 2265"/>
                    <a:gd name="T21" fmla="*/ 396 h 1305"/>
                    <a:gd name="T22" fmla="*/ 527 w 2265"/>
                    <a:gd name="T23" fmla="*/ 532 h 1305"/>
                    <a:gd name="T24" fmla="*/ 549 w 2265"/>
                    <a:gd name="T25" fmla="*/ 686 h 1305"/>
                    <a:gd name="T26" fmla="*/ 573 w 2265"/>
                    <a:gd name="T27" fmla="*/ 811 h 1305"/>
                    <a:gd name="T28" fmla="*/ 598 w 2265"/>
                    <a:gd name="T29" fmla="*/ 859 h 1305"/>
                    <a:gd name="T30" fmla="*/ 619 w 2265"/>
                    <a:gd name="T31" fmla="*/ 815 h 1305"/>
                    <a:gd name="T32" fmla="*/ 644 w 2265"/>
                    <a:gd name="T33" fmla="*/ 686 h 1305"/>
                    <a:gd name="T34" fmla="*/ 668 w 2265"/>
                    <a:gd name="T35" fmla="*/ 499 h 1305"/>
                    <a:gd name="T36" fmla="*/ 689 w 2265"/>
                    <a:gd name="T37" fmla="*/ 308 h 1305"/>
                    <a:gd name="T38" fmla="*/ 710 w 2265"/>
                    <a:gd name="T39" fmla="*/ 139 h 1305"/>
                    <a:gd name="T40" fmla="*/ 732 w 2265"/>
                    <a:gd name="T41" fmla="*/ 29 h 1305"/>
                    <a:gd name="T42" fmla="*/ 749 w 2265"/>
                    <a:gd name="T43" fmla="*/ 4 h 1305"/>
                    <a:gd name="T44" fmla="*/ 770 w 2265"/>
                    <a:gd name="T45" fmla="*/ 66 h 1305"/>
                    <a:gd name="T46" fmla="*/ 788 w 2265"/>
                    <a:gd name="T47" fmla="*/ 194 h 1305"/>
                    <a:gd name="T48" fmla="*/ 809 w 2265"/>
                    <a:gd name="T49" fmla="*/ 374 h 1305"/>
                    <a:gd name="T50" fmla="*/ 830 w 2265"/>
                    <a:gd name="T51" fmla="*/ 562 h 1305"/>
                    <a:gd name="T52" fmla="*/ 851 w 2265"/>
                    <a:gd name="T53" fmla="*/ 727 h 1305"/>
                    <a:gd name="T54" fmla="*/ 872 w 2265"/>
                    <a:gd name="T55" fmla="*/ 852 h 1305"/>
                    <a:gd name="T56" fmla="*/ 897 w 2265"/>
                    <a:gd name="T57" fmla="*/ 910 h 1305"/>
                    <a:gd name="T58" fmla="*/ 922 w 2265"/>
                    <a:gd name="T59" fmla="*/ 896 h 1305"/>
                    <a:gd name="T60" fmla="*/ 946 w 2265"/>
                    <a:gd name="T61" fmla="*/ 804 h 1305"/>
                    <a:gd name="T62" fmla="*/ 967 w 2265"/>
                    <a:gd name="T63" fmla="*/ 646 h 1305"/>
                    <a:gd name="T64" fmla="*/ 992 w 2265"/>
                    <a:gd name="T65" fmla="*/ 451 h 1305"/>
                    <a:gd name="T66" fmla="*/ 1013 w 2265"/>
                    <a:gd name="T67" fmla="*/ 261 h 1305"/>
                    <a:gd name="T68" fmla="*/ 1034 w 2265"/>
                    <a:gd name="T69" fmla="*/ 102 h 1305"/>
                    <a:gd name="T70" fmla="*/ 1051 w 2265"/>
                    <a:gd name="T71" fmla="*/ 15 h 1305"/>
                    <a:gd name="T72" fmla="*/ 1073 w 2265"/>
                    <a:gd name="T73" fmla="*/ 11 h 1305"/>
                    <a:gd name="T74" fmla="*/ 1090 w 2265"/>
                    <a:gd name="T75" fmla="*/ 92 h 1305"/>
                    <a:gd name="T76" fmla="*/ 1112 w 2265"/>
                    <a:gd name="T77" fmla="*/ 238 h 1305"/>
                    <a:gd name="T78" fmla="*/ 1132 w 2265"/>
                    <a:gd name="T79" fmla="*/ 422 h 1305"/>
                    <a:gd name="T80" fmla="*/ 1154 w 2265"/>
                    <a:gd name="T81" fmla="*/ 609 h 1305"/>
                    <a:gd name="T82" fmla="*/ 1175 w 2265"/>
                    <a:gd name="T83" fmla="*/ 763 h 1305"/>
                    <a:gd name="T84" fmla="*/ 1199 w 2265"/>
                    <a:gd name="T85" fmla="*/ 873 h 1305"/>
                    <a:gd name="T86" fmla="*/ 1221 w 2265"/>
                    <a:gd name="T87" fmla="*/ 914 h 1305"/>
                    <a:gd name="T88" fmla="*/ 1246 w 2265"/>
                    <a:gd name="T89" fmla="*/ 878 h 1305"/>
                    <a:gd name="T90" fmla="*/ 1270 w 2265"/>
                    <a:gd name="T91" fmla="*/ 767 h 1305"/>
                    <a:gd name="T92" fmla="*/ 1294 w 2265"/>
                    <a:gd name="T93" fmla="*/ 598 h 1305"/>
                    <a:gd name="T94" fmla="*/ 1316 w 2265"/>
                    <a:gd name="T95" fmla="*/ 400 h 1305"/>
                    <a:gd name="T96" fmla="*/ 1337 w 2265"/>
                    <a:gd name="T97" fmla="*/ 216 h 1305"/>
                    <a:gd name="T98" fmla="*/ 1355 w 2265"/>
                    <a:gd name="T99" fmla="*/ 73 h 1305"/>
                    <a:gd name="T100" fmla="*/ 1375 w 2265"/>
                    <a:gd name="T101" fmla="*/ 4 h 1305"/>
                    <a:gd name="T102" fmla="*/ 1397 w 2265"/>
                    <a:gd name="T103" fmla="*/ 25 h 1305"/>
                    <a:gd name="T104" fmla="*/ 1414 w 2265"/>
                    <a:gd name="T105" fmla="*/ 125 h 1305"/>
                    <a:gd name="T106" fmla="*/ 1435 w 2265"/>
                    <a:gd name="T107" fmla="*/ 282 h 1305"/>
                    <a:gd name="T108" fmla="*/ 1456 w 2265"/>
                    <a:gd name="T109" fmla="*/ 470 h 1305"/>
                    <a:gd name="T110" fmla="*/ 1478 w 2265"/>
                    <a:gd name="T111" fmla="*/ 653 h 1305"/>
                    <a:gd name="T112" fmla="*/ 1499 w 2265"/>
                    <a:gd name="T113" fmla="*/ 801 h 1305"/>
                    <a:gd name="T114" fmla="*/ 1516 w 2265"/>
                    <a:gd name="T115" fmla="*/ 866 h 130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65" h="1305">
                      <a:moveTo>
                        <a:pt x="0" y="697"/>
                      </a:moveTo>
                      <a:lnTo>
                        <a:pt x="15" y="697"/>
                      </a:lnTo>
                      <a:lnTo>
                        <a:pt x="36" y="697"/>
                      </a:lnTo>
                      <a:lnTo>
                        <a:pt x="52" y="697"/>
                      </a:lnTo>
                      <a:lnTo>
                        <a:pt x="68" y="697"/>
                      </a:lnTo>
                      <a:lnTo>
                        <a:pt x="89" y="697"/>
                      </a:lnTo>
                      <a:lnTo>
                        <a:pt x="105" y="697"/>
                      </a:lnTo>
                      <a:lnTo>
                        <a:pt x="126" y="697"/>
                      </a:lnTo>
                      <a:lnTo>
                        <a:pt x="141" y="697"/>
                      </a:lnTo>
                      <a:lnTo>
                        <a:pt x="283" y="697"/>
                      </a:lnTo>
                      <a:lnTo>
                        <a:pt x="425" y="697"/>
                      </a:lnTo>
                      <a:lnTo>
                        <a:pt x="467" y="697"/>
                      </a:lnTo>
                      <a:lnTo>
                        <a:pt x="515" y="692"/>
                      </a:lnTo>
                      <a:lnTo>
                        <a:pt x="573" y="681"/>
                      </a:lnTo>
                      <a:lnTo>
                        <a:pt x="599" y="650"/>
                      </a:lnTo>
                      <a:lnTo>
                        <a:pt x="625" y="613"/>
                      </a:lnTo>
                      <a:lnTo>
                        <a:pt x="646" y="571"/>
                      </a:lnTo>
                      <a:lnTo>
                        <a:pt x="667" y="529"/>
                      </a:lnTo>
                      <a:lnTo>
                        <a:pt x="688" y="498"/>
                      </a:lnTo>
                      <a:lnTo>
                        <a:pt x="709" y="487"/>
                      </a:lnTo>
                      <a:lnTo>
                        <a:pt x="730" y="508"/>
                      </a:lnTo>
                      <a:lnTo>
                        <a:pt x="751" y="566"/>
                      </a:lnTo>
                      <a:lnTo>
                        <a:pt x="767" y="650"/>
                      </a:lnTo>
                      <a:lnTo>
                        <a:pt x="788" y="760"/>
                      </a:lnTo>
                      <a:lnTo>
                        <a:pt x="804" y="870"/>
                      </a:lnTo>
                      <a:lnTo>
                        <a:pt x="820" y="980"/>
                      </a:lnTo>
                      <a:lnTo>
                        <a:pt x="841" y="1080"/>
                      </a:lnTo>
                      <a:lnTo>
                        <a:pt x="856" y="1158"/>
                      </a:lnTo>
                      <a:lnTo>
                        <a:pt x="872" y="1211"/>
                      </a:lnTo>
                      <a:lnTo>
                        <a:pt x="893" y="1226"/>
                      </a:lnTo>
                      <a:lnTo>
                        <a:pt x="909" y="1211"/>
                      </a:lnTo>
                      <a:lnTo>
                        <a:pt x="925" y="1164"/>
                      </a:lnTo>
                      <a:lnTo>
                        <a:pt x="946" y="1085"/>
                      </a:lnTo>
                      <a:lnTo>
                        <a:pt x="962" y="980"/>
                      </a:lnTo>
                      <a:lnTo>
                        <a:pt x="983" y="854"/>
                      </a:lnTo>
                      <a:lnTo>
                        <a:pt x="998" y="713"/>
                      </a:lnTo>
                      <a:lnTo>
                        <a:pt x="1014" y="576"/>
                      </a:lnTo>
                      <a:lnTo>
                        <a:pt x="1030" y="440"/>
                      </a:lnTo>
                      <a:lnTo>
                        <a:pt x="1046" y="309"/>
                      </a:lnTo>
                      <a:lnTo>
                        <a:pt x="1061" y="199"/>
                      </a:lnTo>
                      <a:lnTo>
                        <a:pt x="1077" y="104"/>
                      </a:lnTo>
                      <a:lnTo>
                        <a:pt x="1093" y="42"/>
                      </a:lnTo>
                      <a:lnTo>
                        <a:pt x="1104" y="5"/>
                      </a:lnTo>
                      <a:lnTo>
                        <a:pt x="1119" y="5"/>
                      </a:lnTo>
                      <a:lnTo>
                        <a:pt x="1135" y="36"/>
                      </a:lnTo>
                      <a:lnTo>
                        <a:pt x="1151" y="94"/>
                      </a:lnTo>
                      <a:lnTo>
                        <a:pt x="1161" y="173"/>
                      </a:lnTo>
                      <a:lnTo>
                        <a:pt x="1177" y="277"/>
                      </a:lnTo>
                      <a:lnTo>
                        <a:pt x="1193" y="398"/>
                      </a:lnTo>
                      <a:lnTo>
                        <a:pt x="1209" y="534"/>
                      </a:lnTo>
                      <a:lnTo>
                        <a:pt x="1224" y="671"/>
                      </a:lnTo>
                      <a:lnTo>
                        <a:pt x="1240" y="802"/>
                      </a:lnTo>
                      <a:lnTo>
                        <a:pt x="1256" y="928"/>
                      </a:lnTo>
                      <a:lnTo>
                        <a:pt x="1272" y="1038"/>
                      </a:lnTo>
                      <a:lnTo>
                        <a:pt x="1288" y="1137"/>
                      </a:lnTo>
                      <a:lnTo>
                        <a:pt x="1303" y="1216"/>
                      </a:lnTo>
                      <a:lnTo>
                        <a:pt x="1324" y="1274"/>
                      </a:lnTo>
                      <a:lnTo>
                        <a:pt x="1340" y="1300"/>
                      </a:lnTo>
                      <a:lnTo>
                        <a:pt x="1361" y="1300"/>
                      </a:lnTo>
                      <a:lnTo>
                        <a:pt x="1377" y="1279"/>
                      </a:lnTo>
                      <a:lnTo>
                        <a:pt x="1393" y="1226"/>
                      </a:lnTo>
                      <a:lnTo>
                        <a:pt x="1414" y="1148"/>
                      </a:lnTo>
                      <a:lnTo>
                        <a:pt x="1429" y="1043"/>
                      </a:lnTo>
                      <a:lnTo>
                        <a:pt x="1445" y="922"/>
                      </a:lnTo>
                      <a:lnTo>
                        <a:pt x="1466" y="786"/>
                      </a:lnTo>
                      <a:lnTo>
                        <a:pt x="1482" y="644"/>
                      </a:lnTo>
                      <a:lnTo>
                        <a:pt x="1498" y="503"/>
                      </a:lnTo>
                      <a:lnTo>
                        <a:pt x="1514" y="372"/>
                      </a:lnTo>
                      <a:lnTo>
                        <a:pt x="1529" y="251"/>
                      </a:lnTo>
                      <a:lnTo>
                        <a:pt x="1545" y="146"/>
                      </a:lnTo>
                      <a:lnTo>
                        <a:pt x="1561" y="68"/>
                      </a:lnTo>
                      <a:lnTo>
                        <a:pt x="1571" y="21"/>
                      </a:lnTo>
                      <a:lnTo>
                        <a:pt x="1587" y="0"/>
                      </a:lnTo>
                      <a:lnTo>
                        <a:pt x="1603" y="15"/>
                      </a:lnTo>
                      <a:lnTo>
                        <a:pt x="1619" y="57"/>
                      </a:lnTo>
                      <a:lnTo>
                        <a:pt x="1629" y="131"/>
                      </a:lnTo>
                      <a:lnTo>
                        <a:pt x="1645" y="225"/>
                      </a:lnTo>
                      <a:lnTo>
                        <a:pt x="1661" y="340"/>
                      </a:lnTo>
                      <a:lnTo>
                        <a:pt x="1677" y="466"/>
                      </a:lnTo>
                      <a:lnTo>
                        <a:pt x="1692" y="603"/>
                      </a:lnTo>
                      <a:lnTo>
                        <a:pt x="1708" y="739"/>
                      </a:lnTo>
                      <a:lnTo>
                        <a:pt x="1724" y="870"/>
                      </a:lnTo>
                      <a:lnTo>
                        <a:pt x="1740" y="985"/>
                      </a:lnTo>
                      <a:lnTo>
                        <a:pt x="1755" y="1090"/>
                      </a:lnTo>
                      <a:lnTo>
                        <a:pt x="1771" y="1179"/>
                      </a:lnTo>
                      <a:lnTo>
                        <a:pt x="1792" y="1247"/>
                      </a:lnTo>
                      <a:lnTo>
                        <a:pt x="1808" y="1289"/>
                      </a:lnTo>
                      <a:lnTo>
                        <a:pt x="1824" y="1305"/>
                      </a:lnTo>
                      <a:lnTo>
                        <a:pt x="1845" y="1289"/>
                      </a:lnTo>
                      <a:lnTo>
                        <a:pt x="1861" y="1253"/>
                      </a:lnTo>
                      <a:lnTo>
                        <a:pt x="1876" y="1185"/>
                      </a:lnTo>
                      <a:lnTo>
                        <a:pt x="1897" y="1095"/>
                      </a:lnTo>
                      <a:lnTo>
                        <a:pt x="1913" y="980"/>
                      </a:lnTo>
                      <a:lnTo>
                        <a:pt x="1934" y="854"/>
                      </a:lnTo>
                      <a:lnTo>
                        <a:pt x="1950" y="713"/>
                      </a:lnTo>
                      <a:lnTo>
                        <a:pt x="1966" y="571"/>
                      </a:lnTo>
                      <a:lnTo>
                        <a:pt x="1981" y="435"/>
                      </a:lnTo>
                      <a:lnTo>
                        <a:pt x="1997" y="309"/>
                      </a:lnTo>
                      <a:lnTo>
                        <a:pt x="2013" y="194"/>
                      </a:lnTo>
                      <a:lnTo>
                        <a:pt x="2024" y="104"/>
                      </a:lnTo>
                      <a:lnTo>
                        <a:pt x="2039" y="42"/>
                      </a:lnTo>
                      <a:lnTo>
                        <a:pt x="2055" y="5"/>
                      </a:lnTo>
                      <a:lnTo>
                        <a:pt x="2071" y="5"/>
                      </a:lnTo>
                      <a:lnTo>
                        <a:pt x="2087" y="36"/>
                      </a:lnTo>
                      <a:lnTo>
                        <a:pt x="2097" y="94"/>
                      </a:lnTo>
                      <a:lnTo>
                        <a:pt x="2113" y="178"/>
                      </a:lnTo>
                      <a:lnTo>
                        <a:pt x="2129" y="283"/>
                      </a:lnTo>
                      <a:lnTo>
                        <a:pt x="2144" y="403"/>
                      </a:lnTo>
                      <a:lnTo>
                        <a:pt x="2160" y="534"/>
                      </a:lnTo>
                      <a:lnTo>
                        <a:pt x="2176" y="671"/>
                      </a:lnTo>
                      <a:lnTo>
                        <a:pt x="2192" y="807"/>
                      </a:lnTo>
                      <a:lnTo>
                        <a:pt x="2208" y="933"/>
                      </a:lnTo>
                      <a:lnTo>
                        <a:pt x="2223" y="1043"/>
                      </a:lnTo>
                      <a:lnTo>
                        <a:pt x="2239" y="1143"/>
                      </a:lnTo>
                      <a:lnTo>
                        <a:pt x="2255" y="1200"/>
                      </a:lnTo>
                      <a:lnTo>
                        <a:pt x="2265" y="1237"/>
                      </a:lnTo>
                    </a:path>
                  </a:pathLst>
                </a:custGeom>
                <a:noFill/>
                <a:ln w="38100" cap="flat">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543" name="Text Box 79"/>
                <p:cNvSpPr txBox="1">
                  <a:spLocks noChangeArrowheads="1"/>
                </p:cNvSpPr>
                <p:nvPr/>
              </p:nvSpPr>
              <p:spPr bwMode="auto">
                <a:xfrm>
                  <a:off x="4733" y="1824"/>
                  <a:ext cx="19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i="1">
                      <a:latin typeface="Times" charset="0"/>
                    </a:rPr>
                    <a:t>z</a:t>
                  </a:r>
                </a:p>
              </p:txBody>
            </p:sp>
            <p:grpSp>
              <p:nvGrpSpPr>
                <p:cNvPr id="11308" name="Group 80"/>
                <p:cNvGrpSpPr>
                  <a:grpSpLocks/>
                </p:cNvGrpSpPr>
                <p:nvPr/>
              </p:nvGrpSpPr>
              <p:grpSpPr bwMode="auto">
                <a:xfrm>
                  <a:off x="3565" y="1200"/>
                  <a:ext cx="96" cy="288"/>
                  <a:chOff x="768" y="3408"/>
                  <a:chExt cx="96" cy="288"/>
                </a:xfrm>
              </p:grpSpPr>
              <p:sp>
                <p:nvSpPr>
                  <p:cNvPr id="62545" name="Line 81"/>
                  <p:cNvSpPr>
                    <a:spLocks noChangeShapeType="1"/>
                  </p:cNvSpPr>
                  <p:nvPr/>
                </p:nvSpPr>
                <p:spPr bwMode="auto">
                  <a:xfrm>
                    <a:off x="768" y="3600"/>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46" name="Line 82"/>
                  <p:cNvSpPr>
                    <a:spLocks noChangeShapeType="1"/>
                  </p:cNvSpPr>
                  <p:nvPr/>
                </p:nvSpPr>
                <p:spPr bwMode="auto">
                  <a:xfrm>
                    <a:off x="816" y="3552"/>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47" name="Line 83"/>
                  <p:cNvSpPr>
                    <a:spLocks noChangeShapeType="1"/>
                  </p:cNvSpPr>
                  <p:nvPr/>
                </p:nvSpPr>
                <p:spPr bwMode="auto">
                  <a:xfrm>
                    <a:off x="768"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48" name="Line 84"/>
                  <p:cNvSpPr>
                    <a:spLocks noChangeShapeType="1"/>
                  </p:cNvSpPr>
                  <p:nvPr/>
                </p:nvSpPr>
                <p:spPr bwMode="auto">
                  <a:xfrm>
                    <a:off x="792" y="340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49" name="Line 85"/>
                  <p:cNvSpPr>
                    <a:spLocks noChangeShapeType="1"/>
                  </p:cNvSpPr>
                  <p:nvPr/>
                </p:nvSpPr>
                <p:spPr bwMode="auto">
                  <a:xfrm>
                    <a:off x="816" y="364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50" name="Line 86"/>
                  <p:cNvSpPr>
                    <a:spLocks noChangeShapeType="1"/>
                  </p:cNvSpPr>
                  <p:nvPr/>
                </p:nvSpPr>
                <p:spPr bwMode="auto">
                  <a:xfrm>
                    <a:off x="768" y="36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09" name="Group 87"/>
                <p:cNvGrpSpPr>
                  <a:grpSpLocks/>
                </p:cNvGrpSpPr>
                <p:nvPr/>
              </p:nvGrpSpPr>
              <p:grpSpPr bwMode="auto">
                <a:xfrm>
                  <a:off x="3888" y="1200"/>
                  <a:ext cx="96" cy="288"/>
                  <a:chOff x="768" y="3408"/>
                  <a:chExt cx="96" cy="288"/>
                </a:xfrm>
              </p:grpSpPr>
              <p:sp>
                <p:nvSpPr>
                  <p:cNvPr id="62552" name="Line 88"/>
                  <p:cNvSpPr>
                    <a:spLocks noChangeShapeType="1"/>
                  </p:cNvSpPr>
                  <p:nvPr/>
                </p:nvSpPr>
                <p:spPr bwMode="auto">
                  <a:xfrm>
                    <a:off x="768" y="3600"/>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53" name="Line 89"/>
                  <p:cNvSpPr>
                    <a:spLocks noChangeShapeType="1"/>
                  </p:cNvSpPr>
                  <p:nvPr/>
                </p:nvSpPr>
                <p:spPr bwMode="auto">
                  <a:xfrm>
                    <a:off x="816" y="3552"/>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54" name="Line 90"/>
                  <p:cNvSpPr>
                    <a:spLocks noChangeShapeType="1"/>
                  </p:cNvSpPr>
                  <p:nvPr/>
                </p:nvSpPr>
                <p:spPr bwMode="auto">
                  <a:xfrm>
                    <a:off x="768"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55" name="Line 91"/>
                  <p:cNvSpPr>
                    <a:spLocks noChangeShapeType="1"/>
                  </p:cNvSpPr>
                  <p:nvPr/>
                </p:nvSpPr>
                <p:spPr bwMode="auto">
                  <a:xfrm>
                    <a:off x="792" y="340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56" name="Line 92"/>
                  <p:cNvSpPr>
                    <a:spLocks noChangeShapeType="1"/>
                  </p:cNvSpPr>
                  <p:nvPr/>
                </p:nvSpPr>
                <p:spPr bwMode="auto">
                  <a:xfrm>
                    <a:off x="816" y="364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57" name="Line 93"/>
                  <p:cNvSpPr>
                    <a:spLocks noChangeShapeType="1"/>
                  </p:cNvSpPr>
                  <p:nvPr/>
                </p:nvSpPr>
                <p:spPr bwMode="auto">
                  <a:xfrm>
                    <a:off x="768" y="36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10" name="Group 94"/>
                <p:cNvGrpSpPr>
                  <a:grpSpLocks/>
                </p:cNvGrpSpPr>
                <p:nvPr/>
              </p:nvGrpSpPr>
              <p:grpSpPr bwMode="auto">
                <a:xfrm>
                  <a:off x="4216" y="1200"/>
                  <a:ext cx="96" cy="288"/>
                  <a:chOff x="768" y="3408"/>
                  <a:chExt cx="96" cy="288"/>
                </a:xfrm>
              </p:grpSpPr>
              <p:sp>
                <p:nvSpPr>
                  <p:cNvPr id="62559" name="Line 95"/>
                  <p:cNvSpPr>
                    <a:spLocks noChangeShapeType="1"/>
                  </p:cNvSpPr>
                  <p:nvPr/>
                </p:nvSpPr>
                <p:spPr bwMode="auto">
                  <a:xfrm>
                    <a:off x="768" y="3600"/>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60" name="Line 96"/>
                  <p:cNvSpPr>
                    <a:spLocks noChangeShapeType="1"/>
                  </p:cNvSpPr>
                  <p:nvPr/>
                </p:nvSpPr>
                <p:spPr bwMode="auto">
                  <a:xfrm>
                    <a:off x="816" y="3552"/>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61" name="Line 97"/>
                  <p:cNvSpPr>
                    <a:spLocks noChangeShapeType="1"/>
                  </p:cNvSpPr>
                  <p:nvPr/>
                </p:nvSpPr>
                <p:spPr bwMode="auto">
                  <a:xfrm>
                    <a:off x="768" y="3504"/>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62" name="Line 98"/>
                  <p:cNvSpPr>
                    <a:spLocks noChangeShapeType="1"/>
                  </p:cNvSpPr>
                  <p:nvPr/>
                </p:nvSpPr>
                <p:spPr bwMode="auto">
                  <a:xfrm>
                    <a:off x="792" y="340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63" name="Line 99"/>
                  <p:cNvSpPr>
                    <a:spLocks noChangeShapeType="1"/>
                  </p:cNvSpPr>
                  <p:nvPr/>
                </p:nvSpPr>
                <p:spPr bwMode="auto">
                  <a:xfrm>
                    <a:off x="816" y="3648"/>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64" name="Line 100"/>
                  <p:cNvSpPr>
                    <a:spLocks noChangeShapeType="1"/>
                  </p:cNvSpPr>
                  <p:nvPr/>
                </p:nvSpPr>
                <p:spPr bwMode="auto">
                  <a:xfrm>
                    <a:off x="768" y="36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11" name="Group 101"/>
                <p:cNvGrpSpPr>
                  <a:grpSpLocks/>
                </p:cNvGrpSpPr>
                <p:nvPr/>
              </p:nvGrpSpPr>
              <p:grpSpPr bwMode="auto">
                <a:xfrm>
                  <a:off x="3693" y="1544"/>
                  <a:ext cx="144" cy="320"/>
                  <a:chOff x="976" y="3792"/>
                  <a:chExt cx="144" cy="320"/>
                </a:xfrm>
              </p:grpSpPr>
              <p:grpSp>
                <p:nvGrpSpPr>
                  <p:cNvPr id="11353" name="Group 102"/>
                  <p:cNvGrpSpPr>
                    <a:grpSpLocks/>
                  </p:cNvGrpSpPr>
                  <p:nvPr/>
                </p:nvGrpSpPr>
                <p:grpSpPr bwMode="auto">
                  <a:xfrm>
                    <a:off x="976" y="3888"/>
                    <a:ext cx="48" cy="48"/>
                    <a:chOff x="672" y="2472"/>
                    <a:chExt cx="48" cy="48"/>
                  </a:xfrm>
                </p:grpSpPr>
                <p:sp>
                  <p:nvSpPr>
                    <p:cNvPr id="62567" name="Line 103"/>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68" name="Line 104"/>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54" name="Group 105"/>
                  <p:cNvGrpSpPr>
                    <a:grpSpLocks/>
                  </p:cNvGrpSpPr>
                  <p:nvPr/>
                </p:nvGrpSpPr>
                <p:grpSpPr bwMode="auto">
                  <a:xfrm>
                    <a:off x="1056" y="3936"/>
                    <a:ext cx="48" cy="48"/>
                    <a:chOff x="672" y="2472"/>
                    <a:chExt cx="48" cy="48"/>
                  </a:xfrm>
                </p:grpSpPr>
                <p:sp>
                  <p:nvSpPr>
                    <p:cNvPr id="62570" name="Line 106"/>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71" name="Line 107"/>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55" name="Group 108"/>
                  <p:cNvGrpSpPr>
                    <a:grpSpLocks/>
                  </p:cNvGrpSpPr>
                  <p:nvPr/>
                </p:nvGrpSpPr>
                <p:grpSpPr bwMode="auto">
                  <a:xfrm>
                    <a:off x="1008" y="3984"/>
                    <a:ext cx="48" cy="48"/>
                    <a:chOff x="672" y="2472"/>
                    <a:chExt cx="48" cy="48"/>
                  </a:xfrm>
                </p:grpSpPr>
                <p:sp>
                  <p:nvSpPr>
                    <p:cNvPr id="62573" name="Line 109"/>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74" name="Line 110"/>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56" name="Group 111"/>
                  <p:cNvGrpSpPr>
                    <a:grpSpLocks/>
                  </p:cNvGrpSpPr>
                  <p:nvPr/>
                </p:nvGrpSpPr>
                <p:grpSpPr bwMode="auto">
                  <a:xfrm>
                    <a:off x="1032" y="4064"/>
                    <a:ext cx="48" cy="48"/>
                    <a:chOff x="672" y="2472"/>
                    <a:chExt cx="48" cy="48"/>
                  </a:xfrm>
                </p:grpSpPr>
                <p:sp>
                  <p:nvSpPr>
                    <p:cNvPr id="62576" name="Line 112"/>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77" name="Line 113"/>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57" name="Group 114"/>
                  <p:cNvGrpSpPr>
                    <a:grpSpLocks/>
                  </p:cNvGrpSpPr>
                  <p:nvPr/>
                </p:nvGrpSpPr>
                <p:grpSpPr bwMode="auto">
                  <a:xfrm>
                    <a:off x="1072" y="3840"/>
                    <a:ext cx="48" cy="48"/>
                    <a:chOff x="672" y="2472"/>
                    <a:chExt cx="48" cy="48"/>
                  </a:xfrm>
                </p:grpSpPr>
                <p:sp>
                  <p:nvSpPr>
                    <p:cNvPr id="62579" name="Line 115"/>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80" name="Line 116"/>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58" name="Group 117"/>
                  <p:cNvGrpSpPr>
                    <a:grpSpLocks/>
                  </p:cNvGrpSpPr>
                  <p:nvPr/>
                </p:nvGrpSpPr>
                <p:grpSpPr bwMode="auto">
                  <a:xfrm>
                    <a:off x="1008" y="3792"/>
                    <a:ext cx="48" cy="48"/>
                    <a:chOff x="672" y="2472"/>
                    <a:chExt cx="48" cy="48"/>
                  </a:xfrm>
                </p:grpSpPr>
                <p:sp>
                  <p:nvSpPr>
                    <p:cNvPr id="62582" name="Line 118"/>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83" name="Line 119"/>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grpSp>
              <p:nvGrpSpPr>
                <p:cNvPr id="11312" name="Group 120"/>
                <p:cNvGrpSpPr>
                  <a:grpSpLocks/>
                </p:cNvGrpSpPr>
                <p:nvPr/>
              </p:nvGrpSpPr>
              <p:grpSpPr bwMode="auto">
                <a:xfrm>
                  <a:off x="4016" y="1552"/>
                  <a:ext cx="144" cy="320"/>
                  <a:chOff x="976" y="3792"/>
                  <a:chExt cx="144" cy="320"/>
                </a:xfrm>
              </p:grpSpPr>
              <p:grpSp>
                <p:nvGrpSpPr>
                  <p:cNvPr id="11335" name="Group 121"/>
                  <p:cNvGrpSpPr>
                    <a:grpSpLocks/>
                  </p:cNvGrpSpPr>
                  <p:nvPr/>
                </p:nvGrpSpPr>
                <p:grpSpPr bwMode="auto">
                  <a:xfrm>
                    <a:off x="976" y="3888"/>
                    <a:ext cx="48" cy="48"/>
                    <a:chOff x="672" y="2472"/>
                    <a:chExt cx="48" cy="48"/>
                  </a:xfrm>
                </p:grpSpPr>
                <p:sp>
                  <p:nvSpPr>
                    <p:cNvPr id="62586" name="Line 122"/>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87" name="Line 123"/>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36" name="Group 124"/>
                  <p:cNvGrpSpPr>
                    <a:grpSpLocks/>
                  </p:cNvGrpSpPr>
                  <p:nvPr/>
                </p:nvGrpSpPr>
                <p:grpSpPr bwMode="auto">
                  <a:xfrm>
                    <a:off x="1056" y="3936"/>
                    <a:ext cx="48" cy="48"/>
                    <a:chOff x="672" y="2472"/>
                    <a:chExt cx="48" cy="48"/>
                  </a:xfrm>
                </p:grpSpPr>
                <p:sp>
                  <p:nvSpPr>
                    <p:cNvPr id="62589" name="Line 125"/>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90" name="Line 126"/>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37" name="Group 127"/>
                  <p:cNvGrpSpPr>
                    <a:grpSpLocks/>
                  </p:cNvGrpSpPr>
                  <p:nvPr/>
                </p:nvGrpSpPr>
                <p:grpSpPr bwMode="auto">
                  <a:xfrm>
                    <a:off x="1008" y="3984"/>
                    <a:ext cx="48" cy="48"/>
                    <a:chOff x="672" y="2472"/>
                    <a:chExt cx="48" cy="48"/>
                  </a:xfrm>
                </p:grpSpPr>
                <p:sp>
                  <p:nvSpPr>
                    <p:cNvPr id="62592" name="Line 128"/>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93" name="Line 129"/>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38" name="Group 130"/>
                  <p:cNvGrpSpPr>
                    <a:grpSpLocks/>
                  </p:cNvGrpSpPr>
                  <p:nvPr/>
                </p:nvGrpSpPr>
                <p:grpSpPr bwMode="auto">
                  <a:xfrm>
                    <a:off x="1032" y="4064"/>
                    <a:ext cx="48" cy="48"/>
                    <a:chOff x="672" y="2472"/>
                    <a:chExt cx="48" cy="48"/>
                  </a:xfrm>
                </p:grpSpPr>
                <p:sp>
                  <p:nvSpPr>
                    <p:cNvPr id="62595" name="Line 131"/>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96" name="Line 132"/>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39" name="Group 133"/>
                  <p:cNvGrpSpPr>
                    <a:grpSpLocks/>
                  </p:cNvGrpSpPr>
                  <p:nvPr/>
                </p:nvGrpSpPr>
                <p:grpSpPr bwMode="auto">
                  <a:xfrm>
                    <a:off x="1072" y="3840"/>
                    <a:ext cx="48" cy="48"/>
                    <a:chOff x="672" y="2472"/>
                    <a:chExt cx="48" cy="48"/>
                  </a:xfrm>
                </p:grpSpPr>
                <p:sp>
                  <p:nvSpPr>
                    <p:cNvPr id="62598" name="Line 134"/>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599" name="Line 135"/>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40" name="Group 136"/>
                  <p:cNvGrpSpPr>
                    <a:grpSpLocks/>
                  </p:cNvGrpSpPr>
                  <p:nvPr/>
                </p:nvGrpSpPr>
                <p:grpSpPr bwMode="auto">
                  <a:xfrm>
                    <a:off x="1008" y="3792"/>
                    <a:ext cx="48" cy="48"/>
                    <a:chOff x="672" y="2472"/>
                    <a:chExt cx="48" cy="48"/>
                  </a:xfrm>
                </p:grpSpPr>
                <p:sp>
                  <p:nvSpPr>
                    <p:cNvPr id="62601" name="Line 137"/>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602" name="Line 138"/>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grpSp>
              <p:nvGrpSpPr>
                <p:cNvPr id="11313" name="Group 139"/>
                <p:cNvGrpSpPr>
                  <a:grpSpLocks/>
                </p:cNvGrpSpPr>
                <p:nvPr/>
              </p:nvGrpSpPr>
              <p:grpSpPr bwMode="auto">
                <a:xfrm>
                  <a:off x="4320" y="1545"/>
                  <a:ext cx="144" cy="320"/>
                  <a:chOff x="976" y="3792"/>
                  <a:chExt cx="144" cy="320"/>
                </a:xfrm>
              </p:grpSpPr>
              <p:grpSp>
                <p:nvGrpSpPr>
                  <p:cNvPr id="11317" name="Group 140"/>
                  <p:cNvGrpSpPr>
                    <a:grpSpLocks/>
                  </p:cNvGrpSpPr>
                  <p:nvPr/>
                </p:nvGrpSpPr>
                <p:grpSpPr bwMode="auto">
                  <a:xfrm>
                    <a:off x="976" y="3888"/>
                    <a:ext cx="48" cy="48"/>
                    <a:chOff x="672" y="2472"/>
                    <a:chExt cx="48" cy="48"/>
                  </a:xfrm>
                </p:grpSpPr>
                <p:sp>
                  <p:nvSpPr>
                    <p:cNvPr id="62605" name="Line 141"/>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606" name="Line 142"/>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18" name="Group 143"/>
                  <p:cNvGrpSpPr>
                    <a:grpSpLocks/>
                  </p:cNvGrpSpPr>
                  <p:nvPr/>
                </p:nvGrpSpPr>
                <p:grpSpPr bwMode="auto">
                  <a:xfrm>
                    <a:off x="1056" y="3936"/>
                    <a:ext cx="48" cy="48"/>
                    <a:chOff x="672" y="2472"/>
                    <a:chExt cx="48" cy="48"/>
                  </a:xfrm>
                </p:grpSpPr>
                <p:sp>
                  <p:nvSpPr>
                    <p:cNvPr id="62608" name="Line 144"/>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609" name="Line 145"/>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19" name="Group 146"/>
                  <p:cNvGrpSpPr>
                    <a:grpSpLocks/>
                  </p:cNvGrpSpPr>
                  <p:nvPr/>
                </p:nvGrpSpPr>
                <p:grpSpPr bwMode="auto">
                  <a:xfrm>
                    <a:off x="1008" y="3984"/>
                    <a:ext cx="48" cy="48"/>
                    <a:chOff x="672" y="2472"/>
                    <a:chExt cx="48" cy="48"/>
                  </a:xfrm>
                </p:grpSpPr>
                <p:sp>
                  <p:nvSpPr>
                    <p:cNvPr id="62611" name="Line 147"/>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612" name="Line 148"/>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20" name="Group 149"/>
                  <p:cNvGrpSpPr>
                    <a:grpSpLocks/>
                  </p:cNvGrpSpPr>
                  <p:nvPr/>
                </p:nvGrpSpPr>
                <p:grpSpPr bwMode="auto">
                  <a:xfrm>
                    <a:off x="1032" y="4064"/>
                    <a:ext cx="48" cy="48"/>
                    <a:chOff x="672" y="2472"/>
                    <a:chExt cx="48" cy="48"/>
                  </a:xfrm>
                </p:grpSpPr>
                <p:sp>
                  <p:nvSpPr>
                    <p:cNvPr id="62614" name="Line 150"/>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615" name="Line 151"/>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21" name="Group 152"/>
                  <p:cNvGrpSpPr>
                    <a:grpSpLocks/>
                  </p:cNvGrpSpPr>
                  <p:nvPr/>
                </p:nvGrpSpPr>
                <p:grpSpPr bwMode="auto">
                  <a:xfrm>
                    <a:off x="1072" y="3840"/>
                    <a:ext cx="48" cy="48"/>
                    <a:chOff x="672" y="2472"/>
                    <a:chExt cx="48" cy="48"/>
                  </a:xfrm>
                </p:grpSpPr>
                <p:sp>
                  <p:nvSpPr>
                    <p:cNvPr id="62617" name="Line 153"/>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618" name="Line 154"/>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1322" name="Group 155"/>
                  <p:cNvGrpSpPr>
                    <a:grpSpLocks/>
                  </p:cNvGrpSpPr>
                  <p:nvPr/>
                </p:nvGrpSpPr>
                <p:grpSpPr bwMode="auto">
                  <a:xfrm>
                    <a:off x="1008" y="3792"/>
                    <a:ext cx="48" cy="48"/>
                    <a:chOff x="672" y="2472"/>
                    <a:chExt cx="48" cy="48"/>
                  </a:xfrm>
                </p:grpSpPr>
                <p:sp>
                  <p:nvSpPr>
                    <p:cNvPr id="62620" name="Line 156"/>
                    <p:cNvSpPr>
                      <a:spLocks noChangeShapeType="1"/>
                    </p:cNvSpPr>
                    <p:nvPr/>
                  </p:nvSpPr>
                  <p:spPr bwMode="auto">
                    <a:xfrm>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2621" name="Line 157"/>
                    <p:cNvSpPr>
                      <a:spLocks noChangeShapeType="1"/>
                    </p:cNvSpPr>
                    <p:nvPr/>
                  </p:nvSpPr>
                  <p:spPr bwMode="auto">
                    <a:xfrm rot="5400000">
                      <a:off x="672" y="2496"/>
                      <a:ext cx="4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11314" name="Freeform 158"/>
                <p:cNvSpPr>
                  <a:spLocks noChangeAspect="1"/>
                </p:cNvSpPr>
                <p:nvPr/>
              </p:nvSpPr>
              <p:spPr bwMode="auto">
                <a:xfrm rot="-45154">
                  <a:off x="4320" y="1194"/>
                  <a:ext cx="307" cy="672"/>
                </a:xfrm>
                <a:custGeom>
                  <a:avLst/>
                  <a:gdLst>
                    <a:gd name="T0" fmla="*/ 5 w 1317"/>
                    <a:gd name="T1" fmla="*/ 328 h 942"/>
                    <a:gd name="T2" fmla="*/ 11 w 1317"/>
                    <a:gd name="T3" fmla="*/ 318 h 942"/>
                    <a:gd name="T4" fmla="*/ 20 w 1317"/>
                    <a:gd name="T5" fmla="*/ 354 h 942"/>
                    <a:gd name="T6" fmla="*/ 26 w 1317"/>
                    <a:gd name="T7" fmla="*/ 354 h 942"/>
                    <a:gd name="T8" fmla="*/ 34 w 1317"/>
                    <a:gd name="T9" fmla="*/ 293 h 942"/>
                    <a:gd name="T10" fmla="*/ 41 w 1317"/>
                    <a:gd name="T11" fmla="*/ 333 h 942"/>
                    <a:gd name="T12" fmla="*/ 48 w 1317"/>
                    <a:gd name="T13" fmla="*/ 404 h 942"/>
                    <a:gd name="T14" fmla="*/ 56 w 1317"/>
                    <a:gd name="T15" fmla="*/ 298 h 942"/>
                    <a:gd name="T16" fmla="*/ 63 w 1317"/>
                    <a:gd name="T17" fmla="*/ 258 h 942"/>
                    <a:gd name="T18" fmla="*/ 69 w 1317"/>
                    <a:gd name="T19" fmla="*/ 434 h 942"/>
                    <a:gd name="T20" fmla="*/ 78 w 1317"/>
                    <a:gd name="T21" fmla="*/ 394 h 942"/>
                    <a:gd name="T22" fmla="*/ 84 w 1317"/>
                    <a:gd name="T23" fmla="*/ 167 h 942"/>
                    <a:gd name="T24" fmla="*/ 92 w 1317"/>
                    <a:gd name="T25" fmla="*/ 349 h 942"/>
                    <a:gd name="T26" fmla="*/ 99 w 1317"/>
                    <a:gd name="T27" fmla="*/ 551 h 942"/>
                    <a:gd name="T28" fmla="*/ 106 w 1317"/>
                    <a:gd name="T29" fmla="*/ 212 h 942"/>
                    <a:gd name="T30" fmla="*/ 114 w 1317"/>
                    <a:gd name="T31" fmla="*/ 136 h 942"/>
                    <a:gd name="T32" fmla="*/ 121 w 1317"/>
                    <a:gd name="T33" fmla="*/ 581 h 942"/>
                    <a:gd name="T34" fmla="*/ 129 w 1317"/>
                    <a:gd name="T35" fmla="*/ 439 h 942"/>
                    <a:gd name="T36" fmla="*/ 135 w 1317"/>
                    <a:gd name="T37" fmla="*/ 10 h 942"/>
                    <a:gd name="T38" fmla="*/ 142 w 1317"/>
                    <a:gd name="T39" fmla="*/ 379 h 942"/>
                    <a:gd name="T40" fmla="*/ 150 w 1317"/>
                    <a:gd name="T41" fmla="*/ 657 h 942"/>
                    <a:gd name="T42" fmla="*/ 157 w 1317"/>
                    <a:gd name="T43" fmla="*/ 141 h 942"/>
                    <a:gd name="T44" fmla="*/ 165 w 1317"/>
                    <a:gd name="T45" fmla="*/ 106 h 942"/>
                    <a:gd name="T46" fmla="*/ 172 w 1317"/>
                    <a:gd name="T47" fmla="*/ 626 h 942"/>
                    <a:gd name="T48" fmla="*/ 178 w 1317"/>
                    <a:gd name="T49" fmla="*/ 419 h 942"/>
                    <a:gd name="T50" fmla="*/ 186 w 1317"/>
                    <a:gd name="T51" fmla="*/ 35 h 942"/>
                    <a:gd name="T52" fmla="*/ 193 w 1317"/>
                    <a:gd name="T53" fmla="*/ 394 h 942"/>
                    <a:gd name="T54" fmla="*/ 201 w 1317"/>
                    <a:gd name="T55" fmla="*/ 566 h 942"/>
                    <a:gd name="T56" fmla="*/ 208 w 1317"/>
                    <a:gd name="T57" fmla="*/ 192 h 942"/>
                    <a:gd name="T58" fmla="*/ 215 w 1317"/>
                    <a:gd name="T59" fmla="*/ 212 h 942"/>
                    <a:gd name="T60" fmla="*/ 223 w 1317"/>
                    <a:gd name="T61" fmla="*/ 500 h 942"/>
                    <a:gd name="T62" fmla="*/ 229 w 1317"/>
                    <a:gd name="T63" fmla="*/ 364 h 942"/>
                    <a:gd name="T64" fmla="*/ 238 w 1317"/>
                    <a:gd name="T65" fmla="*/ 202 h 942"/>
                    <a:gd name="T66" fmla="*/ 244 w 1317"/>
                    <a:gd name="T67" fmla="*/ 369 h 942"/>
                    <a:gd name="T68" fmla="*/ 251 w 1317"/>
                    <a:gd name="T69" fmla="*/ 414 h 942"/>
                    <a:gd name="T70" fmla="*/ 259 w 1317"/>
                    <a:gd name="T71" fmla="*/ 283 h 942"/>
                    <a:gd name="T72" fmla="*/ 266 w 1317"/>
                    <a:gd name="T73" fmla="*/ 303 h 942"/>
                    <a:gd name="T74" fmla="*/ 273 w 1317"/>
                    <a:gd name="T75" fmla="*/ 379 h 942"/>
                    <a:gd name="T76" fmla="*/ 281 w 1317"/>
                    <a:gd name="T77" fmla="*/ 339 h 942"/>
                    <a:gd name="T78" fmla="*/ 287 w 1317"/>
                    <a:gd name="T79" fmla="*/ 308 h 942"/>
                    <a:gd name="T80" fmla="*/ 296 w 1317"/>
                    <a:gd name="T81" fmla="*/ 344 h 942"/>
                    <a:gd name="T82" fmla="*/ 302 w 1317"/>
                    <a:gd name="T83" fmla="*/ 349 h 9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17" h="942">
                      <a:moveTo>
                        <a:pt x="0" y="482"/>
                      </a:moveTo>
                      <a:lnTo>
                        <a:pt x="7" y="475"/>
                      </a:lnTo>
                      <a:lnTo>
                        <a:pt x="21" y="460"/>
                      </a:lnTo>
                      <a:lnTo>
                        <a:pt x="28" y="453"/>
                      </a:lnTo>
                      <a:lnTo>
                        <a:pt x="42" y="446"/>
                      </a:lnTo>
                      <a:lnTo>
                        <a:pt x="49" y="446"/>
                      </a:lnTo>
                      <a:lnTo>
                        <a:pt x="63" y="460"/>
                      </a:lnTo>
                      <a:lnTo>
                        <a:pt x="70" y="482"/>
                      </a:lnTo>
                      <a:lnTo>
                        <a:pt x="85" y="496"/>
                      </a:lnTo>
                      <a:lnTo>
                        <a:pt x="92" y="510"/>
                      </a:lnTo>
                      <a:lnTo>
                        <a:pt x="106" y="510"/>
                      </a:lnTo>
                      <a:lnTo>
                        <a:pt x="113" y="496"/>
                      </a:lnTo>
                      <a:lnTo>
                        <a:pt x="127" y="467"/>
                      </a:lnTo>
                      <a:lnTo>
                        <a:pt x="134" y="432"/>
                      </a:lnTo>
                      <a:lnTo>
                        <a:pt x="148" y="411"/>
                      </a:lnTo>
                      <a:lnTo>
                        <a:pt x="155" y="411"/>
                      </a:lnTo>
                      <a:lnTo>
                        <a:pt x="162" y="432"/>
                      </a:lnTo>
                      <a:lnTo>
                        <a:pt x="177" y="467"/>
                      </a:lnTo>
                      <a:lnTo>
                        <a:pt x="184" y="517"/>
                      </a:lnTo>
                      <a:lnTo>
                        <a:pt x="198" y="552"/>
                      </a:lnTo>
                      <a:lnTo>
                        <a:pt x="205" y="567"/>
                      </a:lnTo>
                      <a:lnTo>
                        <a:pt x="219" y="545"/>
                      </a:lnTo>
                      <a:lnTo>
                        <a:pt x="226" y="489"/>
                      </a:lnTo>
                      <a:lnTo>
                        <a:pt x="240" y="418"/>
                      </a:lnTo>
                      <a:lnTo>
                        <a:pt x="248" y="361"/>
                      </a:lnTo>
                      <a:lnTo>
                        <a:pt x="262" y="333"/>
                      </a:lnTo>
                      <a:lnTo>
                        <a:pt x="269" y="361"/>
                      </a:lnTo>
                      <a:lnTo>
                        <a:pt x="283" y="425"/>
                      </a:lnTo>
                      <a:lnTo>
                        <a:pt x="290" y="524"/>
                      </a:lnTo>
                      <a:lnTo>
                        <a:pt x="297" y="609"/>
                      </a:lnTo>
                      <a:lnTo>
                        <a:pt x="311" y="659"/>
                      </a:lnTo>
                      <a:lnTo>
                        <a:pt x="318" y="637"/>
                      </a:lnTo>
                      <a:lnTo>
                        <a:pt x="333" y="552"/>
                      </a:lnTo>
                      <a:lnTo>
                        <a:pt x="340" y="432"/>
                      </a:lnTo>
                      <a:lnTo>
                        <a:pt x="354" y="312"/>
                      </a:lnTo>
                      <a:lnTo>
                        <a:pt x="361" y="234"/>
                      </a:lnTo>
                      <a:lnTo>
                        <a:pt x="375" y="241"/>
                      </a:lnTo>
                      <a:lnTo>
                        <a:pt x="382" y="333"/>
                      </a:lnTo>
                      <a:lnTo>
                        <a:pt x="396" y="489"/>
                      </a:lnTo>
                      <a:lnTo>
                        <a:pt x="403" y="645"/>
                      </a:lnTo>
                      <a:lnTo>
                        <a:pt x="418" y="758"/>
                      </a:lnTo>
                      <a:lnTo>
                        <a:pt x="425" y="772"/>
                      </a:lnTo>
                      <a:lnTo>
                        <a:pt x="439" y="673"/>
                      </a:lnTo>
                      <a:lnTo>
                        <a:pt x="446" y="496"/>
                      </a:lnTo>
                      <a:lnTo>
                        <a:pt x="453" y="297"/>
                      </a:lnTo>
                      <a:lnTo>
                        <a:pt x="467" y="149"/>
                      </a:lnTo>
                      <a:lnTo>
                        <a:pt x="474" y="106"/>
                      </a:lnTo>
                      <a:lnTo>
                        <a:pt x="488" y="191"/>
                      </a:lnTo>
                      <a:lnTo>
                        <a:pt x="495" y="389"/>
                      </a:lnTo>
                      <a:lnTo>
                        <a:pt x="510" y="623"/>
                      </a:lnTo>
                      <a:lnTo>
                        <a:pt x="517" y="815"/>
                      </a:lnTo>
                      <a:lnTo>
                        <a:pt x="531" y="893"/>
                      </a:lnTo>
                      <a:lnTo>
                        <a:pt x="538" y="822"/>
                      </a:lnTo>
                      <a:lnTo>
                        <a:pt x="552" y="616"/>
                      </a:lnTo>
                      <a:lnTo>
                        <a:pt x="559" y="354"/>
                      </a:lnTo>
                      <a:lnTo>
                        <a:pt x="573" y="127"/>
                      </a:lnTo>
                      <a:lnTo>
                        <a:pt x="581" y="14"/>
                      </a:lnTo>
                      <a:lnTo>
                        <a:pt x="588" y="63"/>
                      </a:lnTo>
                      <a:lnTo>
                        <a:pt x="602" y="255"/>
                      </a:lnTo>
                      <a:lnTo>
                        <a:pt x="609" y="531"/>
                      </a:lnTo>
                      <a:lnTo>
                        <a:pt x="623" y="793"/>
                      </a:lnTo>
                      <a:lnTo>
                        <a:pt x="630" y="942"/>
                      </a:lnTo>
                      <a:lnTo>
                        <a:pt x="644" y="921"/>
                      </a:lnTo>
                      <a:lnTo>
                        <a:pt x="651" y="744"/>
                      </a:lnTo>
                      <a:lnTo>
                        <a:pt x="666" y="475"/>
                      </a:lnTo>
                      <a:lnTo>
                        <a:pt x="673" y="198"/>
                      </a:lnTo>
                      <a:lnTo>
                        <a:pt x="687" y="21"/>
                      </a:lnTo>
                      <a:lnTo>
                        <a:pt x="694" y="0"/>
                      </a:lnTo>
                      <a:lnTo>
                        <a:pt x="708" y="149"/>
                      </a:lnTo>
                      <a:lnTo>
                        <a:pt x="715" y="411"/>
                      </a:lnTo>
                      <a:lnTo>
                        <a:pt x="729" y="687"/>
                      </a:lnTo>
                      <a:lnTo>
                        <a:pt x="736" y="878"/>
                      </a:lnTo>
                      <a:lnTo>
                        <a:pt x="743" y="928"/>
                      </a:lnTo>
                      <a:lnTo>
                        <a:pt x="758" y="815"/>
                      </a:lnTo>
                      <a:lnTo>
                        <a:pt x="765" y="588"/>
                      </a:lnTo>
                      <a:lnTo>
                        <a:pt x="779" y="326"/>
                      </a:lnTo>
                      <a:lnTo>
                        <a:pt x="786" y="120"/>
                      </a:lnTo>
                      <a:lnTo>
                        <a:pt x="800" y="49"/>
                      </a:lnTo>
                      <a:lnTo>
                        <a:pt x="807" y="127"/>
                      </a:lnTo>
                      <a:lnTo>
                        <a:pt x="821" y="319"/>
                      </a:lnTo>
                      <a:lnTo>
                        <a:pt x="829" y="552"/>
                      </a:lnTo>
                      <a:lnTo>
                        <a:pt x="843" y="751"/>
                      </a:lnTo>
                      <a:lnTo>
                        <a:pt x="850" y="836"/>
                      </a:lnTo>
                      <a:lnTo>
                        <a:pt x="864" y="793"/>
                      </a:lnTo>
                      <a:lnTo>
                        <a:pt x="871" y="645"/>
                      </a:lnTo>
                      <a:lnTo>
                        <a:pt x="878" y="446"/>
                      </a:lnTo>
                      <a:lnTo>
                        <a:pt x="892" y="269"/>
                      </a:lnTo>
                      <a:lnTo>
                        <a:pt x="899" y="170"/>
                      </a:lnTo>
                      <a:lnTo>
                        <a:pt x="914" y="184"/>
                      </a:lnTo>
                      <a:lnTo>
                        <a:pt x="921" y="297"/>
                      </a:lnTo>
                      <a:lnTo>
                        <a:pt x="935" y="453"/>
                      </a:lnTo>
                      <a:lnTo>
                        <a:pt x="942" y="609"/>
                      </a:lnTo>
                      <a:lnTo>
                        <a:pt x="956" y="701"/>
                      </a:lnTo>
                      <a:lnTo>
                        <a:pt x="963" y="708"/>
                      </a:lnTo>
                      <a:lnTo>
                        <a:pt x="977" y="630"/>
                      </a:lnTo>
                      <a:lnTo>
                        <a:pt x="984" y="510"/>
                      </a:lnTo>
                      <a:lnTo>
                        <a:pt x="999" y="389"/>
                      </a:lnTo>
                      <a:lnTo>
                        <a:pt x="1006" y="304"/>
                      </a:lnTo>
                      <a:lnTo>
                        <a:pt x="1020" y="283"/>
                      </a:lnTo>
                      <a:lnTo>
                        <a:pt x="1027" y="333"/>
                      </a:lnTo>
                      <a:lnTo>
                        <a:pt x="1034" y="418"/>
                      </a:lnTo>
                      <a:lnTo>
                        <a:pt x="1048" y="517"/>
                      </a:lnTo>
                      <a:lnTo>
                        <a:pt x="1055" y="581"/>
                      </a:lnTo>
                      <a:lnTo>
                        <a:pt x="1069" y="609"/>
                      </a:lnTo>
                      <a:lnTo>
                        <a:pt x="1076" y="581"/>
                      </a:lnTo>
                      <a:lnTo>
                        <a:pt x="1091" y="524"/>
                      </a:lnTo>
                      <a:lnTo>
                        <a:pt x="1098" y="453"/>
                      </a:lnTo>
                      <a:lnTo>
                        <a:pt x="1112" y="397"/>
                      </a:lnTo>
                      <a:lnTo>
                        <a:pt x="1119" y="375"/>
                      </a:lnTo>
                      <a:lnTo>
                        <a:pt x="1133" y="389"/>
                      </a:lnTo>
                      <a:lnTo>
                        <a:pt x="1140" y="425"/>
                      </a:lnTo>
                      <a:lnTo>
                        <a:pt x="1154" y="475"/>
                      </a:lnTo>
                      <a:lnTo>
                        <a:pt x="1162" y="510"/>
                      </a:lnTo>
                      <a:lnTo>
                        <a:pt x="1169" y="531"/>
                      </a:lnTo>
                      <a:lnTo>
                        <a:pt x="1183" y="531"/>
                      </a:lnTo>
                      <a:lnTo>
                        <a:pt x="1190" y="510"/>
                      </a:lnTo>
                      <a:lnTo>
                        <a:pt x="1204" y="475"/>
                      </a:lnTo>
                      <a:lnTo>
                        <a:pt x="1211" y="446"/>
                      </a:lnTo>
                      <a:lnTo>
                        <a:pt x="1225" y="432"/>
                      </a:lnTo>
                      <a:lnTo>
                        <a:pt x="1232" y="432"/>
                      </a:lnTo>
                      <a:lnTo>
                        <a:pt x="1247" y="446"/>
                      </a:lnTo>
                      <a:lnTo>
                        <a:pt x="1254" y="460"/>
                      </a:lnTo>
                      <a:lnTo>
                        <a:pt x="1268" y="482"/>
                      </a:lnTo>
                      <a:lnTo>
                        <a:pt x="1275" y="496"/>
                      </a:lnTo>
                      <a:lnTo>
                        <a:pt x="1289" y="496"/>
                      </a:lnTo>
                      <a:lnTo>
                        <a:pt x="1296" y="489"/>
                      </a:lnTo>
                      <a:lnTo>
                        <a:pt x="1310" y="482"/>
                      </a:lnTo>
                      <a:lnTo>
                        <a:pt x="1317" y="467"/>
                      </a:lnTo>
                    </a:path>
                  </a:pathLst>
                </a:custGeom>
                <a:noFill/>
                <a:ln w="12700" cmpd="sng">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16" name="Line 160"/>
                <p:cNvSpPr>
                  <a:spLocks noChangeShapeType="1"/>
                </p:cNvSpPr>
                <p:nvPr/>
              </p:nvSpPr>
              <p:spPr bwMode="auto">
                <a:xfrm>
                  <a:off x="3624" y="960"/>
                  <a:ext cx="32" cy="10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1295" name="Line 163"/>
              <p:cNvSpPr>
                <a:spLocks noChangeShapeType="1"/>
              </p:cNvSpPr>
              <p:nvPr/>
            </p:nvSpPr>
            <p:spPr bwMode="auto">
              <a:xfrm>
                <a:off x="4464" y="1296"/>
                <a:ext cx="144"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 name="TextBox 1"/>
            <p:cNvSpPr txBox="1"/>
            <p:nvPr/>
          </p:nvSpPr>
          <p:spPr>
            <a:xfrm>
              <a:off x="406381" y="937138"/>
              <a:ext cx="1941495" cy="369332"/>
            </a:xfrm>
            <a:prstGeom prst="rect">
              <a:avLst/>
            </a:prstGeom>
            <a:noFill/>
          </p:spPr>
          <p:txBody>
            <a:bodyPr wrap="none" rtlCol="0">
              <a:spAutoFit/>
            </a:bodyPr>
            <a:lstStyle/>
            <a:p>
              <a:r>
                <a:rPr lang="en-US" b="1" dirty="0" smtClean="0"/>
                <a:t>Accelerating Field: </a:t>
              </a:r>
              <a:endParaRPr lang="en-US" b="1" dirty="0"/>
            </a:p>
          </p:txBody>
        </p:sp>
        <p:sp>
          <p:nvSpPr>
            <p:cNvPr id="149" name="Text Box 58"/>
            <p:cNvSpPr txBox="1">
              <a:spLocks noChangeArrowheads="1"/>
            </p:cNvSpPr>
            <p:nvPr/>
          </p:nvSpPr>
          <p:spPr bwMode="auto">
            <a:xfrm>
              <a:off x="248187" y="2363255"/>
              <a:ext cx="1905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smtClean="0">
                  <a:solidFill>
                    <a:srgbClr val="FF0000"/>
                  </a:solidFill>
                  <a:latin typeface="Times" charset="0"/>
                </a:rPr>
                <a:t>0.7x10</a:t>
              </a:r>
              <a:r>
                <a:rPr lang="en-US" sz="2400" b="1" baseline="30000" dirty="0" smtClean="0">
                  <a:solidFill>
                    <a:srgbClr val="FF0000"/>
                  </a:solidFill>
                  <a:latin typeface="Times" charset="0"/>
                </a:rPr>
                <a:t>9</a:t>
              </a:r>
              <a:r>
                <a:rPr lang="en-US" sz="2400" b="1" dirty="0" smtClean="0">
                  <a:solidFill>
                    <a:srgbClr val="FF0000"/>
                  </a:solidFill>
                  <a:latin typeface="Times" charset="0"/>
                </a:rPr>
                <a:t> </a:t>
              </a:r>
              <a:r>
                <a:rPr lang="en-US" sz="2400" b="1" dirty="0">
                  <a:solidFill>
                    <a:srgbClr val="FF0000"/>
                  </a:solidFill>
                  <a:latin typeface="Times" charset="0"/>
                </a:rPr>
                <a:t>V/cm</a:t>
              </a:r>
              <a:endParaRPr lang="en-US" sz="2400" b="1" dirty="0">
                <a:latin typeface="Times" charset="0"/>
              </a:endParaRPr>
            </a:p>
          </p:txBody>
        </p:sp>
        <p:sp>
          <p:nvSpPr>
            <p:cNvPr id="150" name="Text Box 56"/>
            <p:cNvSpPr txBox="1">
              <a:spLocks noChangeArrowheads="1"/>
            </p:cNvSpPr>
            <p:nvPr/>
          </p:nvSpPr>
          <p:spPr bwMode="auto">
            <a:xfrm>
              <a:off x="2148949" y="2380188"/>
              <a:ext cx="16462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solidFill>
                    <a:srgbClr val="0000FF"/>
                  </a:solidFill>
                  <a:latin typeface="Times" charset="0"/>
                </a:rPr>
                <a:t>5</a:t>
              </a:r>
              <a:r>
                <a:rPr lang="en-US" sz="2400" b="1" dirty="0" smtClean="0">
                  <a:solidFill>
                    <a:srgbClr val="0000FF"/>
                  </a:solidFill>
                  <a:latin typeface="Times" charset="0"/>
                </a:rPr>
                <a:t>x10</a:t>
              </a:r>
              <a:r>
                <a:rPr lang="en-US" sz="2400" b="1" baseline="30000" dirty="0" smtClean="0">
                  <a:solidFill>
                    <a:srgbClr val="0000FF"/>
                  </a:solidFill>
                  <a:latin typeface="Times" charset="0"/>
                </a:rPr>
                <a:t>17</a:t>
              </a:r>
              <a:r>
                <a:rPr lang="en-US" sz="2400" b="1" dirty="0" smtClean="0">
                  <a:solidFill>
                    <a:srgbClr val="0000FF"/>
                  </a:solidFill>
                  <a:latin typeface="Times" charset="0"/>
                </a:rPr>
                <a:t> </a:t>
              </a:r>
              <a:r>
                <a:rPr lang="en-US" sz="2400" b="1" dirty="0">
                  <a:solidFill>
                    <a:srgbClr val="0000FF"/>
                  </a:solidFill>
                  <a:latin typeface="Times" charset="0"/>
                </a:rPr>
                <a:t>cm</a:t>
              </a:r>
              <a:r>
                <a:rPr lang="en-US" sz="2400" b="1" baseline="30000" dirty="0">
                  <a:solidFill>
                    <a:srgbClr val="0000FF"/>
                  </a:solidFill>
                  <a:latin typeface="Times" charset="0"/>
                </a:rPr>
                <a:t>-3</a:t>
              </a:r>
              <a:endParaRPr lang="en-US" sz="2400" b="1" dirty="0">
                <a:solidFill>
                  <a:srgbClr val="0000FF"/>
                </a:solidFill>
                <a:latin typeface="Times" charset="0"/>
              </a:endParaRPr>
            </a:p>
          </p:txBody>
        </p:sp>
        <p:sp>
          <p:nvSpPr>
            <p:cNvPr id="151" name="Text Box 58"/>
            <p:cNvSpPr txBox="1">
              <a:spLocks noChangeArrowheads="1"/>
            </p:cNvSpPr>
            <p:nvPr/>
          </p:nvSpPr>
          <p:spPr bwMode="auto">
            <a:xfrm>
              <a:off x="620716" y="2769650"/>
              <a:ext cx="15273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solidFill>
                    <a:srgbClr val="FF0000"/>
                  </a:solidFill>
                  <a:latin typeface="Times" charset="0"/>
                </a:rPr>
                <a:t>~</a:t>
              </a:r>
              <a:r>
                <a:rPr lang="en-US" sz="2400" b="1" dirty="0" smtClean="0">
                  <a:solidFill>
                    <a:srgbClr val="FF0000"/>
                  </a:solidFill>
                  <a:latin typeface="Times" charset="0"/>
                </a:rPr>
                <a:t>10</a:t>
              </a:r>
              <a:r>
                <a:rPr lang="en-US" sz="2400" b="1" baseline="30000" dirty="0">
                  <a:solidFill>
                    <a:srgbClr val="FF0000"/>
                  </a:solidFill>
                  <a:latin typeface="Times" charset="0"/>
                </a:rPr>
                <a:t>5</a:t>
              </a:r>
              <a:r>
                <a:rPr lang="en-US" sz="2400" b="1" dirty="0" smtClean="0">
                  <a:solidFill>
                    <a:srgbClr val="FF0000"/>
                  </a:solidFill>
                  <a:latin typeface="Times" charset="0"/>
                </a:rPr>
                <a:t> </a:t>
              </a:r>
              <a:r>
                <a:rPr lang="en-US" sz="2400" b="1" dirty="0">
                  <a:solidFill>
                    <a:srgbClr val="FF0000"/>
                  </a:solidFill>
                  <a:latin typeface="Times" charset="0"/>
                </a:rPr>
                <a:t>V/cm</a:t>
              </a:r>
              <a:endParaRPr lang="en-US" sz="2400" b="1" dirty="0">
                <a:latin typeface="Times" charset="0"/>
              </a:endParaRPr>
            </a:p>
          </p:txBody>
        </p:sp>
        <p:sp>
          <p:nvSpPr>
            <p:cNvPr id="152" name="Text Box 56"/>
            <p:cNvSpPr txBox="1">
              <a:spLocks noChangeArrowheads="1"/>
            </p:cNvSpPr>
            <p:nvPr/>
          </p:nvSpPr>
          <p:spPr bwMode="auto">
            <a:xfrm>
              <a:off x="2115086" y="2854315"/>
              <a:ext cx="254919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smtClean="0">
                  <a:latin typeface="Times" charset="0"/>
                </a:rPr>
                <a:t>(conventional accelerators)</a:t>
              </a:r>
              <a:endParaRPr lang="en-US" sz="1600" b="1" dirty="0">
                <a:latin typeface="Times" charset="0"/>
              </a:endParaRPr>
            </a:p>
          </p:txBody>
        </p:sp>
      </p:grpSp>
      <p:grpSp>
        <p:nvGrpSpPr>
          <p:cNvPr id="5" name="Group 4"/>
          <p:cNvGrpSpPr/>
          <p:nvPr/>
        </p:nvGrpSpPr>
        <p:grpSpPr>
          <a:xfrm>
            <a:off x="299521" y="3544823"/>
            <a:ext cx="4424882" cy="2872910"/>
            <a:chOff x="299521" y="3544823"/>
            <a:chExt cx="4424882" cy="2872910"/>
          </a:xfrm>
        </p:grpSpPr>
        <p:sp>
          <p:nvSpPr>
            <p:cNvPr id="157" name="AutoShape 55"/>
            <p:cNvSpPr>
              <a:spLocks noChangeArrowheads="1"/>
            </p:cNvSpPr>
            <p:nvPr/>
          </p:nvSpPr>
          <p:spPr bwMode="auto">
            <a:xfrm>
              <a:off x="304803" y="3555950"/>
              <a:ext cx="4419600" cy="2861783"/>
            </a:xfrm>
            <a:prstGeom prst="roundRect">
              <a:avLst>
                <a:gd name="adj" fmla="val 8588"/>
              </a:avLst>
            </a:prstGeom>
            <a:solidFill>
              <a:srgbClr val="C5F8FA"/>
            </a:solidFill>
            <a:ln w="9525">
              <a:solidFill>
                <a:schemeClr val="tx1"/>
              </a:solidFill>
              <a:round/>
              <a:headEnd/>
              <a:tailEnd/>
            </a:ln>
          </p:spPr>
          <p:txBody>
            <a:bodyPr wrap="none" anchor="ctr"/>
            <a:lstStyle/>
            <a:p>
              <a:endParaRPr lang="en-US"/>
            </a:p>
          </p:txBody>
        </p:sp>
        <p:sp>
          <p:nvSpPr>
            <p:cNvPr id="158" name="Text Box 56"/>
            <p:cNvSpPr txBox="1">
              <a:spLocks noChangeArrowheads="1"/>
            </p:cNvSpPr>
            <p:nvPr/>
          </p:nvSpPr>
          <p:spPr bwMode="auto">
            <a:xfrm>
              <a:off x="2046292" y="4707267"/>
              <a:ext cx="1646238" cy="525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smtClean="0">
                  <a:solidFill>
                    <a:srgbClr val="0000FF"/>
                  </a:solidFill>
                  <a:latin typeface="Times" charset="0"/>
                </a:rPr>
                <a:t>4x10</a:t>
              </a:r>
              <a:r>
                <a:rPr lang="en-US" sz="2400" b="1" baseline="30000" dirty="0" smtClean="0">
                  <a:solidFill>
                    <a:srgbClr val="0000FF"/>
                  </a:solidFill>
                  <a:latin typeface="Times" charset="0"/>
                </a:rPr>
                <a:t>18</a:t>
              </a:r>
              <a:r>
                <a:rPr lang="en-US" sz="2400" b="1" dirty="0" smtClean="0">
                  <a:solidFill>
                    <a:srgbClr val="0000FF"/>
                  </a:solidFill>
                  <a:latin typeface="Times" charset="0"/>
                </a:rPr>
                <a:t> </a:t>
              </a:r>
              <a:r>
                <a:rPr lang="en-US" sz="2400" b="1" dirty="0">
                  <a:solidFill>
                    <a:srgbClr val="0000FF"/>
                  </a:solidFill>
                  <a:latin typeface="Times" charset="0"/>
                </a:rPr>
                <a:t>cm</a:t>
              </a:r>
              <a:r>
                <a:rPr lang="en-US" sz="2400" b="1" baseline="30000" dirty="0">
                  <a:solidFill>
                    <a:srgbClr val="0000FF"/>
                  </a:solidFill>
                  <a:latin typeface="Times" charset="0"/>
                </a:rPr>
                <a:t>-3</a:t>
              </a:r>
              <a:endParaRPr lang="en-US" sz="2400" b="1" dirty="0">
                <a:solidFill>
                  <a:srgbClr val="0000FF"/>
                </a:solidFill>
                <a:latin typeface="Times" charset="0"/>
              </a:endParaRPr>
            </a:p>
          </p:txBody>
        </p:sp>
        <p:sp>
          <p:nvSpPr>
            <p:cNvPr id="161" name="Line 62"/>
            <p:cNvSpPr>
              <a:spLocks noChangeShapeType="1"/>
            </p:cNvSpPr>
            <p:nvPr/>
          </p:nvSpPr>
          <p:spPr bwMode="auto">
            <a:xfrm>
              <a:off x="2514603" y="4474666"/>
              <a:ext cx="76200" cy="260162"/>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2" name="Line 63"/>
            <p:cNvSpPr>
              <a:spLocks noChangeShapeType="1"/>
            </p:cNvSpPr>
            <p:nvPr/>
          </p:nvSpPr>
          <p:spPr bwMode="auto">
            <a:xfrm>
              <a:off x="745070" y="4511472"/>
              <a:ext cx="0" cy="26016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163" name="Object 57"/>
            <p:cNvGraphicFramePr>
              <a:graphicFrameLocks noChangeAspect="1"/>
            </p:cNvGraphicFramePr>
            <p:nvPr>
              <p:extLst>
                <p:ext uri="{D42A27DB-BD31-4B8C-83A1-F6EECF244321}">
                  <p14:modId xmlns:p14="http://schemas.microsoft.com/office/powerpoint/2010/main" val="4258523218"/>
                </p:ext>
              </p:extLst>
            </p:nvPr>
          </p:nvGraphicFramePr>
          <p:xfrm>
            <a:off x="542920" y="3835397"/>
            <a:ext cx="3878263" cy="771525"/>
          </p:xfrm>
          <a:graphic>
            <a:graphicData uri="http://schemas.openxmlformats.org/presentationml/2006/ole">
              <mc:AlternateContent xmlns:mc="http://schemas.openxmlformats.org/markup-compatibility/2006">
                <mc:Choice xmlns:v="urn:schemas-microsoft-com:vml" Requires="v">
                  <p:oleObj spid="_x0000_s1488" name="Equation" r:id="rId8" imgW="3860800" imgH="762000" progId="Equation.3">
                    <p:embed/>
                  </p:oleObj>
                </mc:Choice>
                <mc:Fallback>
                  <p:oleObj name="Equation" r:id="rId8" imgW="3860800" imgH="762000" progId="Equation.3">
                    <p:embed/>
                    <p:pic>
                      <p:nvPicPr>
                        <p:cNvPr id="0" name=""/>
                        <p:cNvPicPr>
                          <a:picLocks noChangeAspect="1" noChangeArrowheads="1"/>
                        </p:cNvPicPr>
                        <p:nvPr/>
                      </p:nvPicPr>
                      <p:blipFill>
                        <a:blip r:embed="rId9"/>
                        <a:srcRect/>
                        <a:stretch>
                          <a:fillRect/>
                        </a:stretch>
                      </p:blipFill>
                      <p:spPr bwMode="auto">
                        <a:xfrm>
                          <a:off x="542920" y="3835397"/>
                          <a:ext cx="3878263" cy="771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64" name="TextBox 163"/>
            <p:cNvSpPr txBox="1"/>
            <p:nvPr/>
          </p:nvSpPr>
          <p:spPr>
            <a:xfrm>
              <a:off x="406384" y="3544823"/>
              <a:ext cx="2146065" cy="369332"/>
            </a:xfrm>
            <a:prstGeom prst="rect">
              <a:avLst/>
            </a:prstGeom>
            <a:noFill/>
          </p:spPr>
          <p:txBody>
            <a:bodyPr wrap="none" rtlCol="0">
              <a:spAutoFit/>
            </a:bodyPr>
            <a:lstStyle/>
            <a:p>
              <a:r>
                <a:rPr lang="en-US" b="1" dirty="0" smtClean="0"/>
                <a:t>Acceleration Length: </a:t>
              </a:r>
              <a:endParaRPr lang="en-US" b="1" dirty="0"/>
            </a:p>
          </p:txBody>
        </p:sp>
        <p:sp>
          <p:nvSpPr>
            <p:cNvPr id="165" name="Text Box 56"/>
            <p:cNvSpPr txBox="1">
              <a:spLocks noChangeArrowheads="1"/>
            </p:cNvSpPr>
            <p:nvPr/>
          </p:nvSpPr>
          <p:spPr bwMode="auto">
            <a:xfrm>
              <a:off x="2047354" y="5021739"/>
              <a:ext cx="16462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solidFill>
                    <a:srgbClr val="0000FF"/>
                  </a:solidFill>
                  <a:latin typeface="Times" charset="0"/>
                </a:rPr>
                <a:t>5</a:t>
              </a:r>
              <a:r>
                <a:rPr lang="en-US" sz="2400" b="1" dirty="0" smtClean="0">
                  <a:solidFill>
                    <a:srgbClr val="0000FF"/>
                  </a:solidFill>
                  <a:latin typeface="Times" charset="0"/>
                </a:rPr>
                <a:t>x10</a:t>
              </a:r>
              <a:r>
                <a:rPr lang="en-US" sz="2400" b="1" baseline="30000" dirty="0" smtClean="0">
                  <a:solidFill>
                    <a:srgbClr val="0000FF"/>
                  </a:solidFill>
                  <a:latin typeface="Times" charset="0"/>
                </a:rPr>
                <a:t>17</a:t>
              </a:r>
              <a:r>
                <a:rPr lang="en-US" sz="2400" b="1" dirty="0" smtClean="0">
                  <a:solidFill>
                    <a:srgbClr val="0000FF"/>
                  </a:solidFill>
                  <a:latin typeface="Times" charset="0"/>
                </a:rPr>
                <a:t> </a:t>
              </a:r>
              <a:r>
                <a:rPr lang="en-US" sz="2400" b="1" dirty="0">
                  <a:solidFill>
                    <a:srgbClr val="0000FF"/>
                  </a:solidFill>
                  <a:latin typeface="Times" charset="0"/>
                </a:rPr>
                <a:t>cm</a:t>
              </a:r>
              <a:r>
                <a:rPr lang="en-US" sz="2400" b="1" baseline="30000" dirty="0">
                  <a:solidFill>
                    <a:srgbClr val="0000FF"/>
                  </a:solidFill>
                  <a:latin typeface="Times" charset="0"/>
                </a:rPr>
                <a:t>-3</a:t>
              </a:r>
              <a:endParaRPr lang="en-US" sz="2400" b="1" dirty="0">
                <a:solidFill>
                  <a:srgbClr val="0000FF"/>
                </a:solidFill>
                <a:latin typeface="Times" charset="0"/>
              </a:endParaRPr>
            </a:p>
          </p:txBody>
        </p:sp>
        <p:sp>
          <p:nvSpPr>
            <p:cNvPr id="167" name="Text Box 58"/>
            <p:cNvSpPr txBox="1">
              <a:spLocks noChangeArrowheads="1"/>
            </p:cNvSpPr>
            <p:nvPr/>
          </p:nvSpPr>
          <p:spPr bwMode="auto">
            <a:xfrm>
              <a:off x="502711" y="4716413"/>
              <a:ext cx="10393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smtClean="0">
                  <a:solidFill>
                    <a:srgbClr val="FF0000"/>
                  </a:solidFill>
                  <a:latin typeface="Times" charset="0"/>
                </a:rPr>
                <a:t>0.5 cm</a:t>
              </a:r>
              <a:endParaRPr lang="en-US" sz="2400" b="1" dirty="0">
                <a:latin typeface="Times" charset="0"/>
              </a:endParaRPr>
            </a:p>
          </p:txBody>
        </p:sp>
        <p:sp>
          <p:nvSpPr>
            <p:cNvPr id="168" name="Text Box 58"/>
            <p:cNvSpPr txBox="1">
              <a:spLocks noChangeArrowheads="1"/>
            </p:cNvSpPr>
            <p:nvPr/>
          </p:nvSpPr>
          <p:spPr bwMode="auto">
            <a:xfrm>
              <a:off x="485781" y="5004277"/>
              <a:ext cx="103931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smtClean="0">
                  <a:solidFill>
                    <a:srgbClr val="FF0000"/>
                  </a:solidFill>
                  <a:latin typeface="Times" charset="0"/>
                </a:rPr>
                <a:t>9.5 cm</a:t>
              </a:r>
              <a:endParaRPr lang="en-US" sz="2400" b="1" dirty="0">
                <a:latin typeface="Times" charset="0"/>
              </a:endParaRPr>
            </a:p>
          </p:txBody>
        </p:sp>
        <p:sp>
          <p:nvSpPr>
            <p:cNvPr id="169" name="Text Box 58"/>
            <p:cNvSpPr txBox="1">
              <a:spLocks noChangeArrowheads="1"/>
            </p:cNvSpPr>
            <p:nvPr/>
          </p:nvSpPr>
          <p:spPr bwMode="auto">
            <a:xfrm>
              <a:off x="299521" y="5342940"/>
              <a:ext cx="12403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smtClean="0">
                  <a:solidFill>
                    <a:srgbClr val="FF0000"/>
                  </a:solidFill>
                  <a:latin typeface="Times" charset="0"/>
                </a:rPr>
                <a:t>&gt;10</a:t>
              </a:r>
              <a:r>
                <a:rPr lang="en-US" sz="2400" b="1" baseline="30000" dirty="0" smtClean="0">
                  <a:solidFill>
                    <a:srgbClr val="FF0000"/>
                  </a:solidFill>
                  <a:latin typeface="Times" charset="0"/>
                </a:rPr>
                <a:t>5</a:t>
              </a:r>
              <a:r>
                <a:rPr lang="en-US" sz="2400" b="1" dirty="0" smtClean="0">
                  <a:solidFill>
                    <a:srgbClr val="FF0000"/>
                  </a:solidFill>
                  <a:latin typeface="Times" charset="0"/>
                </a:rPr>
                <a:t> cm</a:t>
              </a:r>
              <a:endParaRPr lang="en-US" sz="2400" b="1" dirty="0">
                <a:latin typeface="Times" charset="0"/>
              </a:endParaRPr>
            </a:p>
          </p:txBody>
        </p:sp>
        <p:sp>
          <p:nvSpPr>
            <p:cNvPr id="170" name="Text Box 56"/>
            <p:cNvSpPr txBox="1">
              <a:spLocks noChangeArrowheads="1"/>
            </p:cNvSpPr>
            <p:nvPr/>
          </p:nvSpPr>
          <p:spPr bwMode="auto">
            <a:xfrm>
              <a:off x="1691764" y="5428134"/>
              <a:ext cx="29957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b="1" dirty="0" smtClean="0">
                  <a:latin typeface="Times" charset="0"/>
                </a:rPr>
                <a:t>(conventional </a:t>
              </a:r>
              <a:r>
                <a:rPr lang="en-US" sz="1600" b="1" dirty="0" err="1" smtClean="0">
                  <a:latin typeface="Times" charset="0"/>
                </a:rPr>
                <a:t>GeV</a:t>
              </a:r>
              <a:r>
                <a:rPr lang="en-US" sz="1600" b="1" dirty="0" smtClean="0">
                  <a:latin typeface="Times" charset="0"/>
                </a:rPr>
                <a:t> accelerators)</a:t>
              </a:r>
              <a:endParaRPr lang="en-US" sz="1600" b="1" dirty="0">
                <a:latin typeface="Times" charset="0"/>
              </a:endParaRPr>
            </a:p>
          </p:txBody>
        </p:sp>
      </p:grpSp>
      <p:sp>
        <p:nvSpPr>
          <p:cNvPr id="4" name="TextBox 3"/>
          <p:cNvSpPr txBox="1"/>
          <p:nvPr/>
        </p:nvSpPr>
        <p:spPr>
          <a:xfrm>
            <a:off x="406384" y="5757363"/>
            <a:ext cx="4128091" cy="646331"/>
          </a:xfrm>
          <a:prstGeom prst="rect">
            <a:avLst/>
          </a:prstGeom>
          <a:noFill/>
        </p:spPr>
        <p:txBody>
          <a:bodyPr wrap="none" rtlCol="0">
            <a:spAutoFit/>
          </a:bodyPr>
          <a:lstStyle/>
          <a:p>
            <a:r>
              <a:rPr lang="en-US" b="1" dirty="0" smtClean="0"/>
              <a:t>PW peak power needed to self-guide and</a:t>
            </a:r>
          </a:p>
          <a:p>
            <a:r>
              <a:rPr lang="en-US" b="1" dirty="0"/>
              <a:t>s</a:t>
            </a:r>
            <a:r>
              <a:rPr lang="en-US" b="1" dirty="0" smtClean="0"/>
              <a:t>elf-inject at &lt; 10</a:t>
            </a:r>
            <a:r>
              <a:rPr lang="en-US" b="1" baseline="30000" dirty="0" smtClean="0"/>
              <a:t>18</a:t>
            </a:r>
            <a:r>
              <a:rPr lang="en-US" b="1" dirty="0" smtClean="0"/>
              <a:t> cm</a:t>
            </a:r>
            <a:r>
              <a:rPr lang="en-US" b="1" baseline="30000" dirty="0" smtClean="0"/>
              <a:t>-3 </a:t>
            </a:r>
            <a:r>
              <a:rPr lang="en-US" b="1" dirty="0" smtClean="0"/>
              <a:t>plasma density</a:t>
            </a:r>
            <a:endParaRPr lang="en-US" b="1" dirty="0"/>
          </a:p>
        </p:txBody>
      </p:sp>
      <p:grpSp>
        <p:nvGrpSpPr>
          <p:cNvPr id="15" name="Group 14"/>
          <p:cNvGrpSpPr/>
          <p:nvPr/>
        </p:nvGrpSpPr>
        <p:grpSpPr>
          <a:xfrm>
            <a:off x="3843768" y="2114032"/>
            <a:ext cx="569387" cy="328610"/>
            <a:chOff x="3843768" y="2114032"/>
            <a:chExt cx="569387" cy="328610"/>
          </a:xfrm>
        </p:grpSpPr>
        <p:sp>
          <p:nvSpPr>
            <p:cNvPr id="172" name="Left Arrow 171"/>
            <p:cNvSpPr/>
            <p:nvPr/>
          </p:nvSpPr>
          <p:spPr>
            <a:xfrm>
              <a:off x="3843978" y="2114032"/>
              <a:ext cx="534312" cy="328610"/>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8" name="TextBox 7"/>
            <p:cNvSpPr txBox="1"/>
            <p:nvPr/>
          </p:nvSpPr>
          <p:spPr>
            <a:xfrm>
              <a:off x="3843768" y="2116696"/>
              <a:ext cx="569387" cy="276999"/>
            </a:xfrm>
            <a:prstGeom prst="rect">
              <a:avLst/>
            </a:prstGeom>
            <a:noFill/>
          </p:spPr>
          <p:txBody>
            <a:bodyPr wrap="none" rtlCol="0">
              <a:spAutoFit/>
            </a:bodyPr>
            <a:lstStyle/>
            <a:p>
              <a:r>
                <a:rPr lang="en-US" sz="1200" dirty="0" smtClean="0">
                  <a:solidFill>
                    <a:srgbClr val="FFFFFF"/>
                  </a:solidFill>
                </a:rPr>
                <a:t>1 </a:t>
              </a:r>
              <a:r>
                <a:rPr lang="en-US" sz="1200" dirty="0" err="1" smtClean="0">
                  <a:solidFill>
                    <a:srgbClr val="FFFFFF"/>
                  </a:solidFill>
                </a:rPr>
                <a:t>GeV</a:t>
              </a:r>
              <a:endParaRPr lang="en-US" sz="1200" dirty="0">
                <a:solidFill>
                  <a:srgbClr val="FFFFFF"/>
                </a:solidFill>
              </a:endParaRPr>
            </a:p>
          </p:txBody>
        </p:sp>
      </p:grpSp>
      <p:grpSp>
        <p:nvGrpSpPr>
          <p:cNvPr id="16" name="Group 15"/>
          <p:cNvGrpSpPr/>
          <p:nvPr/>
        </p:nvGrpSpPr>
        <p:grpSpPr>
          <a:xfrm>
            <a:off x="3852441" y="2488672"/>
            <a:ext cx="577640" cy="328610"/>
            <a:chOff x="3852441" y="2488672"/>
            <a:chExt cx="577640" cy="328610"/>
          </a:xfrm>
        </p:grpSpPr>
        <p:sp>
          <p:nvSpPr>
            <p:cNvPr id="3" name="Left Arrow 2"/>
            <p:cNvSpPr/>
            <p:nvPr/>
          </p:nvSpPr>
          <p:spPr>
            <a:xfrm>
              <a:off x="3852441" y="2488672"/>
              <a:ext cx="525849" cy="328610"/>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860694" y="2503197"/>
              <a:ext cx="569387" cy="276999"/>
            </a:xfrm>
            <a:prstGeom prst="rect">
              <a:avLst/>
            </a:prstGeom>
            <a:noFill/>
          </p:spPr>
          <p:txBody>
            <a:bodyPr wrap="none" rtlCol="0">
              <a:spAutoFit/>
            </a:bodyPr>
            <a:lstStyle/>
            <a:p>
              <a:r>
                <a:rPr lang="en-US" sz="1200" dirty="0" smtClean="0">
                  <a:solidFill>
                    <a:srgbClr val="FFFFFF"/>
                  </a:solidFill>
                </a:rPr>
                <a:t>7 </a:t>
              </a:r>
              <a:r>
                <a:rPr lang="en-US" sz="1200" dirty="0" err="1" smtClean="0">
                  <a:solidFill>
                    <a:srgbClr val="FFFFFF"/>
                  </a:solidFill>
                </a:rPr>
                <a:t>GeV</a:t>
              </a:r>
              <a:endParaRPr lang="en-US" sz="1200" dirty="0">
                <a:solidFill>
                  <a:srgbClr val="FFFFFF"/>
                </a:solidFill>
              </a:endParaRPr>
            </a:p>
          </p:txBody>
        </p:sp>
      </p:grpSp>
      <p:grpSp>
        <p:nvGrpSpPr>
          <p:cNvPr id="180" name="Group 179"/>
          <p:cNvGrpSpPr/>
          <p:nvPr/>
        </p:nvGrpSpPr>
        <p:grpSpPr>
          <a:xfrm>
            <a:off x="3869168" y="4806432"/>
            <a:ext cx="569387" cy="328610"/>
            <a:chOff x="3843768" y="2114032"/>
            <a:chExt cx="569387" cy="328610"/>
          </a:xfrm>
        </p:grpSpPr>
        <p:sp>
          <p:nvSpPr>
            <p:cNvPr id="181" name="Left Arrow 180"/>
            <p:cNvSpPr/>
            <p:nvPr/>
          </p:nvSpPr>
          <p:spPr>
            <a:xfrm>
              <a:off x="3843978" y="2114032"/>
              <a:ext cx="534312" cy="328610"/>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00" dirty="0"/>
            </a:p>
          </p:txBody>
        </p:sp>
        <p:sp>
          <p:nvSpPr>
            <p:cNvPr id="182" name="TextBox 181"/>
            <p:cNvSpPr txBox="1"/>
            <p:nvPr/>
          </p:nvSpPr>
          <p:spPr>
            <a:xfrm>
              <a:off x="3843768" y="2116696"/>
              <a:ext cx="569387" cy="276999"/>
            </a:xfrm>
            <a:prstGeom prst="rect">
              <a:avLst/>
            </a:prstGeom>
            <a:noFill/>
          </p:spPr>
          <p:txBody>
            <a:bodyPr wrap="none" rtlCol="0">
              <a:spAutoFit/>
            </a:bodyPr>
            <a:lstStyle/>
            <a:p>
              <a:r>
                <a:rPr lang="en-US" sz="1200" dirty="0" smtClean="0">
                  <a:solidFill>
                    <a:srgbClr val="FFFFFF"/>
                  </a:solidFill>
                </a:rPr>
                <a:t>1 </a:t>
              </a:r>
              <a:r>
                <a:rPr lang="en-US" sz="1200" dirty="0" err="1" smtClean="0">
                  <a:solidFill>
                    <a:srgbClr val="FFFFFF"/>
                  </a:solidFill>
                </a:rPr>
                <a:t>GeV</a:t>
              </a:r>
              <a:endParaRPr lang="en-US" sz="1200" dirty="0">
                <a:solidFill>
                  <a:srgbClr val="FFFFFF"/>
                </a:solidFill>
              </a:endParaRPr>
            </a:p>
          </p:txBody>
        </p:sp>
      </p:grpSp>
      <p:grpSp>
        <p:nvGrpSpPr>
          <p:cNvPr id="183" name="Group 182"/>
          <p:cNvGrpSpPr/>
          <p:nvPr/>
        </p:nvGrpSpPr>
        <p:grpSpPr>
          <a:xfrm>
            <a:off x="3865141" y="5168372"/>
            <a:ext cx="577640" cy="328610"/>
            <a:chOff x="3852441" y="2488672"/>
            <a:chExt cx="577640" cy="328610"/>
          </a:xfrm>
        </p:grpSpPr>
        <p:sp>
          <p:nvSpPr>
            <p:cNvPr id="184" name="Left Arrow 183"/>
            <p:cNvSpPr/>
            <p:nvPr/>
          </p:nvSpPr>
          <p:spPr>
            <a:xfrm>
              <a:off x="3852441" y="2488672"/>
              <a:ext cx="525849" cy="328610"/>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5" name="TextBox 184"/>
            <p:cNvSpPr txBox="1"/>
            <p:nvPr/>
          </p:nvSpPr>
          <p:spPr>
            <a:xfrm>
              <a:off x="3860694" y="2503197"/>
              <a:ext cx="569387" cy="276999"/>
            </a:xfrm>
            <a:prstGeom prst="rect">
              <a:avLst/>
            </a:prstGeom>
            <a:noFill/>
          </p:spPr>
          <p:txBody>
            <a:bodyPr wrap="none" rtlCol="0">
              <a:spAutoFit/>
            </a:bodyPr>
            <a:lstStyle/>
            <a:p>
              <a:r>
                <a:rPr lang="en-US" sz="1200" dirty="0" smtClean="0">
                  <a:solidFill>
                    <a:srgbClr val="FFFFFF"/>
                  </a:solidFill>
                </a:rPr>
                <a:t>7 </a:t>
              </a:r>
              <a:r>
                <a:rPr lang="en-US" sz="1200" dirty="0" err="1" smtClean="0">
                  <a:solidFill>
                    <a:srgbClr val="FFFFFF"/>
                  </a:solidFill>
                </a:rPr>
                <a:t>GeV</a:t>
              </a:r>
              <a:endParaRPr lang="en-US" sz="1200" dirty="0">
                <a:solidFill>
                  <a:srgbClr val="FFFFFF"/>
                </a:solidFill>
              </a:endParaRPr>
            </a:p>
          </p:txBody>
        </p:sp>
      </p:grpSp>
      <p:pic>
        <p:nvPicPr>
          <p:cNvPr id="62629" name="Picture 165" descr="wake surfer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585" y="834076"/>
            <a:ext cx="45148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3306032" y="1454923"/>
            <a:ext cx="1349670" cy="923330"/>
            <a:chOff x="3301913" y="1446736"/>
            <a:chExt cx="1349670" cy="923330"/>
          </a:xfrm>
        </p:grpSpPr>
        <p:sp>
          <p:nvSpPr>
            <p:cNvPr id="7" name="TextBox 6"/>
            <p:cNvSpPr txBox="1"/>
            <p:nvPr/>
          </p:nvSpPr>
          <p:spPr>
            <a:xfrm>
              <a:off x="3505115" y="1446736"/>
              <a:ext cx="1146468" cy="923330"/>
            </a:xfrm>
            <a:prstGeom prst="rect">
              <a:avLst/>
            </a:prstGeom>
            <a:noFill/>
          </p:spPr>
          <p:txBody>
            <a:bodyPr wrap="none" rtlCol="0">
              <a:spAutoFit/>
            </a:bodyPr>
            <a:lstStyle/>
            <a:p>
              <a:pPr algn="ctr"/>
              <a:r>
                <a:rPr lang="en-US" b="1" dirty="0">
                  <a:solidFill>
                    <a:schemeClr val="bg1"/>
                  </a:solidFill>
                </a:rPr>
                <a:t>e</a:t>
              </a:r>
              <a:r>
                <a:rPr lang="en-US" b="1" dirty="0" smtClean="0">
                  <a:solidFill>
                    <a:schemeClr val="bg1"/>
                  </a:solidFill>
                </a:rPr>
                <a:t>xternally</a:t>
              </a:r>
            </a:p>
            <a:p>
              <a:pPr algn="ctr"/>
              <a:r>
                <a:rPr lang="en-US" b="1" dirty="0">
                  <a:solidFill>
                    <a:schemeClr val="bg1"/>
                  </a:solidFill>
                </a:rPr>
                <a:t>i</a:t>
              </a:r>
              <a:r>
                <a:rPr lang="en-US" b="1" dirty="0" smtClean="0">
                  <a:solidFill>
                    <a:schemeClr val="bg1"/>
                  </a:solidFill>
                </a:rPr>
                <a:t>njected </a:t>
              </a:r>
            </a:p>
            <a:p>
              <a:pPr algn="ctr"/>
              <a:r>
                <a:rPr lang="en-US" b="1" dirty="0" smtClean="0">
                  <a:solidFill>
                    <a:schemeClr val="bg1"/>
                  </a:solidFill>
                </a:rPr>
                <a:t>“hadron”</a:t>
              </a:r>
              <a:endParaRPr lang="en-US" b="1" dirty="0">
                <a:solidFill>
                  <a:schemeClr val="bg1"/>
                </a:solidFill>
              </a:endParaRPr>
            </a:p>
          </p:txBody>
        </p:sp>
        <p:cxnSp>
          <p:nvCxnSpPr>
            <p:cNvPr id="9" name="Straight Arrow Connector 8"/>
            <p:cNvCxnSpPr/>
            <p:nvPr/>
          </p:nvCxnSpPr>
          <p:spPr>
            <a:xfrm flipH="1">
              <a:off x="3301913" y="1972714"/>
              <a:ext cx="287866" cy="265113"/>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393561" y="1862370"/>
            <a:ext cx="1357876" cy="948248"/>
            <a:chOff x="389442" y="1854183"/>
            <a:chExt cx="1357876" cy="948248"/>
          </a:xfrm>
        </p:grpSpPr>
        <p:cxnSp>
          <p:nvCxnSpPr>
            <p:cNvPr id="12" name="Straight Arrow Connector 11"/>
            <p:cNvCxnSpPr/>
            <p:nvPr/>
          </p:nvCxnSpPr>
          <p:spPr>
            <a:xfrm>
              <a:off x="1066764" y="2480717"/>
              <a:ext cx="186267" cy="321714"/>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9442" y="1854183"/>
              <a:ext cx="1357876" cy="646331"/>
            </a:xfrm>
            <a:prstGeom prst="rect">
              <a:avLst/>
            </a:prstGeom>
            <a:noFill/>
          </p:spPr>
          <p:txBody>
            <a:bodyPr wrap="none" rtlCol="0">
              <a:spAutoFit/>
            </a:bodyPr>
            <a:lstStyle/>
            <a:p>
              <a:pPr algn="ctr"/>
              <a:r>
                <a:rPr lang="en-US" b="1" dirty="0">
                  <a:solidFill>
                    <a:srgbClr val="FFFFFF"/>
                  </a:solidFill>
                </a:rPr>
                <a:t>s</a:t>
              </a:r>
              <a:r>
                <a:rPr lang="en-US" b="1" dirty="0" smtClean="0">
                  <a:solidFill>
                    <a:srgbClr val="FFFFFF"/>
                  </a:solidFill>
                </a:rPr>
                <a:t>elf-injected</a:t>
              </a:r>
            </a:p>
            <a:p>
              <a:pPr algn="ctr"/>
              <a:r>
                <a:rPr lang="en-US" b="1" dirty="0" smtClean="0">
                  <a:solidFill>
                    <a:srgbClr val="FFFFFF"/>
                  </a:solidFill>
                </a:rPr>
                <a:t>“electrons”</a:t>
              </a:r>
              <a:endParaRPr lang="en-US" b="1" dirty="0">
                <a:solidFill>
                  <a:srgbClr val="FFFFFF"/>
                </a:solidFill>
              </a:endParaRPr>
            </a:p>
          </p:txBody>
        </p:sp>
      </p:grpSp>
      <p:sp>
        <p:nvSpPr>
          <p:cNvPr id="17" name="Oval 16"/>
          <p:cNvSpPr/>
          <p:nvPr/>
        </p:nvSpPr>
        <p:spPr>
          <a:xfrm>
            <a:off x="5630594" y="1728787"/>
            <a:ext cx="135467" cy="134938"/>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256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1000" fill="hold"/>
                                        <p:tgtEl>
                                          <p:spTgt spid="62467"/>
                                        </p:tgtEl>
                                      </p:cBhvr>
                                      <p:by x="1000000" y="1000000"/>
                                    </p:animScale>
                                  </p:childTnLst>
                                </p:cTn>
                              </p:par>
                              <p:par>
                                <p:cTn id="7" presetID="64" presetClass="path" presetSubtype="0" accel="50000" decel="50000" fill="hold" nodeType="withEffect">
                                  <p:stCondLst>
                                    <p:cond delay="0"/>
                                  </p:stCondLst>
                                  <p:childTnLst>
                                    <p:animMotion origin="layout" path="M -1.11111E-6 4.38483E-6 L -1.11111E-6 -0.23983 " pathEditMode="relative" rAng="0" ptsTypes="AA">
                                      <p:cBhvr>
                                        <p:cTn id="8" dur="1000" fill="hold"/>
                                        <p:tgtEl>
                                          <p:spTgt spid="62467"/>
                                        </p:tgtEl>
                                        <p:attrNameLst>
                                          <p:attrName>ppt_x</p:attrName>
                                          <p:attrName>ppt_y</p:attrName>
                                        </p:attrNameLst>
                                      </p:cBhvr>
                                      <p:rCtr x="0" y="-12003"/>
                                    </p:animMotion>
                                  </p:childTnLst>
                                </p:cTn>
                              </p:par>
                              <p:par>
                                <p:cTn id="9" presetID="6" presetClass="emph" presetSubtype="0" fill="hold" nodeType="withEffect">
                                  <p:stCondLst>
                                    <p:cond delay="0"/>
                                  </p:stCondLst>
                                  <p:childTnLst>
                                    <p:animScale>
                                      <p:cBhvr>
                                        <p:cTn id="10" dur="1000" fill="hold"/>
                                        <p:tgtEl>
                                          <p:spTgt spid="62467"/>
                                        </p:tgtEl>
                                      </p:cBhvr>
                                      <p:by x="100000" y="100000"/>
                                    </p:animScale>
                                  </p:childTnLst>
                                </p:cTn>
                              </p:par>
                              <p:par>
                                <p:cTn id="11" presetID="1" presetClass="entr" presetSubtype="0" fill="hold" grpId="0" nodeType="withEffect">
                                  <p:stCondLst>
                                    <p:cond delay="0"/>
                                  </p:stCondLst>
                                  <p:childTnLst>
                                    <p:set>
                                      <p:cBhvr>
                                        <p:cTn id="12" dur="1" fill="hold">
                                          <p:stCondLst>
                                            <p:cond delay="0"/>
                                          </p:stCondLst>
                                        </p:cTn>
                                        <p:tgtEl>
                                          <p:spTgt spid="6249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3" presetClass="path" presetSubtype="0" fill="hold" nodeType="clickEffect">
                                  <p:stCondLst>
                                    <p:cond delay="0"/>
                                  </p:stCondLst>
                                  <p:childTnLst>
                                    <p:animMotion origin="layout" path="M 4.44444E-6 -1.24884E-6 L 0.53038 -0.10361 " pathEditMode="relative" rAng="0" ptsTypes="AA">
                                      <p:cBhvr>
                                        <p:cTn id="16" dur="5000" fill="hold"/>
                                        <p:tgtEl>
                                          <p:spTgt spid="62495"/>
                                        </p:tgtEl>
                                        <p:attrNameLst>
                                          <p:attrName>ppt_x</p:attrName>
                                          <p:attrName>ppt_y</p:attrName>
                                        </p:attrNameLst>
                                      </p:cBhvr>
                                      <p:rCtr x="26510" y="-5180"/>
                                    </p:animMotion>
                                  </p:childTnLst>
                                </p:cTn>
                              </p:par>
                              <p:par>
                                <p:cTn id="17" presetID="6" presetClass="emph" presetSubtype="0" fill="hold" nodeType="withEffect">
                                  <p:stCondLst>
                                    <p:cond delay="0"/>
                                  </p:stCondLst>
                                  <p:childTnLst>
                                    <p:animScale>
                                      <p:cBhvr>
                                        <p:cTn id="18" dur="5000" fill="hold"/>
                                        <p:tgtEl>
                                          <p:spTgt spid="62495"/>
                                        </p:tgtEl>
                                      </p:cBhvr>
                                      <p:by x="200000" y="200000"/>
                                    </p:animScale>
                                  </p:childTnLst>
                                </p:cTn>
                              </p:par>
                              <p:par>
                                <p:cTn id="19" presetID="1" presetClass="entr" presetSubtype="0" fill="hold" grpId="0" nodeType="withEffect">
                                  <p:stCondLst>
                                    <p:cond delay="0"/>
                                  </p:stCondLst>
                                  <p:childTnLst>
                                    <p:set>
                                      <p:cBhvr>
                                        <p:cTn id="20" dur="1" fill="hold">
                                          <p:stCondLst>
                                            <p:cond delay="0"/>
                                          </p:stCondLst>
                                        </p:cTn>
                                        <p:tgtEl>
                                          <p:spTgt spid="62490"/>
                                        </p:tgtEl>
                                        <p:attrNameLst>
                                          <p:attrName>style.visibility</p:attrName>
                                        </p:attrNameLst>
                                      </p:cBhvr>
                                      <p:to>
                                        <p:strVal val="visible"/>
                                      </p:to>
                                    </p:set>
                                  </p:childTnLst>
                                </p:cTn>
                              </p:par>
                              <p:par>
                                <p:cTn id="21" presetID="10" presetClass="exit" presetSubtype="0" fill="hold" grpId="1" nodeType="withEffect">
                                  <p:stCondLst>
                                    <p:cond delay="0"/>
                                  </p:stCondLst>
                                  <p:childTnLst>
                                    <p:animEffect transition="out" filter="fade">
                                      <p:cBhvr>
                                        <p:cTn id="22" dur="2000"/>
                                        <p:tgtEl>
                                          <p:spTgt spid="62492"/>
                                        </p:tgtEl>
                                      </p:cBhvr>
                                    </p:animEffect>
                                    <p:set>
                                      <p:cBhvr>
                                        <p:cTn id="23" dur="1" fill="hold">
                                          <p:stCondLst>
                                            <p:cond delay="1999"/>
                                          </p:stCondLst>
                                        </p:cTn>
                                        <p:tgtEl>
                                          <p:spTgt spid="62492"/>
                                        </p:tgtEl>
                                        <p:attrNameLst>
                                          <p:attrName>style.visibility</p:attrName>
                                        </p:attrNameLst>
                                      </p:cBhvr>
                                      <p:to>
                                        <p:strVal val="hidden"/>
                                      </p:to>
                                    </p:set>
                                  </p:childTnLst>
                                </p:cTn>
                              </p:par>
                            </p:childTnLst>
                          </p:cTn>
                        </p:par>
                        <p:par>
                          <p:cTn id="24" fill="hold" nodeType="afterGroup">
                            <p:stCondLst>
                              <p:cond delay="5000"/>
                            </p:stCondLst>
                            <p:childTnLst>
                              <p:par>
                                <p:cTn id="25" presetID="63" presetClass="path" presetSubtype="0" fill="hold" nodeType="afterEffect">
                                  <p:stCondLst>
                                    <p:cond delay="0"/>
                                  </p:stCondLst>
                                  <p:childTnLst>
                                    <p:animMotion origin="layout" path="M 0.52899 -0.10361 L 0.81927 -0.10361 " pathEditMode="relative" rAng="0" ptsTypes="AA">
                                      <p:cBhvr>
                                        <p:cTn id="26" dur="3000" fill="hold"/>
                                        <p:tgtEl>
                                          <p:spTgt spid="62495"/>
                                        </p:tgtEl>
                                        <p:attrNameLst>
                                          <p:attrName>ppt_x</p:attrName>
                                          <p:attrName>ppt_y</p:attrName>
                                        </p:attrNameLst>
                                      </p:cBhvr>
                                      <p:rCtr x="14514" y="0"/>
                                    </p:animMotion>
                                  </p:childTnLst>
                                </p:cTn>
                              </p:par>
                              <p:par>
                                <p:cTn id="27" presetID="63" presetClass="path" presetSubtype="0" fill="hold" nodeType="withEffect">
                                  <p:stCondLst>
                                    <p:cond delay="0"/>
                                  </p:stCondLst>
                                  <p:childTnLst>
                                    <p:animMotion origin="layout" path="M 0.05712 0.00115 L 0.35156 0.00115 " pathEditMode="relative" rAng="0" ptsTypes="AA">
                                      <p:cBhvr>
                                        <p:cTn id="28" dur="3000" fill="hold"/>
                                        <p:tgtEl>
                                          <p:spTgt spid="62484"/>
                                        </p:tgtEl>
                                        <p:attrNameLst>
                                          <p:attrName>ppt_x</p:attrName>
                                          <p:attrName>ppt_y</p:attrName>
                                        </p:attrNameLst>
                                      </p:cBhvr>
                                      <p:rCtr x="14722" y="0"/>
                                    </p:animMotion>
                                  </p:childTnLst>
                                </p:cTn>
                              </p:par>
                              <p:par>
                                <p:cTn id="29" presetID="63" presetClass="path" presetSubtype="0" fill="hold" nodeType="withEffect">
                                  <p:stCondLst>
                                    <p:cond delay="0"/>
                                  </p:stCondLst>
                                  <p:childTnLst>
                                    <p:animMotion origin="layout" path="M 0.05712 0.00115 L 0.35156 0.00115 " pathEditMode="relative" rAng="0" ptsTypes="AA">
                                      <p:cBhvr>
                                        <p:cTn id="30" dur="3000" fill="hold"/>
                                        <p:tgtEl>
                                          <p:spTgt spid="62480"/>
                                        </p:tgtEl>
                                        <p:attrNameLst>
                                          <p:attrName>ppt_x</p:attrName>
                                          <p:attrName>ppt_y</p:attrName>
                                        </p:attrNameLst>
                                      </p:cBhvr>
                                      <p:rCtr x="14722" y="0"/>
                                    </p:animMotion>
                                  </p:childTnLst>
                                </p:cTn>
                              </p:par>
                              <p:par>
                                <p:cTn id="31" presetID="6" presetClass="emph" presetSubtype="0" fill="hold" nodeType="withEffect">
                                  <p:stCondLst>
                                    <p:cond delay="0"/>
                                  </p:stCondLst>
                                  <p:childTnLst>
                                    <p:animScale>
                                      <p:cBhvr>
                                        <p:cTn id="32" dur="3000" fill="hold"/>
                                        <p:tgtEl>
                                          <p:spTgt spid="62484"/>
                                        </p:tgtEl>
                                      </p:cBhvr>
                                      <p:by x="100000" y="1500000"/>
                                    </p:animScale>
                                  </p:childTnLst>
                                </p:cTn>
                              </p:par>
                              <p:par>
                                <p:cTn id="33" presetID="6" presetClass="emph" presetSubtype="0" fill="hold" nodeType="withEffect">
                                  <p:stCondLst>
                                    <p:cond delay="0"/>
                                  </p:stCondLst>
                                  <p:childTnLst>
                                    <p:animScale>
                                      <p:cBhvr>
                                        <p:cTn id="34" dur="3000" fill="hold"/>
                                        <p:tgtEl>
                                          <p:spTgt spid="62480"/>
                                        </p:tgtEl>
                                      </p:cBhvr>
                                      <p:by x="100000" y="1500000"/>
                                    </p:animScale>
                                  </p:childTnLst>
                                </p:cTn>
                              </p:par>
                              <p:par>
                                <p:cTn id="35" presetID="10" presetClass="entr" presetSubtype="0" fill="hold" grpId="0" nodeType="withEffect">
                                  <p:stCondLst>
                                    <p:cond delay="0"/>
                                  </p:stCondLst>
                                  <p:childTnLst>
                                    <p:set>
                                      <p:cBhvr>
                                        <p:cTn id="36" dur="1" fill="hold">
                                          <p:stCondLst>
                                            <p:cond delay="0"/>
                                          </p:stCondLst>
                                        </p:cTn>
                                        <p:tgtEl>
                                          <p:spTgt spid="62472"/>
                                        </p:tgtEl>
                                        <p:attrNameLst>
                                          <p:attrName>style.visibility</p:attrName>
                                        </p:attrNameLst>
                                      </p:cBhvr>
                                      <p:to>
                                        <p:strVal val="visible"/>
                                      </p:to>
                                    </p:set>
                                    <p:animEffect transition="in" filter="fade">
                                      <p:cBhvr>
                                        <p:cTn id="37" dur="2000"/>
                                        <p:tgtEl>
                                          <p:spTgt spid="6247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2473"/>
                                        </p:tgtEl>
                                        <p:attrNameLst>
                                          <p:attrName>style.visibility</p:attrName>
                                        </p:attrNameLst>
                                      </p:cBhvr>
                                      <p:to>
                                        <p:strVal val="visible"/>
                                      </p:to>
                                    </p:set>
                                    <p:animEffect transition="in" filter="fade">
                                      <p:cBhvr>
                                        <p:cTn id="40" dur="2000"/>
                                        <p:tgtEl>
                                          <p:spTgt spid="6247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474"/>
                                        </p:tgtEl>
                                        <p:attrNameLst>
                                          <p:attrName>style.visibility</p:attrName>
                                        </p:attrNameLst>
                                      </p:cBhvr>
                                      <p:to>
                                        <p:strVal val="visible"/>
                                      </p:to>
                                    </p:set>
                                    <p:animEffect transition="in" filter="fade">
                                      <p:cBhvr>
                                        <p:cTn id="43" dur="2000"/>
                                        <p:tgtEl>
                                          <p:spTgt spid="6247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2475"/>
                                        </p:tgtEl>
                                        <p:attrNameLst>
                                          <p:attrName>style.visibility</p:attrName>
                                        </p:attrNameLst>
                                      </p:cBhvr>
                                      <p:to>
                                        <p:strVal val="visible"/>
                                      </p:to>
                                    </p:set>
                                    <p:animEffect transition="in" filter="fade">
                                      <p:cBhvr>
                                        <p:cTn id="46" dur="2000"/>
                                        <p:tgtEl>
                                          <p:spTgt spid="6247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2476"/>
                                        </p:tgtEl>
                                        <p:attrNameLst>
                                          <p:attrName>style.visibility</p:attrName>
                                        </p:attrNameLst>
                                      </p:cBhvr>
                                      <p:to>
                                        <p:strVal val="visible"/>
                                      </p:to>
                                    </p:set>
                                    <p:animEffect transition="in" filter="fade">
                                      <p:cBhvr>
                                        <p:cTn id="49" dur="2000"/>
                                        <p:tgtEl>
                                          <p:spTgt spid="6247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2477"/>
                                        </p:tgtEl>
                                        <p:attrNameLst>
                                          <p:attrName>style.visibility</p:attrName>
                                        </p:attrNameLst>
                                      </p:cBhvr>
                                      <p:to>
                                        <p:strVal val="visible"/>
                                      </p:to>
                                    </p:set>
                                    <p:animEffect transition="in" filter="fade">
                                      <p:cBhvr>
                                        <p:cTn id="52" dur="2000"/>
                                        <p:tgtEl>
                                          <p:spTgt spid="62477"/>
                                        </p:tgtEl>
                                      </p:cBhvr>
                                    </p:animEffect>
                                  </p:childTnLst>
                                </p:cTn>
                              </p:par>
                              <p:par>
                                <p:cTn id="53" presetID="63" presetClass="path" presetSubtype="0" fill="hold" grpId="1" nodeType="withEffect">
                                  <p:stCondLst>
                                    <p:cond delay="0"/>
                                  </p:stCondLst>
                                  <p:childTnLst>
                                    <p:animMotion origin="layout" path="M -0.31893 0.0037 L 4.44444E-6 3.7037E-7 " pathEditMode="fixed" rAng="0" ptsTypes="AA">
                                      <p:cBhvr>
                                        <p:cTn id="54" dur="3000" fill="hold"/>
                                        <p:tgtEl>
                                          <p:spTgt spid="62472"/>
                                        </p:tgtEl>
                                        <p:attrNameLst>
                                          <p:attrName>ppt_x</p:attrName>
                                          <p:attrName>ppt_y</p:attrName>
                                        </p:attrNameLst>
                                      </p:cBhvr>
                                      <p:rCtr x="15937" y="-185"/>
                                    </p:animMotion>
                                  </p:childTnLst>
                                </p:cTn>
                              </p:par>
                              <p:par>
                                <p:cTn id="55" presetID="63" presetClass="path" presetSubtype="0" fill="hold" grpId="1" nodeType="withEffect">
                                  <p:stCondLst>
                                    <p:cond delay="0"/>
                                  </p:stCondLst>
                                  <p:childTnLst>
                                    <p:animMotion origin="layout" path="M -0.32031 -2.22222E-6 L -3.33333E-6 -2.22222E-6 " pathEditMode="fixed" rAng="0" ptsTypes="AA">
                                      <p:cBhvr>
                                        <p:cTn id="56" dur="3000" fill="hold"/>
                                        <p:tgtEl>
                                          <p:spTgt spid="62473"/>
                                        </p:tgtEl>
                                        <p:attrNameLst>
                                          <p:attrName>ppt_x</p:attrName>
                                          <p:attrName>ppt_y</p:attrName>
                                        </p:attrNameLst>
                                      </p:cBhvr>
                                      <p:rCtr x="16007" y="0"/>
                                    </p:animMotion>
                                  </p:childTnLst>
                                </p:cTn>
                              </p:par>
                              <p:par>
                                <p:cTn id="57" presetID="63" presetClass="path" presetSubtype="0" fill="hold" grpId="1" nodeType="withEffect">
                                  <p:stCondLst>
                                    <p:cond delay="0"/>
                                  </p:stCondLst>
                                  <p:childTnLst>
                                    <p:animMotion origin="layout" path="M -0.30504 -0.00116 L 1.66667E-6 -3.7037E-7 " pathEditMode="fixed" rAng="0" ptsTypes="AA">
                                      <p:cBhvr>
                                        <p:cTn id="58" dur="3000" fill="hold"/>
                                        <p:tgtEl>
                                          <p:spTgt spid="62474"/>
                                        </p:tgtEl>
                                        <p:attrNameLst>
                                          <p:attrName>ppt_x</p:attrName>
                                          <p:attrName>ppt_y</p:attrName>
                                        </p:attrNameLst>
                                      </p:cBhvr>
                                      <p:rCtr x="15243" y="46"/>
                                    </p:animMotion>
                                  </p:childTnLst>
                                </p:cTn>
                              </p:par>
                              <p:par>
                                <p:cTn id="59" presetID="63" presetClass="path" presetSubtype="0" fill="hold" grpId="1" nodeType="withEffect">
                                  <p:stCondLst>
                                    <p:cond delay="0"/>
                                  </p:stCondLst>
                                  <p:childTnLst>
                                    <p:animMotion origin="layout" path="M -0.32795 -0.00162 L -2.77778E-6 -3.33333E-6 " pathEditMode="fixed" rAng="0" ptsTypes="AA">
                                      <p:cBhvr>
                                        <p:cTn id="60" dur="3000" fill="hold"/>
                                        <p:tgtEl>
                                          <p:spTgt spid="62475"/>
                                        </p:tgtEl>
                                        <p:attrNameLst>
                                          <p:attrName>ppt_x</p:attrName>
                                          <p:attrName>ppt_y</p:attrName>
                                        </p:attrNameLst>
                                      </p:cBhvr>
                                      <p:rCtr x="16389" y="69"/>
                                    </p:animMotion>
                                  </p:childTnLst>
                                </p:cTn>
                              </p:par>
                              <p:par>
                                <p:cTn id="61" presetID="63" presetClass="path" presetSubtype="0" fill="hold" grpId="1" nodeType="withEffect">
                                  <p:stCondLst>
                                    <p:cond delay="0"/>
                                  </p:stCondLst>
                                  <p:childTnLst>
                                    <p:animMotion origin="layout" path="M -0.31788 -0.00555 L -2.77778E-6 -3.33333E-6 " pathEditMode="fixed" rAng="0" ptsTypes="AA">
                                      <p:cBhvr>
                                        <p:cTn id="62" dur="3000" fill="hold"/>
                                        <p:tgtEl>
                                          <p:spTgt spid="62476"/>
                                        </p:tgtEl>
                                        <p:attrNameLst>
                                          <p:attrName>ppt_x</p:attrName>
                                          <p:attrName>ppt_y</p:attrName>
                                        </p:attrNameLst>
                                      </p:cBhvr>
                                      <p:rCtr x="15885" y="278"/>
                                    </p:animMotion>
                                  </p:childTnLst>
                                </p:cTn>
                              </p:par>
                              <p:par>
                                <p:cTn id="63" presetID="63" presetClass="path" presetSubtype="0" fill="hold" grpId="1" nodeType="withEffect">
                                  <p:stCondLst>
                                    <p:cond delay="0"/>
                                  </p:stCondLst>
                                  <p:childTnLst>
                                    <p:animMotion origin="layout" path="M -0.31927 0.00648 L -2.77778E-6 3.33333E-6 " pathEditMode="fixed" rAng="0" ptsTypes="AA">
                                      <p:cBhvr>
                                        <p:cTn id="64" dur="3000" fill="hold"/>
                                        <p:tgtEl>
                                          <p:spTgt spid="62477"/>
                                        </p:tgtEl>
                                        <p:attrNameLst>
                                          <p:attrName>ppt_x</p:attrName>
                                          <p:attrName>ppt_y</p:attrName>
                                        </p:attrNameLst>
                                      </p:cBhvr>
                                      <p:rCtr x="15955" y="-324"/>
                                    </p:animMotion>
                                  </p:childTnLst>
                                </p:cTn>
                              </p:par>
                              <p:par>
                                <p:cTn id="65" presetID="1" presetClass="entr" presetSubtype="0" fill="hold" grpId="0" nodeType="withEffect">
                                  <p:stCondLst>
                                    <p:cond delay="0"/>
                                  </p:stCondLst>
                                  <p:childTnLst>
                                    <p:set>
                                      <p:cBhvr>
                                        <p:cTn id="66" dur="1" fill="hold">
                                          <p:stCondLst>
                                            <p:cond delay="0"/>
                                          </p:stCondLst>
                                        </p:cTn>
                                        <p:tgtEl>
                                          <p:spTgt spid="62491"/>
                                        </p:tgtEl>
                                        <p:attrNameLst>
                                          <p:attrName>style.visibility</p:attrName>
                                        </p:attrNameLst>
                                      </p:cBhvr>
                                      <p:to>
                                        <p:strVal val="visible"/>
                                      </p:to>
                                    </p:set>
                                  </p:childTnLst>
                                </p:cTn>
                              </p:par>
                              <p:par>
                                <p:cTn id="67" presetID="10" presetClass="exit" presetSubtype="0" fill="hold" grpId="1" nodeType="withEffect">
                                  <p:stCondLst>
                                    <p:cond delay="0"/>
                                  </p:stCondLst>
                                  <p:childTnLst>
                                    <p:animEffect transition="out" filter="fade">
                                      <p:cBhvr>
                                        <p:cTn id="68" dur="2000"/>
                                        <p:tgtEl>
                                          <p:spTgt spid="62490"/>
                                        </p:tgtEl>
                                      </p:cBhvr>
                                    </p:animEffect>
                                    <p:set>
                                      <p:cBhvr>
                                        <p:cTn id="69" dur="1" fill="hold">
                                          <p:stCondLst>
                                            <p:cond delay="1999"/>
                                          </p:stCondLst>
                                        </p:cTn>
                                        <p:tgtEl>
                                          <p:spTgt spid="62490"/>
                                        </p:tgtEl>
                                        <p:attrNameLst>
                                          <p:attrName>style.visibility</p:attrName>
                                        </p:attrNameLst>
                                      </p:cBhvr>
                                      <p:to>
                                        <p:strVal val="hidden"/>
                                      </p:to>
                                    </p:set>
                                  </p:childTnLst>
                                </p:cTn>
                              </p:par>
                            </p:childTnLst>
                          </p:cTn>
                        </p:par>
                        <p:par>
                          <p:cTn id="70" fill="hold" nodeType="afterGroup">
                            <p:stCondLst>
                              <p:cond delay="8000"/>
                            </p:stCondLst>
                            <p:childTnLst>
                              <p:par>
                                <p:cTn id="71" presetID="63" presetClass="path" presetSubtype="0" fill="hold" nodeType="afterEffect">
                                  <p:stCondLst>
                                    <p:cond delay="0"/>
                                  </p:stCondLst>
                                  <p:childTnLst>
                                    <p:animMotion origin="layout" path="M 0.8177 -0.10361 L 1.02673 -0.10361 " pathEditMode="relative" rAng="0" ptsTypes="AA">
                                      <p:cBhvr>
                                        <p:cTn id="72" dur="2000" fill="hold"/>
                                        <p:tgtEl>
                                          <p:spTgt spid="62495"/>
                                        </p:tgtEl>
                                        <p:attrNameLst>
                                          <p:attrName>ppt_x</p:attrName>
                                          <p:attrName>ppt_y</p:attrName>
                                        </p:attrNameLst>
                                      </p:cBhvr>
                                      <p:rCtr x="10451" y="0"/>
                                    </p:animMotion>
                                  </p:childTnLst>
                                </p:cTn>
                              </p:par>
                              <p:par>
                                <p:cTn id="73" presetID="63" presetClass="path" presetSubtype="0" fill="hold" nodeType="withEffect">
                                  <p:stCondLst>
                                    <p:cond delay="0"/>
                                  </p:stCondLst>
                                  <p:childTnLst>
                                    <p:animMotion origin="layout" path="M 0.35156 0.00116 L 0.61806 0.00116 " pathEditMode="relative" rAng="0" ptsTypes="AA">
                                      <p:cBhvr>
                                        <p:cTn id="74" dur="3000" fill="hold"/>
                                        <p:tgtEl>
                                          <p:spTgt spid="62484"/>
                                        </p:tgtEl>
                                        <p:attrNameLst>
                                          <p:attrName>ppt_x</p:attrName>
                                          <p:attrName>ppt_y</p:attrName>
                                        </p:attrNameLst>
                                      </p:cBhvr>
                                      <p:rCtr x="13316" y="0"/>
                                    </p:animMotion>
                                  </p:childTnLst>
                                </p:cTn>
                              </p:par>
                              <p:par>
                                <p:cTn id="75" presetID="63" presetClass="path" presetSubtype="0" fill="hold" nodeType="withEffect">
                                  <p:stCondLst>
                                    <p:cond delay="0"/>
                                  </p:stCondLst>
                                  <p:childTnLst>
                                    <p:animMotion origin="layout" path="M 0.35156 0.00116 L 0.61806 0.00116 " pathEditMode="relative" rAng="0" ptsTypes="AA">
                                      <p:cBhvr>
                                        <p:cTn id="76" dur="3000" fill="hold"/>
                                        <p:tgtEl>
                                          <p:spTgt spid="62480"/>
                                        </p:tgtEl>
                                        <p:attrNameLst>
                                          <p:attrName>ppt_x</p:attrName>
                                          <p:attrName>ppt_y</p:attrName>
                                        </p:attrNameLst>
                                      </p:cBhvr>
                                      <p:rCtr x="13316" y="0"/>
                                    </p:animMotion>
                                  </p:childTnLst>
                                </p:cTn>
                              </p:par>
                              <p:par>
                                <p:cTn id="77" presetID="10" presetClass="exit" presetSubtype="0" fill="hold" nodeType="withEffect">
                                  <p:stCondLst>
                                    <p:cond delay="0"/>
                                  </p:stCondLst>
                                  <p:childTnLst>
                                    <p:animEffect transition="out" filter="fade">
                                      <p:cBhvr>
                                        <p:cTn id="78" dur="1000"/>
                                        <p:tgtEl>
                                          <p:spTgt spid="62484"/>
                                        </p:tgtEl>
                                      </p:cBhvr>
                                    </p:animEffect>
                                    <p:set>
                                      <p:cBhvr>
                                        <p:cTn id="79" dur="1" fill="hold">
                                          <p:stCondLst>
                                            <p:cond delay="999"/>
                                          </p:stCondLst>
                                        </p:cTn>
                                        <p:tgtEl>
                                          <p:spTgt spid="6248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62480"/>
                                        </p:tgtEl>
                                      </p:cBhvr>
                                    </p:animEffect>
                                    <p:set>
                                      <p:cBhvr>
                                        <p:cTn id="82" dur="1" fill="hold">
                                          <p:stCondLst>
                                            <p:cond delay="999"/>
                                          </p:stCondLst>
                                        </p:cTn>
                                        <p:tgtEl>
                                          <p:spTgt spid="62480"/>
                                        </p:tgtEl>
                                        <p:attrNameLst>
                                          <p:attrName>style.visibility</p:attrName>
                                        </p:attrNameLst>
                                      </p:cBhvr>
                                      <p:to>
                                        <p:strVal val="hidden"/>
                                      </p:to>
                                    </p:set>
                                  </p:childTnLst>
                                </p:cTn>
                              </p:par>
                              <p:par>
                                <p:cTn id="83" presetID="63" presetClass="path" presetSubtype="0" fill="hold" grpId="2" nodeType="withEffect">
                                  <p:stCondLst>
                                    <p:cond delay="400"/>
                                  </p:stCondLst>
                                  <p:childTnLst>
                                    <p:animMotion origin="layout" path="M 2.77778E-6 -2.22222E-6 L 0.29201 -0.01203 " pathEditMode="fixed" rAng="0" ptsTypes="AA">
                                      <p:cBhvr>
                                        <p:cTn id="84" dur="3000" fill="hold"/>
                                        <p:tgtEl>
                                          <p:spTgt spid="62472"/>
                                        </p:tgtEl>
                                        <p:attrNameLst>
                                          <p:attrName>ppt_x</p:attrName>
                                          <p:attrName>ppt_y</p:attrName>
                                        </p:attrNameLst>
                                      </p:cBhvr>
                                      <p:rCtr x="14601" y="-602"/>
                                    </p:animMotion>
                                  </p:childTnLst>
                                </p:cTn>
                              </p:par>
                              <p:par>
                                <p:cTn id="85" presetID="63" presetClass="path" presetSubtype="0" fill="hold" grpId="2" nodeType="withEffect">
                                  <p:stCondLst>
                                    <p:cond delay="0"/>
                                  </p:stCondLst>
                                  <p:childTnLst>
                                    <p:animMotion origin="layout" path="M -3.33333E-6 0 L 0.29792 0.00301 " pathEditMode="fixed" rAng="0" ptsTypes="AA">
                                      <p:cBhvr>
                                        <p:cTn id="86" dur="3000" fill="hold"/>
                                        <p:tgtEl>
                                          <p:spTgt spid="62473"/>
                                        </p:tgtEl>
                                        <p:attrNameLst>
                                          <p:attrName>ppt_x</p:attrName>
                                          <p:attrName>ppt_y</p:attrName>
                                        </p:attrNameLst>
                                      </p:cBhvr>
                                      <p:rCtr x="14896" y="139"/>
                                    </p:animMotion>
                                  </p:childTnLst>
                                </p:cTn>
                              </p:par>
                              <p:par>
                                <p:cTn id="87" presetID="63" presetClass="path" presetSubtype="0" fill="hold" grpId="2" nodeType="withEffect">
                                  <p:stCondLst>
                                    <p:cond delay="0"/>
                                  </p:stCondLst>
                                  <p:childTnLst>
                                    <p:animMotion origin="layout" path="M -2.77778E-6 2.59259E-6 L 0.26754 -0.01991 " pathEditMode="fixed" rAng="0" ptsTypes="AA">
                                      <p:cBhvr>
                                        <p:cTn id="88" dur="3000" fill="hold"/>
                                        <p:tgtEl>
                                          <p:spTgt spid="62474"/>
                                        </p:tgtEl>
                                        <p:attrNameLst>
                                          <p:attrName>ppt_x</p:attrName>
                                          <p:attrName>ppt_y</p:attrName>
                                        </p:attrNameLst>
                                      </p:cBhvr>
                                      <p:rCtr x="13368" y="-995"/>
                                    </p:animMotion>
                                  </p:childTnLst>
                                </p:cTn>
                              </p:par>
                              <p:par>
                                <p:cTn id="89" presetID="63" presetClass="path" presetSubtype="0" fill="hold" grpId="2" nodeType="withEffect">
                                  <p:stCondLst>
                                    <p:cond delay="0"/>
                                  </p:stCondLst>
                                  <p:childTnLst>
                                    <p:animMotion origin="layout" path="M -2.77778E-6 -3.33333E-6 L 0.27344 -0.02384 " pathEditMode="fixed" rAng="0" ptsTypes="AA">
                                      <p:cBhvr>
                                        <p:cTn id="90" dur="3000" fill="hold"/>
                                        <p:tgtEl>
                                          <p:spTgt spid="62475"/>
                                        </p:tgtEl>
                                        <p:attrNameLst>
                                          <p:attrName>ppt_x</p:attrName>
                                          <p:attrName>ppt_y</p:attrName>
                                        </p:attrNameLst>
                                      </p:cBhvr>
                                      <p:rCtr x="13663" y="-1204"/>
                                    </p:animMotion>
                                  </p:childTnLst>
                                </p:cTn>
                              </p:par>
                              <p:par>
                                <p:cTn id="91" presetID="63" presetClass="path" presetSubtype="0" fill="hold" grpId="2" nodeType="withEffect">
                                  <p:stCondLst>
                                    <p:cond delay="0"/>
                                  </p:stCondLst>
                                  <p:childTnLst>
                                    <p:animMotion origin="layout" path="M 1.11111E-6 -4.81481E-6 L 0.26875 -0.0125 " pathEditMode="fixed" rAng="0" ptsTypes="AA">
                                      <p:cBhvr>
                                        <p:cTn id="92" dur="3000" fill="hold"/>
                                        <p:tgtEl>
                                          <p:spTgt spid="62476"/>
                                        </p:tgtEl>
                                        <p:attrNameLst>
                                          <p:attrName>ppt_x</p:attrName>
                                          <p:attrName>ppt_y</p:attrName>
                                        </p:attrNameLst>
                                      </p:cBhvr>
                                      <p:rCtr x="13438" y="-625"/>
                                    </p:animMotion>
                                  </p:childTnLst>
                                </p:cTn>
                              </p:par>
                              <p:par>
                                <p:cTn id="93" presetID="63" presetClass="path" presetSubtype="0" fill="hold" grpId="2" nodeType="withEffect">
                                  <p:stCondLst>
                                    <p:cond delay="0"/>
                                  </p:stCondLst>
                                  <p:childTnLst>
                                    <p:animMotion origin="layout" path="M 4.44444E-6 -2.22222E-6 L 0.27968 -0.01065 " pathEditMode="fixed" rAng="0" ptsTypes="AA">
                                      <p:cBhvr>
                                        <p:cTn id="94" dur="3000" fill="hold"/>
                                        <p:tgtEl>
                                          <p:spTgt spid="62477"/>
                                        </p:tgtEl>
                                        <p:attrNameLst>
                                          <p:attrName>ppt_x</p:attrName>
                                          <p:attrName>ppt_y</p:attrName>
                                        </p:attrNameLst>
                                      </p:cBhvr>
                                      <p:rCtr x="13976" y="-532"/>
                                    </p:animMotion>
                                  </p:childTnLst>
                                </p:cTn>
                              </p:par>
                              <p:par>
                                <p:cTn id="95" presetID="1" presetClass="entr" presetSubtype="0" fill="hold" nodeType="withEffect">
                                  <p:stCondLst>
                                    <p:cond delay="0"/>
                                  </p:stCondLst>
                                  <p:childTnLst>
                                    <p:set>
                                      <p:cBhvr>
                                        <p:cTn id="96" dur="1" fill="hold">
                                          <p:stCondLst>
                                            <p:cond delay="0"/>
                                          </p:stCondLst>
                                        </p:cTn>
                                        <p:tgtEl>
                                          <p:spTgt spid="62493"/>
                                        </p:tgtEl>
                                        <p:attrNameLst>
                                          <p:attrName>style.visibility</p:attrName>
                                        </p:attrNameLst>
                                      </p:cBhvr>
                                      <p:to>
                                        <p:strVal val="visible"/>
                                      </p:to>
                                    </p:set>
                                  </p:childTnLst>
                                </p:cTn>
                              </p:par>
                              <p:par>
                                <p:cTn id="97" presetID="10" presetClass="exit" presetSubtype="0" fill="hold" nodeType="withEffect">
                                  <p:stCondLst>
                                    <p:cond delay="0"/>
                                  </p:stCondLst>
                                  <p:childTnLst>
                                    <p:animEffect transition="out" filter="fade">
                                      <p:cBhvr>
                                        <p:cTn id="98" dur="2000"/>
                                        <p:tgtEl>
                                          <p:spTgt spid="62491"/>
                                        </p:tgtEl>
                                      </p:cBhvr>
                                    </p:animEffect>
                                    <p:set>
                                      <p:cBhvr>
                                        <p:cTn id="99" dur="1" fill="hold">
                                          <p:stCondLst>
                                            <p:cond delay="1999"/>
                                          </p:stCondLst>
                                        </p:cTn>
                                        <p:tgtEl>
                                          <p:spTgt spid="62491"/>
                                        </p:tgtEl>
                                        <p:attrNameLst>
                                          <p:attrName>style.visibility</p:attrName>
                                        </p:attrNameLst>
                                      </p:cBhvr>
                                      <p:to>
                                        <p:strVal val="hidden"/>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8" fill="hold" nodeType="clickEffect">
                                  <p:stCondLst>
                                    <p:cond delay="0"/>
                                  </p:stCondLst>
                                  <p:childTnLst>
                                    <p:set>
                                      <p:cBhvr>
                                        <p:cTn id="103" dur="1" fill="hold">
                                          <p:stCondLst>
                                            <p:cond delay="0"/>
                                          </p:stCondLst>
                                        </p:cTn>
                                        <p:tgtEl>
                                          <p:spTgt spid="6"/>
                                        </p:tgtEl>
                                        <p:attrNameLst>
                                          <p:attrName>style.visibility</p:attrName>
                                        </p:attrNameLst>
                                      </p:cBhvr>
                                      <p:to>
                                        <p:strVal val="visible"/>
                                      </p:to>
                                    </p:set>
                                    <p:animEffect transition="in" filter="wipe(left)">
                                      <p:cBhvr>
                                        <p:cTn id="104" dur="500"/>
                                        <p:tgtEl>
                                          <p:spTgt spid="6"/>
                                        </p:tgtEl>
                                      </p:cBhvr>
                                    </p:animEffect>
                                  </p:childTnLst>
                                </p:cTn>
                              </p:par>
                            </p:childTnLst>
                          </p:cTn>
                        </p:par>
                        <p:par>
                          <p:cTn id="105" fill="hold">
                            <p:stCondLst>
                              <p:cond delay="500"/>
                            </p:stCondLst>
                            <p:childTnLst>
                              <p:par>
                                <p:cTn id="106" presetID="1" presetClass="entr" presetSubtype="0" fill="hold" grpId="0" nodeType="afterEffect">
                                  <p:stCondLst>
                                    <p:cond delay="0"/>
                                  </p:stCondLst>
                                  <p:childTnLst>
                                    <p:set>
                                      <p:cBhvr>
                                        <p:cTn id="107" dur="1" fill="hold">
                                          <p:stCondLst>
                                            <p:cond delay="0"/>
                                          </p:stCondLst>
                                        </p:cTn>
                                        <p:tgtEl>
                                          <p:spTgt spid="17"/>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0" presetClass="path" presetSubtype="0" accel="50000" decel="50000" fill="hold" grpId="1" nodeType="clickEffect">
                                  <p:stCondLst>
                                    <p:cond delay="0"/>
                                  </p:stCondLst>
                                  <p:childTnLst>
                                    <p:animMotion origin="layout" path="M 0 0 L 0.01805 0.17546 " pathEditMode="relative" ptsTypes="AA">
                                      <p:cBhvr>
                                        <p:cTn id="111" dur="2000" fill="hold"/>
                                        <p:tgtEl>
                                          <p:spTgt spid="17"/>
                                        </p:tgtEl>
                                        <p:attrNameLst>
                                          <p:attrName>ppt_x</p:attrName>
                                          <p:attrName>ppt_y</p:attrName>
                                        </p:attrNameLst>
                                      </p:cBhvr>
                                    </p:animMotion>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nodeType="clickEffect">
                                  <p:stCondLst>
                                    <p:cond delay="0"/>
                                  </p:stCondLst>
                                  <p:childTnLst>
                                    <p:set>
                                      <p:cBhvr>
                                        <p:cTn id="115" dur="1" fill="hold">
                                          <p:stCondLst>
                                            <p:cond delay="0"/>
                                          </p:stCondLst>
                                        </p:cTn>
                                        <p:tgtEl>
                                          <p:spTgt spid="5"/>
                                        </p:tgtEl>
                                        <p:attrNameLst>
                                          <p:attrName>style.visibility</p:attrName>
                                        </p:attrNameLst>
                                      </p:cBhvr>
                                      <p:to>
                                        <p:strVal val="visible"/>
                                      </p:to>
                                    </p:set>
                                    <p:animEffect transition="in" filter="wipe(up)">
                                      <p:cBhvr>
                                        <p:cTn id="116" dur="500"/>
                                        <p:tgtEl>
                                          <p:spTgt spid="5"/>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2" fill="hold" nodeType="clickEffect">
                                  <p:stCondLst>
                                    <p:cond delay="0"/>
                                  </p:stCondLst>
                                  <p:childTnLst>
                                    <p:set>
                                      <p:cBhvr>
                                        <p:cTn id="120" dur="1" fill="hold">
                                          <p:stCondLst>
                                            <p:cond delay="0"/>
                                          </p:stCondLst>
                                        </p:cTn>
                                        <p:tgtEl>
                                          <p:spTgt spid="180"/>
                                        </p:tgtEl>
                                        <p:attrNameLst>
                                          <p:attrName>style.visibility</p:attrName>
                                        </p:attrNameLst>
                                      </p:cBhvr>
                                      <p:to>
                                        <p:strVal val="visible"/>
                                      </p:to>
                                    </p:set>
                                    <p:animEffect transition="in" filter="wipe(right)">
                                      <p:cBhvr>
                                        <p:cTn id="121" dur="500"/>
                                        <p:tgtEl>
                                          <p:spTgt spid="180"/>
                                        </p:tgtEl>
                                      </p:cBhvr>
                                    </p:animEffect>
                                  </p:childTnLst>
                                </p:cTn>
                              </p:par>
                              <p:par>
                                <p:cTn id="122" presetID="22" presetClass="entr" presetSubtype="2" fill="hold" nodeType="withEffect">
                                  <p:stCondLst>
                                    <p:cond delay="0"/>
                                  </p:stCondLst>
                                  <p:childTnLst>
                                    <p:set>
                                      <p:cBhvr>
                                        <p:cTn id="123" dur="1" fill="hold">
                                          <p:stCondLst>
                                            <p:cond delay="0"/>
                                          </p:stCondLst>
                                        </p:cTn>
                                        <p:tgtEl>
                                          <p:spTgt spid="15"/>
                                        </p:tgtEl>
                                        <p:attrNameLst>
                                          <p:attrName>style.visibility</p:attrName>
                                        </p:attrNameLst>
                                      </p:cBhvr>
                                      <p:to>
                                        <p:strVal val="visible"/>
                                      </p:to>
                                    </p:set>
                                    <p:animEffect transition="in" filter="wipe(right)">
                                      <p:cBhvr>
                                        <p:cTn id="124" dur="500"/>
                                        <p:tgtEl>
                                          <p:spTgt spid="15"/>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2" fill="hold" nodeType="click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wipe(right)">
                                      <p:cBhvr>
                                        <p:cTn id="129" dur="500"/>
                                        <p:tgtEl>
                                          <p:spTgt spid="16"/>
                                        </p:tgtEl>
                                      </p:cBhvr>
                                    </p:animEffect>
                                  </p:childTnLst>
                                </p:cTn>
                              </p:par>
                              <p:par>
                                <p:cTn id="130" presetID="22" presetClass="entr" presetSubtype="2" fill="hold" nodeType="withEffect">
                                  <p:stCondLst>
                                    <p:cond delay="0"/>
                                  </p:stCondLst>
                                  <p:childTnLst>
                                    <p:set>
                                      <p:cBhvr>
                                        <p:cTn id="131" dur="1" fill="hold">
                                          <p:stCondLst>
                                            <p:cond delay="0"/>
                                          </p:stCondLst>
                                        </p:cTn>
                                        <p:tgtEl>
                                          <p:spTgt spid="183"/>
                                        </p:tgtEl>
                                        <p:attrNameLst>
                                          <p:attrName>style.visibility</p:attrName>
                                        </p:attrNameLst>
                                      </p:cBhvr>
                                      <p:to>
                                        <p:strVal val="visible"/>
                                      </p:to>
                                    </p:set>
                                    <p:animEffect transition="in" filter="wipe(right)">
                                      <p:cBhvr>
                                        <p:cTn id="132" dur="500"/>
                                        <p:tgtEl>
                                          <p:spTgt spid="183"/>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4"/>
                                        </p:tgtEl>
                                        <p:attrNameLst>
                                          <p:attrName>style.visibility</p:attrName>
                                        </p:attrNameLst>
                                      </p:cBhvr>
                                      <p:to>
                                        <p:strVal val="visible"/>
                                      </p:to>
                                    </p:set>
                                    <p:animEffect transition="in" filter="wipe(left)">
                                      <p:cBhvr>
                                        <p:cTn id="137" dur="500"/>
                                        <p:tgtEl>
                                          <p:spTgt spid="4"/>
                                        </p:tgtEl>
                                      </p:cBhvr>
                                    </p:animEffect>
                                  </p:childTnLst>
                                </p:cTn>
                              </p:par>
                            </p:childTnLst>
                          </p:cTn>
                        </p:par>
                      </p:childTnLst>
                    </p:cTn>
                  </p:par>
                  <p:par>
                    <p:cTn id="138" fill="hold">
                      <p:stCondLst>
                        <p:cond delay="indefinite"/>
                      </p:stCondLst>
                      <p:childTnLst>
                        <p:par>
                          <p:cTn id="139" fill="hold">
                            <p:stCondLst>
                              <p:cond delay="0"/>
                            </p:stCondLst>
                            <p:childTnLst>
                              <p:par>
                                <p:cTn id="140" presetID="9" presetClass="entr" presetSubtype="0" fill="hold" nodeType="clickEffect">
                                  <p:stCondLst>
                                    <p:cond delay="0"/>
                                  </p:stCondLst>
                                  <p:childTnLst>
                                    <p:set>
                                      <p:cBhvr>
                                        <p:cTn id="141" dur="1" fill="hold">
                                          <p:stCondLst>
                                            <p:cond delay="0"/>
                                          </p:stCondLst>
                                        </p:cTn>
                                        <p:tgtEl>
                                          <p:spTgt spid="62629"/>
                                        </p:tgtEl>
                                        <p:attrNameLst>
                                          <p:attrName>style.visibility</p:attrName>
                                        </p:attrNameLst>
                                      </p:cBhvr>
                                      <p:to>
                                        <p:strVal val="visible"/>
                                      </p:to>
                                    </p:set>
                                    <p:animEffect transition="in" filter="dissolve">
                                      <p:cBhvr>
                                        <p:cTn id="142" dur="1000"/>
                                        <p:tgtEl>
                                          <p:spTgt spid="62629"/>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10"/>
                                        </p:tgtEl>
                                        <p:attrNameLst>
                                          <p:attrName>style.visibility</p:attrName>
                                        </p:attrNameLst>
                                      </p:cBhvr>
                                      <p:to>
                                        <p:strVal val="visible"/>
                                      </p:to>
                                    </p:set>
                                  </p:childTnLst>
                                </p:cTn>
                              </p:par>
                            </p:childTnLst>
                          </p:cTn>
                        </p:par>
                        <p:par>
                          <p:cTn id="147" fill="hold">
                            <p:stCondLst>
                              <p:cond delay="0"/>
                            </p:stCondLst>
                            <p:childTnLst>
                              <p:par>
                                <p:cTn id="148" presetID="1" presetClass="entr" presetSubtype="0" fill="hold" nodeType="afterEffect">
                                  <p:stCondLst>
                                    <p:cond delay="0"/>
                                  </p:stCondLst>
                                  <p:childTnLst>
                                    <p:set>
                                      <p:cBhvr>
                                        <p:cTn id="14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2" grpId="0" animBg="1"/>
      <p:bldP spid="62472" grpId="1" animBg="1"/>
      <p:bldP spid="62472" grpId="2" animBg="1"/>
      <p:bldP spid="62473" grpId="0" animBg="1"/>
      <p:bldP spid="62473" grpId="1" animBg="1"/>
      <p:bldP spid="62473" grpId="2" animBg="1"/>
      <p:bldP spid="62474" grpId="0" animBg="1"/>
      <p:bldP spid="62474" grpId="1" animBg="1"/>
      <p:bldP spid="62474" grpId="2" animBg="1"/>
      <p:bldP spid="62475" grpId="0" animBg="1"/>
      <p:bldP spid="62475" grpId="1" animBg="1"/>
      <p:bldP spid="62475" grpId="2" animBg="1"/>
      <p:bldP spid="62476" grpId="0" animBg="1"/>
      <p:bldP spid="62476" grpId="1" animBg="1"/>
      <p:bldP spid="62476" grpId="2" animBg="1"/>
      <p:bldP spid="62477" grpId="0" animBg="1"/>
      <p:bldP spid="62477" grpId="1" animBg="1"/>
      <p:bldP spid="62477" grpId="2" animBg="1"/>
      <p:bldP spid="62490" grpId="0"/>
      <p:bldP spid="62490" grpId="1"/>
      <p:bldP spid="62491" grpId="0"/>
      <p:bldP spid="62492" grpId="0"/>
      <p:bldP spid="62492" grpId="1"/>
      <p:bldP spid="4" grpId="0"/>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Fig3_sinusoidal w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266" y="1265777"/>
            <a:ext cx="31972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5"/>
          <p:cNvSpPr txBox="1">
            <a:spLocks noChangeArrowheads="1"/>
          </p:cNvSpPr>
          <p:nvPr/>
        </p:nvSpPr>
        <p:spPr bwMode="auto">
          <a:xfrm>
            <a:off x="1487941" y="190500"/>
            <a:ext cx="7709112"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smtClean="0"/>
              <a:t>Today, most LPAs operate in the “bubble” regime…</a:t>
            </a:r>
            <a:endParaRPr lang="en-US" b="1" dirty="0"/>
          </a:p>
        </p:txBody>
      </p:sp>
      <p:sp>
        <p:nvSpPr>
          <p:cNvPr id="14341" name="Text Box 6"/>
          <p:cNvSpPr txBox="1">
            <a:spLocks noChangeArrowheads="1"/>
          </p:cNvSpPr>
          <p:nvPr/>
        </p:nvSpPr>
        <p:spPr bwMode="auto">
          <a:xfrm>
            <a:off x="152400" y="1481675"/>
            <a:ext cx="2928938"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a:t>Before 2004:</a:t>
            </a:r>
          </a:p>
        </p:txBody>
      </p:sp>
      <p:sp>
        <p:nvSpPr>
          <p:cNvPr id="14342" name="Text Box 7"/>
          <p:cNvSpPr txBox="1">
            <a:spLocks noChangeArrowheads="1"/>
          </p:cNvSpPr>
          <p:nvPr/>
        </p:nvSpPr>
        <p:spPr bwMode="auto">
          <a:xfrm>
            <a:off x="228600" y="3759213"/>
            <a:ext cx="2547938"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600" b="1" dirty="0"/>
              <a:t>After 2004:</a:t>
            </a:r>
          </a:p>
        </p:txBody>
      </p:sp>
      <p:grpSp>
        <p:nvGrpSpPr>
          <p:cNvPr id="14343" name="Group 8"/>
          <p:cNvGrpSpPr>
            <a:grpSpLocks/>
          </p:cNvGrpSpPr>
          <p:nvPr/>
        </p:nvGrpSpPr>
        <p:grpSpPr bwMode="auto">
          <a:xfrm>
            <a:off x="3005666" y="3704177"/>
            <a:ext cx="2938463" cy="2476500"/>
            <a:chOff x="1872" y="2664"/>
            <a:chExt cx="1851" cy="1560"/>
          </a:xfrm>
        </p:grpSpPr>
        <p:sp>
          <p:nvSpPr>
            <p:cNvPr id="14354" name="Rectangle 9"/>
            <p:cNvSpPr>
              <a:spLocks noChangeArrowheads="1"/>
            </p:cNvSpPr>
            <p:nvPr/>
          </p:nvSpPr>
          <p:spPr bwMode="auto">
            <a:xfrm>
              <a:off x="2283" y="2832"/>
              <a:ext cx="1248" cy="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4355" name="Line 10"/>
            <p:cNvSpPr>
              <a:spLocks noChangeShapeType="1"/>
            </p:cNvSpPr>
            <p:nvPr/>
          </p:nvSpPr>
          <p:spPr bwMode="auto">
            <a:xfrm rot="16200000" flipH="1">
              <a:off x="2931"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6" name="Line 11"/>
            <p:cNvSpPr>
              <a:spLocks noChangeShapeType="1"/>
            </p:cNvSpPr>
            <p:nvPr/>
          </p:nvSpPr>
          <p:spPr bwMode="auto">
            <a:xfrm rot="16200000" flipH="1">
              <a:off x="3123"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7" name="Line 12"/>
            <p:cNvSpPr>
              <a:spLocks noChangeShapeType="1"/>
            </p:cNvSpPr>
            <p:nvPr/>
          </p:nvSpPr>
          <p:spPr bwMode="auto">
            <a:xfrm rot="16200000" flipH="1">
              <a:off x="3219"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8" name="Line 13"/>
            <p:cNvSpPr>
              <a:spLocks noChangeShapeType="1"/>
            </p:cNvSpPr>
            <p:nvPr/>
          </p:nvSpPr>
          <p:spPr bwMode="auto">
            <a:xfrm rot="16200000" flipH="1">
              <a:off x="3315"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59" name="Line 14"/>
            <p:cNvSpPr>
              <a:spLocks noChangeShapeType="1"/>
            </p:cNvSpPr>
            <p:nvPr/>
          </p:nvSpPr>
          <p:spPr bwMode="auto">
            <a:xfrm rot="16200000" flipH="1">
              <a:off x="2835"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0" name="Line 15"/>
            <p:cNvSpPr>
              <a:spLocks noChangeShapeType="1"/>
            </p:cNvSpPr>
            <p:nvPr/>
          </p:nvSpPr>
          <p:spPr bwMode="auto">
            <a:xfrm rot="16200000" flipH="1">
              <a:off x="2643"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1" name="Line 16"/>
            <p:cNvSpPr>
              <a:spLocks noChangeShapeType="1"/>
            </p:cNvSpPr>
            <p:nvPr/>
          </p:nvSpPr>
          <p:spPr bwMode="auto">
            <a:xfrm rot="16200000" flipH="1">
              <a:off x="2451"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2" name="Line 17"/>
            <p:cNvSpPr>
              <a:spLocks noChangeShapeType="1"/>
            </p:cNvSpPr>
            <p:nvPr/>
          </p:nvSpPr>
          <p:spPr bwMode="auto">
            <a:xfrm rot="16200000" flipH="1">
              <a:off x="2355"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3" name="Line 18"/>
            <p:cNvSpPr>
              <a:spLocks noChangeShapeType="1"/>
            </p:cNvSpPr>
            <p:nvPr/>
          </p:nvSpPr>
          <p:spPr bwMode="auto">
            <a:xfrm rot="16200000" flipH="1">
              <a:off x="2259"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4" name="Line 19"/>
            <p:cNvSpPr>
              <a:spLocks noChangeShapeType="1"/>
            </p:cNvSpPr>
            <p:nvPr/>
          </p:nvSpPr>
          <p:spPr bwMode="auto">
            <a:xfrm rot="16200000" flipH="1">
              <a:off x="3027"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5" name="Line 20"/>
            <p:cNvSpPr>
              <a:spLocks noChangeShapeType="1"/>
            </p:cNvSpPr>
            <p:nvPr/>
          </p:nvSpPr>
          <p:spPr bwMode="auto">
            <a:xfrm rot="16200000" flipH="1">
              <a:off x="2739"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6" name="Line 21"/>
            <p:cNvSpPr>
              <a:spLocks noChangeShapeType="1"/>
            </p:cNvSpPr>
            <p:nvPr/>
          </p:nvSpPr>
          <p:spPr bwMode="auto">
            <a:xfrm rot="16200000" flipH="1">
              <a:off x="2547"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7" name="Line 22"/>
            <p:cNvSpPr>
              <a:spLocks noChangeShapeType="1"/>
            </p:cNvSpPr>
            <p:nvPr/>
          </p:nvSpPr>
          <p:spPr bwMode="auto">
            <a:xfrm rot="16200000" flipH="1">
              <a:off x="3411"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8" name="Line 23"/>
            <p:cNvSpPr>
              <a:spLocks noChangeShapeType="1"/>
            </p:cNvSpPr>
            <p:nvPr/>
          </p:nvSpPr>
          <p:spPr bwMode="auto">
            <a:xfrm rot="16200000" flipH="1">
              <a:off x="3507" y="3816"/>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69" name="Text Box 24"/>
            <p:cNvSpPr txBox="1">
              <a:spLocks noChangeArrowheads="1"/>
            </p:cNvSpPr>
            <p:nvPr/>
          </p:nvSpPr>
          <p:spPr bwMode="auto">
            <a:xfrm>
              <a:off x="2220" y="2664"/>
              <a:ext cx="1338"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solidFill>
                    <a:srgbClr val="FF0000"/>
                  </a:solidFill>
                  <a:latin typeface="Times New Roman" charset="0"/>
                </a:rPr>
                <a:t>Leemans, </a:t>
              </a:r>
              <a:r>
                <a:rPr lang="en-US" sz="1400" i="1">
                  <a:solidFill>
                    <a:srgbClr val="FF0000"/>
                  </a:solidFill>
                  <a:latin typeface="Times New Roman" charset="0"/>
                </a:rPr>
                <a:t>Nat. Phys.</a:t>
              </a:r>
              <a:r>
                <a:rPr lang="en-US" sz="1400">
                  <a:solidFill>
                    <a:srgbClr val="FF0000"/>
                  </a:solidFill>
                  <a:latin typeface="Times New Roman" charset="0"/>
                </a:rPr>
                <a:t>(2006)</a:t>
              </a:r>
            </a:p>
          </p:txBody>
        </p:sp>
        <p:sp>
          <p:nvSpPr>
            <p:cNvPr id="193561" name="Text Box 25"/>
            <p:cNvSpPr txBox="1">
              <a:spLocks noChangeArrowheads="1"/>
            </p:cNvSpPr>
            <p:nvPr/>
          </p:nvSpPr>
          <p:spPr bwMode="auto">
            <a:xfrm>
              <a:off x="2232" y="3974"/>
              <a:ext cx="1491" cy="2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a:latin typeface="Times" charset="0"/>
                </a:rPr>
                <a:t>Energy Gain (MeV)</a:t>
              </a:r>
            </a:p>
          </p:txBody>
        </p:sp>
        <p:sp>
          <p:nvSpPr>
            <p:cNvPr id="14371" name="Text Box 26"/>
            <p:cNvSpPr txBox="1">
              <a:spLocks noChangeArrowheads="1"/>
            </p:cNvSpPr>
            <p:nvPr/>
          </p:nvSpPr>
          <p:spPr bwMode="auto">
            <a:xfrm>
              <a:off x="3071" y="3825"/>
              <a:ext cx="340"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1000</a:t>
              </a:r>
            </a:p>
          </p:txBody>
        </p:sp>
        <p:sp>
          <p:nvSpPr>
            <p:cNvPr id="14372" name="Text Box 27"/>
            <p:cNvSpPr txBox="1">
              <a:spLocks noChangeArrowheads="1"/>
            </p:cNvSpPr>
            <p:nvPr/>
          </p:nvSpPr>
          <p:spPr bwMode="auto">
            <a:xfrm>
              <a:off x="2619" y="3832"/>
              <a:ext cx="284"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500</a:t>
              </a:r>
            </a:p>
          </p:txBody>
        </p:sp>
        <p:sp>
          <p:nvSpPr>
            <p:cNvPr id="14373" name="Text Box 28"/>
            <p:cNvSpPr txBox="1">
              <a:spLocks noChangeArrowheads="1"/>
            </p:cNvSpPr>
            <p:nvPr/>
          </p:nvSpPr>
          <p:spPr bwMode="auto">
            <a:xfrm>
              <a:off x="2207" y="3832"/>
              <a:ext cx="172"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0</a:t>
              </a:r>
            </a:p>
          </p:txBody>
        </p:sp>
        <p:sp>
          <p:nvSpPr>
            <p:cNvPr id="14374" name="Freeform 29"/>
            <p:cNvSpPr>
              <a:spLocks/>
            </p:cNvSpPr>
            <p:nvPr/>
          </p:nvSpPr>
          <p:spPr bwMode="auto">
            <a:xfrm>
              <a:off x="2607" y="2928"/>
              <a:ext cx="816" cy="880"/>
            </a:xfrm>
            <a:custGeom>
              <a:avLst/>
              <a:gdLst>
                <a:gd name="T0" fmla="*/ 0 w 1248"/>
                <a:gd name="T1" fmla="*/ 848 h 880"/>
                <a:gd name="T2" fmla="*/ 188 w 1248"/>
                <a:gd name="T3" fmla="*/ 848 h 880"/>
                <a:gd name="T4" fmla="*/ 377 w 1248"/>
                <a:gd name="T5" fmla="*/ 848 h 880"/>
                <a:gd name="T6" fmla="*/ 534 w 1248"/>
                <a:gd name="T7" fmla="*/ 848 h 880"/>
                <a:gd name="T8" fmla="*/ 565 w 1248"/>
                <a:gd name="T9" fmla="*/ 800 h 880"/>
                <a:gd name="T10" fmla="*/ 596 w 1248"/>
                <a:gd name="T11" fmla="*/ 368 h 880"/>
                <a:gd name="T12" fmla="*/ 628 w 1248"/>
                <a:gd name="T13" fmla="*/ 32 h 880"/>
                <a:gd name="T14" fmla="*/ 659 w 1248"/>
                <a:gd name="T15" fmla="*/ 176 h 880"/>
                <a:gd name="T16" fmla="*/ 690 w 1248"/>
                <a:gd name="T17" fmla="*/ 704 h 880"/>
                <a:gd name="T18" fmla="*/ 722 w 1248"/>
                <a:gd name="T19" fmla="*/ 800 h 880"/>
                <a:gd name="T20" fmla="*/ 753 w 1248"/>
                <a:gd name="T21" fmla="*/ 848 h 880"/>
                <a:gd name="T22" fmla="*/ 816 w 1248"/>
                <a:gd name="T23" fmla="*/ 848 h 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48" h="880">
                  <a:moveTo>
                    <a:pt x="0" y="848"/>
                  </a:moveTo>
                  <a:cubicBezTo>
                    <a:pt x="96" y="848"/>
                    <a:pt x="192" y="848"/>
                    <a:pt x="288" y="848"/>
                  </a:cubicBezTo>
                  <a:cubicBezTo>
                    <a:pt x="384" y="848"/>
                    <a:pt x="488" y="848"/>
                    <a:pt x="576" y="848"/>
                  </a:cubicBezTo>
                  <a:cubicBezTo>
                    <a:pt x="664" y="848"/>
                    <a:pt x="768" y="856"/>
                    <a:pt x="816" y="848"/>
                  </a:cubicBezTo>
                  <a:cubicBezTo>
                    <a:pt x="864" y="840"/>
                    <a:pt x="848" y="880"/>
                    <a:pt x="864" y="800"/>
                  </a:cubicBezTo>
                  <a:cubicBezTo>
                    <a:pt x="880" y="720"/>
                    <a:pt x="896" y="496"/>
                    <a:pt x="912" y="368"/>
                  </a:cubicBezTo>
                  <a:cubicBezTo>
                    <a:pt x="928" y="240"/>
                    <a:pt x="944" y="64"/>
                    <a:pt x="960" y="32"/>
                  </a:cubicBezTo>
                  <a:cubicBezTo>
                    <a:pt x="976" y="0"/>
                    <a:pt x="992" y="64"/>
                    <a:pt x="1008" y="176"/>
                  </a:cubicBezTo>
                  <a:cubicBezTo>
                    <a:pt x="1024" y="288"/>
                    <a:pt x="1040" y="600"/>
                    <a:pt x="1056" y="704"/>
                  </a:cubicBezTo>
                  <a:cubicBezTo>
                    <a:pt x="1072" y="808"/>
                    <a:pt x="1088" y="776"/>
                    <a:pt x="1104" y="800"/>
                  </a:cubicBezTo>
                  <a:cubicBezTo>
                    <a:pt x="1120" y="824"/>
                    <a:pt x="1128" y="840"/>
                    <a:pt x="1152" y="848"/>
                  </a:cubicBezTo>
                  <a:cubicBezTo>
                    <a:pt x="1176" y="856"/>
                    <a:pt x="1212" y="852"/>
                    <a:pt x="1248" y="848"/>
                  </a:cubicBezTo>
                </a:path>
              </a:pathLst>
            </a:custGeom>
            <a:noFill/>
            <a:ln w="12700" cmpd="sng">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4375" name="Line 30"/>
            <p:cNvSpPr>
              <a:spLocks noChangeShapeType="1"/>
            </p:cNvSpPr>
            <p:nvPr/>
          </p:nvSpPr>
          <p:spPr bwMode="auto">
            <a:xfrm rot="10800000" flipH="1">
              <a:off x="2283" y="3312"/>
              <a:ext cx="4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376" name="Text Box 31"/>
            <p:cNvSpPr txBox="1">
              <a:spLocks noChangeArrowheads="1"/>
            </p:cNvSpPr>
            <p:nvPr/>
          </p:nvSpPr>
          <p:spPr bwMode="auto">
            <a:xfrm>
              <a:off x="2055" y="3224"/>
              <a:ext cx="26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latin typeface="Times New Roman" charset="0"/>
                </a:rPr>
                <a:t>250</a:t>
              </a:r>
            </a:p>
          </p:txBody>
        </p:sp>
        <p:sp>
          <p:nvSpPr>
            <p:cNvPr id="14377" name="Text Box 32"/>
            <p:cNvSpPr txBox="1">
              <a:spLocks noChangeArrowheads="1"/>
            </p:cNvSpPr>
            <p:nvPr/>
          </p:nvSpPr>
          <p:spPr bwMode="auto">
            <a:xfrm>
              <a:off x="2055" y="2760"/>
              <a:ext cx="26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latin typeface="Times New Roman" charset="0"/>
                </a:rPr>
                <a:t>500</a:t>
              </a:r>
            </a:p>
          </p:txBody>
        </p:sp>
        <p:sp>
          <p:nvSpPr>
            <p:cNvPr id="14378" name="Text Box 33"/>
            <p:cNvSpPr txBox="1">
              <a:spLocks noChangeArrowheads="1"/>
            </p:cNvSpPr>
            <p:nvPr/>
          </p:nvSpPr>
          <p:spPr bwMode="auto">
            <a:xfrm>
              <a:off x="2143" y="3715"/>
              <a:ext cx="164"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latin typeface="Times New Roman" charset="0"/>
                </a:rPr>
                <a:t>0</a:t>
              </a:r>
            </a:p>
          </p:txBody>
        </p:sp>
        <p:sp>
          <p:nvSpPr>
            <p:cNvPr id="14379" name="Text Box 34"/>
            <p:cNvSpPr txBox="1">
              <a:spLocks noChangeArrowheads="1"/>
            </p:cNvSpPr>
            <p:nvPr/>
          </p:nvSpPr>
          <p:spPr bwMode="auto">
            <a:xfrm rot="-5400000">
              <a:off x="1652" y="3244"/>
              <a:ext cx="672" cy="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Times New Roman" charset="0"/>
                </a:rPr>
                <a:t>pC GeV</a:t>
              </a:r>
              <a:r>
                <a:rPr lang="en-US" sz="1800" baseline="30000">
                  <a:latin typeface="Times New Roman" charset="0"/>
                </a:rPr>
                <a:t>-1</a:t>
              </a:r>
              <a:endParaRPr lang="en-US" sz="1800">
                <a:latin typeface="Times New Roman" charset="0"/>
              </a:endParaRPr>
            </a:p>
          </p:txBody>
        </p:sp>
      </p:grpSp>
      <p:sp>
        <p:nvSpPr>
          <p:cNvPr id="14345" name="Text Box 36"/>
          <p:cNvSpPr txBox="1">
            <a:spLocks noChangeArrowheads="1"/>
          </p:cNvSpPr>
          <p:nvPr/>
        </p:nvSpPr>
        <p:spPr bwMode="auto">
          <a:xfrm>
            <a:off x="6383866" y="1191165"/>
            <a:ext cx="205740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a:t>sinusoidal wake</a:t>
            </a:r>
          </a:p>
        </p:txBody>
      </p:sp>
      <p:sp>
        <p:nvSpPr>
          <p:cNvPr id="14346" name="Rectangle 37"/>
          <p:cNvSpPr>
            <a:spLocks noChangeArrowheads="1"/>
          </p:cNvSpPr>
          <p:nvPr/>
        </p:nvSpPr>
        <p:spPr bwMode="auto">
          <a:xfrm>
            <a:off x="3539066" y="3043777"/>
            <a:ext cx="2286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347" name="Rectangle 38"/>
          <p:cNvSpPr>
            <a:spLocks noChangeArrowheads="1"/>
          </p:cNvSpPr>
          <p:nvPr/>
        </p:nvSpPr>
        <p:spPr bwMode="auto">
          <a:xfrm>
            <a:off x="4720166" y="3043777"/>
            <a:ext cx="2286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348" name="Rectangle 39"/>
          <p:cNvSpPr>
            <a:spLocks noChangeArrowheads="1"/>
          </p:cNvSpPr>
          <p:nvPr/>
        </p:nvSpPr>
        <p:spPr bwMode="auto">
          <a:xfrm>
            <a:off x="3373966" y="1837277"/>
            <a:ext cx="228600" cy="1371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349" name="Rectangle 40"/>
          <p:cNvSpPr>
            <a:spLocks noChangeArrowheads="1"/>
          </p:cNvSpPr>
          <p:nvPr/>
        </p:nvSpPr>
        <p:spPr bwMode="auto">
          <a:xfrm>
            <a:off x="5431366" y="3056477"/>
            <a:ext cx="2286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4350" name="Text Box 41"/>
          <p:cNvSpPr txBox="1">
            <a:spLocks noChangeArrowheads="1"/>
          </p:cNvSpPr>
          <p:nvPr/>
        </p:nvSpPr>
        <p:spPr bwMode="auto">
          <a:xfrm>
            <a:off x="3471323" y="1016009"/>
            <a:ext cx="3381304"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smtClean="0">
                <a:solidFill>
                  <a:srgbClr val="FF0000"/>
                </a:solidFill>
                <a:latin typeface="Times New Roman" charset="0"/>
              </a:rPr>
              <a:t>Review:  </a:t>
            </a:r>
            <a:r>
              <a:rPr lang="en-US" sz="1200" dirty="0" err="1">
                <a:solidFill>
                  <a:srgbClr val="FF0000"/>
                </a:solidFill>
                <a:latin typeface="Times New Roman" charset="0"/>
              </a:rPr>
              <a:t>Esarey</a:t>
            </a:r>
            <a:r>
              <a:rPr lang="en-US" sz="1200" dirty="0">
                <a:solidFill>
                  <a:srgbClr val="FF0000"/>
                </a:solidFill>
                <a:latin typeface="Times New Roman" charset="0"/>
              </a:rPr>
              <a:t>, </a:t>
            </a:r>
            <a:r>
              <a:rPr lang="en-US" sz="1200" i="1" dirty="0">
                <a:solidFill>
                  <a:srgbClr val="FF0000"/>
                </a:solidFill>
                <a:latin typeface="Times New Roman" charset="0"/>
              </a:rPr>
              <a:t>Rev. Mod. Phys</a:t>
            </a:r>
            <a:r>
              <a:rPr lang="en-US" sz="1200" dirty="0">
                <a:solidFill>
                  <a:srgbClr val="FF0000"/>
                </a:solidFill>
                <a:latin typeface="Times New Roman" charset="0"/>
              </a:rPr>
              <a:t>. </a:t>
            </a:r>
            <a:r>
              <a:rPr lang="en-US" sz="1200" b="1" dirty="0">
                <a:solidFill>
                  <a:srgbClr val="FF0000"/>
                </a:solidFill>
                <a:latin typeface="Times New Roman" charset="0"/>
              </a:rPr>
              <a:t>81</a:t>
            </a:r>
            <a:r>
              <a:rPr lang="en-US" sz="1200" dirty="0">
                <a:solidFill>
                  <a:srgbClr val="FF0000"/>
                </a:solidFill>
                <a:latin typeface="Times New Roman" charset="0"/>
              </a:rPr>
              <a:t>, 1229 (2009</a:t>
            </a:r>
            <a:r>
              <a:rPr lang="en-US" sz="1200" dirty="0" smtClean="0">
                <a:solidFill>
                  <a:srgbClr val="FF0000"/>
                </a:solidFill>
                <a:latin typeface="Times New Roman" charset="0"/>
              </a:rPr>
              <a:t>)</a:t>
            </a:r>
            <a:endParaRPr lang="en-US" sz="1200" dirty="0">
              <a:solidFill>
                <a:srgbClr val="FF0000"/>
              </a:solidFill>
              <a:latin typeface="Times New Roman" charset="0"/>
            </a:endParaRPr>
          </a:p>
        </p:txBody>
      </p:sp>
      <p:sp>
        <p:nvSpPr>
          <p:cNvPr id="193578" name="Text Box 42"/>
          <p:cNvSpPr txBox="1">
            <a:spLocks noChangeArrowheads="1"/>
          </p:cNvSpPr>
          <p:nvPr/>
        </p:nvSpPr>
        <p:spPr bwMode="auto">
          <a:xfrm>
            <a:off x="3615266" y="3970877"/>
            <a:ext cx="1297062" cy="1384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dirty="0">
                <a:solidFill>
                  <a:srgbClr val="FF0000"/>
                </a:solidFill>
              </a:rPr>
              <a:t>E = </a:t>
            </a:r>
            <a:r>
              <a:rPr lang="en-US" sz="1400" b="1" dirty="0" smtClean="0">
                <a:solidFill>
                  <a:srgbClr val="FF0000"/>
                </a:solidFill>
              </a:rPr>
              <a:t>1 </a:t>
            </a:r>
            <a:r>
              <a:rPr lang="en-US" sz="1400" b="1" dirty="0" err="1">
                <a:solidFill>
                  <a:srgbClr val="FF0000"/>
                </a:solidFill>
              </a:rPr>
              <a:t>GeV</a:t>
            </a:r>
            <a:endParaRPr lang="en-US" sz="1400" b="1" dirty="0"/>
          </a:p>
          <a:p>
            <a:r>
              <a:rPr lang="en-US" sz="1400" b="1" dirty="0"/>
              <a:t>∆E/E = </a:t>
            </a:r>
            <a:r>
              <a:rPr lang="en-US" sz="1400" b="1" dirty="0" smtClean="0"/>
              <a:t>5 </a:t>
            </a:r>
            <a:r>
              <a:rPr lang="en-US" sz="1400" b="1" dirty="0"/>
              <a:t>%</a:t>
            </a:r>
          </a:p>
          <a:p>
            <a:r>
              <a:rPr lang="en-US" sz="1400" b="1" dirty="0" err="1" smtClean="0">
                <a:latin typeface="Times New Roman"/>
                <a:cs typeface="Times New Roman"/>
                <a:sym typeface="Symbol" charset="0"/>
              </a:rPr>
              <a:t>θ</a:t>
            </a:r>
            <a:r>
              <a:rPr lang="en-US" sz="1400" b="1" baseline="-25000" dirty="0" err="1" smtClean="0"/>
              <a:t>div</a:t>
            </a:r>
            <a:r>
              <a:rPr lang="en-US" sz="1400" b="1" dirty="0" smtClean="0"/>
              <a:t> </a:t>
            </a:r>
            <a:r>
              <a:rPr lang="en-US" sz="1400" b="1" dirty="0"/>
              <a:t>= </a:t>
            </a:r>
            <a:r>
              <a:rPr lang="en-US" sz="1400" b="1" dirty="0" smtClean="0"/>
              <a:t>5 </a:t>
            </a:r>
            <a:r>
              <a:rPr lang="en-US" sz="1400" b="1" dirty="0" err="1"/>
              <a:t>mrad</a:t>
            </a:r>
            <a:endParaRPr lang="en-US" sz="1400" b="1" dirty="0"/>
          </a:p>
          <a:p>
            <a:r>
              <a:rPr lang="en-US" sz="1400" b="1" dirty="0"/>
              <a:t>Q ~ 0.1 </a:t>
            </a:r>
            <a:r>
              <a:rPr lang="en-US" sz="1400" b="1" dirty="0" smtClean="0"/>
              <a:t> </a:t>
            </a:r>
            <a:r>
              <a:rPr lang="en-US" sz="1400" b="1" dirty="0" err="1"/>
              <a:t>nC</a:t>
            </a:r>
            <a:endParaRPr lang="en-US" sz="1400" b="1" dirty="0"/>
          </a:p>
          <a:p>
            <a:r>
              <a:rPr lang="en-US" sz="1400" b="1" dirty="0" err="1"/>
              <a:t>t</a:t>
            </a:r>
            <a:r>
              <a:rPr lang="en-US" sz="1400" b="1" baseline="-25000" dirty="0" err="1"/>
              <a:t>bunch</a:t>
            </a:r>
            <a:r>
              <a:rPr lang="en-US" sz="1400" b="1" dirty="0"/>
              <a:t> &lt; 10 </a:t>
            </a:r>
            <a:r>
              <a:rPr lang="en-US" sz="1400" b="1" dirty="0" err="1"/>
              <a:t>fs</a:t>
            </a:r>
            <a:endParaRPr lang="en-US" sz="1400" b="1" dirty="0"/>
          </a:p>
          <a:p>
            <a:r>
              <a:rPr lang="en-US" sz="1400" b="1" dirty="0" err="1"/>
              <a:t>I</a:t>
            </a:r>
            <a:r>
              <a:rPr lang="en-US" sz="1400" b="1" baseline="-25000" dirty="0" err="1"/>
              <a:t>peak</a:t>
            </a:r>
            <a:r>
              <a:rPr lang="en-US" sz="1400" b="1" dirty="0"/>
              <a:t> ~ </a:t>
            </a:r>
            <a:r>
              <a:rPr lang="en-US" sz="1400" b="1" dirty="0" smtClean="0"/>
              <a:t>100 </a:t>
            </a:r>
            <a:r>
              <a:rPr lang="en-US" sz="1400" b="1" dirty="0"/>
              <a:t>kA</a:t>
            </a:r>
            <a:endParaRPr lang="en-US" sz="1400" b="1" dirty="0">
              <a:solidFill>
                <a:srgbClr val="FF0000"/>
              </a:solidFill>
            </a:endParaRPr>
          </a:p>
        </p:txBody>
      </p:sp>
      <p:sp>
        <p:nvSpPr>
          <p:cNvPr id="193579" name="Freeform 43"/>
          <p:cNvSpPr>
            <a:spLocks/>
          </p:cNvSpPr>
          <p:nvPr/>
        </p:nvSpPr>
        <p:spPr bwMode="auto">
          <a:xfrm>
            <a:off x="4186766" y="4123277"/>
            <a:ext cx="1295400" cy="1397000"/>
          </a:xfrm>
          <a:custGeom>
            <a:avLst/>
            <a:gdLst>
              <a:gd name="T0" fmla="*/ 0 w 1248"/>
              <a:gd name="T1" fmla="*/ 1346200 h 880"/>
              <a:gd name="T2" fmla="*/ 298938 w 1248"/>
              <a:gd name="T3" fmla="*/ 1346200 h 880"/>
              <a:gd name="T4" fmla="*/ 597877 w 1248"/>
              <a:gd name="T5" fmla="*/ 1346200 h 880"/>
              <a:gd name="T6" fmla="*/ 846992 w 1248"/>
              <a:gd name="T7" fmla="*/ 1346200 h 880"/>
              <a:gd name="T8" fmla="*/ 896815 w 1248"/>
              <a:gd name="T9" fmla="*/ 1270000 h 880"/>
              <a:gd name="T10" fmla="*/ 946638 w 1248"/>
              <a:gd name="T11" fmla="*/ 584200 h 880"/>
              <a:gd name="T12" fmla="*/ 996462 w 1248"/>
              <a:gd name="T13" fmla="*/ 50800 h 880"/>
              <a:gd name="T14" fmla="*/ 1046285 w 1248"/>
              <a:gd name="T15" fmla="*/ 279400 h 880"/>
              <a:gd name="T16" fmla="*/ 1096108 w 1248"/>
              <a:gd name="T17" fmla="*/ 1117600 h 880"/>
              <a:gd name="T18" fmla="*/ 1145931 w 1248"/>
              <a:gd name="T19" fmla="*/ 1270000 h 880"/>
              <a:gd name="T20" fmla="*/ 1195754 w 1248"/>
              <a:gd name="T21" fmla="*/ 1346200 h 880"/>
              <a:gd name="T22" fmla="*/ 1295400 w 1248"/>
              <a:gd name="T23" fmla="*/ 1346200 h 8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48" h="880">
                <a:moveTo>
                  <a:pt x="0" y="848"/>
                </a:moveTo>
                <a:cubicBezTo>
                  <a:pt x="96" y="848"/>
                  <a:pt x="192" y="848"/>
                  <a:pt x="288" y="848"/>
                </a:cubicBezTo>
                <a:cubicBezTo>
                  <a:pt x="384" y="848"/>
                  <a:pt x="488" y="848"/>
                  <a:pt x="576" y="848"/>
                </a:cubicBezTo>
                <a:cubicBezTo>
                  <a:pt x="664" y="848"/>
                  <a:pt x="768" y="856"/>
                  <a:pt x="816" y="848"/>
                </a:cubicBezTo>
                <a:cubicBezTo>
                  <a:pt x="864" y="840"/>
                  <a:pt x="848" y="880"/>
                  <a:pt x="864" y="800"/>
                </a:cubicBezTo>
                <a:cubicBezTo>
                  <a:pt x="880" y="720"/>
                  <a:pt x="896" y="496"/>
                  <a:pt x="912" y="368"/>
                </a:cubicBezTo>
                <a:cubicBezTo>
                  <a:pt x="928" y="240"/>
                  <a:pt x="944" y="64"/>
                  <a:pt x="960" y="32"/>
                </a:cubicBezTo>
                <a:cubicBezTo>
                  <a:pt x="976" y="0"/>
                  <a:pt x="992" y="64"/>
                  <a:pt x="1008" y="176"/>
                </a:cubicBezTo>
                <a:cubicBezTo>
                  <a:pt x="1024" y="288"/>
                  <a:pt x="1040" y="600"/>
                  <a:pt x="1056" y="704"/>
                </a:cubicBezTo>
                <a:cubicBezTo>
                  <a:pt x="1072" y="808"/>
                  <a:pt x="1088" y="776"/>
                  <a:pt x="1104" y="800"/>
                </a:cubicBezTo>
                <a:cubicBezTo>
                  <a:pt x="1120" y="824"/>
                  <a:pt x="1128" y="840"/>
                  <a:pt x="1152" y="848"/>
                </a:cubicBezTo>
                <a:cubicBezTo>
                  <a:pt x="1176" y="856"/>
                  <a:pt x="1212" y="852"/>
                  <a:pt x="1248" y="848"/>
                </a:cubicBezTo>
              </a:path>
            </a:pathLst>
          </a:custGeom>
          <a:noFill/>
          <a:ln w="57150" cmpd="sng">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14353" name="Picture 44" descr="Fig2_Dewa_d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8066" y="1383252"/>
            <a:ext cx="2740025"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23"/>
          <p:cNvSpPr txBox="1">
            <a:spLocks noChangeArrowheads="1"/>
          </p:cNvSpPr>
          <p:nvPr/>
        </p:nvSpPr>
        <p:spPr bwMode="auto">
          <a:xfrm>
            <a:off x="4208" y="6388100"/>
            <a:ext cx="9269485"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400" dirty="0"/>
              <a:t>... b</a:t>
            </a:r>
            <a:r>
              <a:rPr lang="en-US" sz="2400" dirty="0" smtClean="0"/>
              <a:t>ecause point-like injection enables quasi-</a:t>
            </a:r>
            <a:r>
              <a:rPr lang="en-US" sz="2400" dirty="0" err="1" smtClean="0"/>
              <a:t>monoenergetic</a:t>
            </a:r>
            <a:r>
              <a:rPr lang="en-US" sz="2400" dirty="0" smtClean="0"/>
              <a:t> acceleration</a:t>
            </a:r>
            <a:endParaRPr lang="en-US" sz="2400" dirty="0"/>
          </a:p>
        </p:txBody>
      </p:sp>
      <p:sp>
        <p:nvSpPr>
          <p:cNvPr id="46" name="AutoShape 122"/>
          <p:cNvSpPr>
            <a:spLocks noChangeArrowheads="1"/>
          </p:cNvSpPr>
          <p:nvPr/>
        </p:nvSpPr>
        <p:spPr bwMode="auto">
          <a:xfrm>
            <a:off x="7315200" y="6045198"/>
            <a:ext cx="304800" cy="381000"/>
          </a:xfrm>
          <a:prstGeom prst="upArrow">
            <a:avLst>
              <a:gd name="adj1" fmla="val 50000"/>
              <a:gd name="adj2" fmla="val 43750"/>
            </a:avLst>
          </a:prstGeom>
          <a:solidFill>
            <a:schemeClr val="tx1"/>
          </a:solidFill>
          <a:ln w="9525">
            <a:solidFill>
              <a:schemeClr val="tx1"/>
            </a:solidFill>
            <a:miter lim="800000"/>
            <a:headEnd/>
            <a:tailEnd/>
          </a:ln>
        </p:spPr>
        <p:txBody>
          <a:bodyPr wrap="none" anchor="ctr"/>
          <a:lstStyle/>
          <a:p>
            <a:endParaRPr lang="en-US"/>
          </a:p>
        </p:txBody>
      </p:sp>
      <p:grpSp>
        <p:nvGrpSpPr>
          <p:cNvPr id="48" name="Group 128"/>
          <p:cNvGrpSpPr>
            <a:grpSpLocks/>
          </p:cNvGrpSpPr>
          <p:nvPr/>
        </p:nvGrpSpPr>
        <p:grpSpPr bwMode="auto">
          <a:xfrm>
            <a:off x="8305800" y="3768195"/>
            <a:ext cx="685800" cy="2014537"/>
            <a:chOff x="5232" y="2283"/>
            <a:chExt cx="432" cy="1269"/>
          </a:xfrm>
        </p:grpSpPr>
        <p:grpSp>
          <p:nvGrpSpPr>
            <p:cNvPr id="49" name="Group 97"/>
            <p:cNvGrpSpPr>
              <a:grpSpLocks/>
            </p:cNvGrpSpPr>
            <p:nvPr/>
          </p:nvGrpSpPr>
          <p:grpSpPr bwMode="auto">
            <a:xfrm>
              <a:off x="5232" y="2400"/>
              <a:ext cx="96" cy="960"/>
              <a:chOff x="5232" y="2400"/>
              <a:chExt cx="96" cy="960"/>
            </a:xfrm>
          </p:grpSpPr>
          <p:sp>
            <p:nvSpPr>
              <p:cNvPr id="54" name="Rectangle 94"/>
              <p:cNvSpPr>
                <a:spLocks noChangeArrowheads="1"/>
              </p:cNvSpPr>
              <p:nvPr/>
            </p:nvSpPr>
            <p:spPr bwMode="auto">
              <a:xfrm>
                <a:off x="5232" y="2880"/>
                <a:ext cx="96" cy="480"/>
              </a:xfrm>
              <a:prstGeom prst="rect">
                <a:avLst/>
              </a:prstGeom>
              <a:gradFill rotWithShape="0">
                <a:gsLst>
                  <a:gs pos="0">
                    <a:srgbClr val="E6E6E6"/>
                  </a:gs>
                  <a:gs pos="100000">
                    <a:srgbClr val="FFFFFF"/>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5" name="Rectangle 95"/>
              <p:cNvSpPr>
                <a:spLocks noChangeArrowheads="1"/>
              </p:cNvSpPr>
              <p:nvPr/>
            </p:nvSpPr>
            <p:spPr bwMode="auto">
              <a:xfrm>
                <a:off x="5232" y="2400"/>
                <a:ext cx="96" cy="480"/>
              </a:xfrm>
              <a:prstGeom prst="rect">
                <a:avLst/>
              </a:prstGeom>
              <a:gradFill rotWithShape="0">
                <a:gsLst>
                  <a:gs pos="0">
                    <a:schemeClr val="tx1"/>
                  </a:gs>
                  <a:gs pos="100000">
                    <a:srgbClr val="E6E6E6"/>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6" name="Rectangle 96"/>
              <p:cNvSpPr>
                <a:spLocks noChangeArrowheads="1"/>
              </p:cNvSpPr>
              <p:nvPr/>
            </p:nvSpPr>
            <p:spPr bwMode="auto">
              <a:xfrm>
                <a:off x="5232" y="2400"/>
                <a:ext cx="96" cy="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0" name="Text Box 98"/>
            <p:cNvSpPr txBox="1">
              <a:spLocks noChangeArrowheads="1"/>
            </p:cNvSpPr>
            <p:nvPr/>
          </p:nvSpPr>
          <p:spPr bwMode="auto">
            <a:xfrm>
              <a:off x="5320" y="3286"/>
              <a:ext cx="160"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a:t>0</a:t>
              </a:r>
            </a:p>
          </p:txBody>
        </p:sp>
        <p:sp>
          <p:nvSpPr>
            <p:cNvPr id="51" name="Text Box 99"/>
            <p:cNvSpPr txBox="1">
              <a:spLocks noChangeArrowheads="1"/>
            </p:cNvSpPr>
            <p:nvPr/>
          </p:nvSpPr>
          <p:spPr bwMode="auto">
            <a:xfrm>
              <a:off x="5312" y="2808"/>
              <a:ext cx="160"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a:t>5</a:t>
              </a:r>
            </a:p>
          </p:txBody>
        </p:sp>
        <p:sp>
          <p:nvSpPr>
            <p:cNvPr id="52" name="Text Box 100"/>
            <p:cNvSpPr txBox="1">
              <a:spLocks noChangeArrowheads="1"/>
            </p:cNvSpPr>
            <p:nvPr/>
          </p:nvSpPr>
          <p:spPr bwMode="auto">
            <a:xfrm>
              <a:off x="5304" y="2342"/>
              <a:ext cx="205" cy="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a:t>10</a:t>
              </a:r>
            </a:p>
          </p:txBody>
        </p:sp>
        <p:sp>
          <p:nvSpPr>
            <p:cNvPr id="53" name="Text Box 101"/>
            <p:cNvSpPr txBox="1">
              <a:spLocks noChangeArrowheads="1"/>
            </p:cNvSpPr>
            <p:nvPr/>
          </p:nvSpPr>
          <p:spPr bwMode="auto">
            <a:xfrm rot="5400000">
              <a:off x="4943" y="2831"/>
              <a:ext cx="1269"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electron density (10</a:t>
              </a:r>
              <a:r>
                <a:rPr lang="en-US" sz="1200" baseline="30000"/>
                <a:t>18</a:t>
              </a:r>
              <a:r>
                <a:rPr lang="en-US" sz="1200"/>
                <a:t> cm</a:t>
              </a:r>
              <a:r>
                <a:rPr lang="en-US" sz="1200" baseline="30000"/>
                <a:t>-3</a:t>
              </a:r>
              <a:r>
                <a:rPr lang="en-US" sz="1200"/>
                <a:t>)</a:t>
              </a:r>
            </a:p>
          </p:txBody>
        </p:sp>
      </p:grpSp>
      <p:grpSp>
        <p:nvGrpSpPr>
          <p:cNvPr id="57" name="Group 121"/>
          <p:cNvGrpSpPr>
            <a:grpSpLocks/>
          </p:cNvGrpSpPr>
          <p:nvPr/>
        </p:nvGrpSpPr>
        <p:grpSpPr bwMode="auto">
          <a:xfrm>
            <a:off x="5791200" y="3877732"/>
            <a:ext cx="2438400" cy="2133600"/>
            <a:chOff x="3648" y="2352"/>
            <a:chExt cx="1536" cy="1344"/>
          </a:xfrm>
        </p:grpSpPr>
        <p:pic>
          <p:nvPicPr>
            <p:cNvPr id="58" name="Picture 61" descr="FigII"/>
            <p:cNvPicPr>
              <a:picLocks noChangeAspect="1" noChangeArrowheads="1"/>
            </p:cNvPicPr>
            <p:nvPr/>
          </p:nvPicPr>
          <p:blipFill>
            <a:blip r:embed="rId5">
              <a:extLst>
                <a:ext uri="{28A0092B-C50C-407E-A947-70E740481C1C}">
                  <a14:useLocalDpi xmlns:a14="http://schemas.microsoft.com/office/drawing/2010/main" val="0"/>
                </a:ext>
              </a:extLst>
            </a:blip>
            <a:srcRect r="72037"/>
            <a:stretch>
              <a:fillRect/>
            </a:stretch>
          </p:blipFill>
          <p:spPr bwMode="auto">
            <a:xfrm>
              <a:off x="3648" y="2352"/>
              <a:ext cx="1536" cy="1344"/>
            </a:xfrm>
            <a:prstGeom prst="rect">
              <a:avLst/>
            </a:prstGeom>
            <a:noFill/>
            <a:extLst>
              <a:ext uri="{909E8E84-426E-40dd-AFC4-6F175D3DCCD1}">
                <a14:hiddenFill xmlns:a14="http://schemas.microsoft.com/office/drawing/2010/main">
                  <a:solidFill>
                    <a:srgbClr val="FFFFFF"/>
                  </a:solidFill>
                </a14:hiddenFill>
              </a:ext>
            </a:extLst>
          </p:spPr>
        </p:pic>
        <p:sp>
          <p:nvSpPr>
            <p:cNvPr id="59" name="Text Box 113"/>
            <p:cNvSpPr txBox="1">
              <a:spLocks noChangeArrowheads="1"/>
            </p:cNvSpPr>
            <p:nvPr/>
          </p:nvSpPr>
          <p:spPr bwMode="auto">
            <a:xfrm>
              <a:off x="4287" y="2368"/>
              <a:ext cx="801"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rgbClr val="FF0000"/>
                  </a:solidFill>
                  <a:latin typeface="Times New Roman" charset="0"/>
                </a:rPr>
                <a:t>Kalmykov (2009)</a:t>
              </a:r>
            </a:p>
          </p:txBody>
        </p:sp>
        <p:sp>
          <p:nvSpPr>
            <p:cNvPr id="60" name="Text Box 120"/>
            <p:cNvSpPr txBox="1">
              <a:spLocks noChangeArrowheads="1"/>
            </p:cNvSpPr>
            <p:nvPr/>
          </p:nvSpPr>
          <p:spPr bwMode="auto">
            <a:xfrm>
              <a:off x="4580" y="3216"/>
              <a:ext cx="580"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t>x = 0 mm</a:t>
              </a:r>
            </a:p>
          </p:txBody>
        </p:sp>
      </p:grpSp>
      <p:grpSp>
        <p:nvGrpSpPr>
          <p:cNvPr id="61" name="Group 118"/>
          <p:cNvGrpSpPr>
            <a:grpSpLocks/>
          </p:cNvGrpSpPr>
          <p:nvPr/>
        </p:nvGrpSpPr>
        <p:grpSpPr bwMode="auto">
          <a:xfrm>
            <a:off x="6424613" y="3865032"/>
            <a:ext cx="1830387" cy="2133600"/>
            <a:chOff x="4032" y="2880"/>
            <a:chExt cx="1153" cy="1344"/>
          </a:xfrm>
        </p:grpSpPr>
        <p:pic>
          <p:nvPicPr>
            <p:cNvPr id="62" name="Picture 62" descr="FigII"/>
            <p:cNvPicPr>
              <a:picLocks noChangeAspect="1" noChangeArrowheads="1"/>
            </p:cNvPicPr>
            <p:nvPr/>
          </p:nvPicPr>
          <p:blipFill>
            <a:blip r:embed="rId5">
              <a:extLst>
                <a:ext uri="{28A0092B-C50C-407E-A947-70E740481C1C}">
                  <a14:useLocalDpi xmlns:a14="http://schemas.microsoft.com/office/drawing/2010/main" val="0"/>
                </a:ext>
              </a:extLst>
            </a:blip>
            <a:srcRect l="28076" r="50610"/>
            <a:stretch>
              <a:fillRect/>
            </a:stretch>
          </p:blipFill>
          <p:spPr bwMode="auto">
            <a:xfrm>
              <a:off x="4032" y="2880"/>
              <a:ext cx="1152" cy="1344"/>
            </a:xfrm>
            <a:prstGeom prst="rect">
              <a:avLst/>
            </a:prstGeom>
            <a:noFill/>
            <a:extLst>
              <a:ext uri="{909E8E84-426E-40dd-AFC4-6F175D3DCCD1}">
                <a14:hiddenFill xmlns:a14="http://schemas.microsoft.com/office/drawing/2010/main">
                  <a:solidFill>
                    <a:srgbClr val="FFFFFF"/>
                  </a:solidFill>
                </a14:hiddenFill>
              </a:ext>
            </a:extLst>
          </p:spPr>
        </p:pic>
        <p:sp>
          <p:nvSpPr>
            <p:cNvPr id="63" name="Text Box 65"/>
            <p:cNvSpPr txBox="1">
              <a:spLocks noChangeArrowheads="1"/>
            </p:cNvSpPr>
            <p:nvPr/>
          </p:nvSpPr>
          <p:spPr bwMode="auto">
            <a:xfrm>
              <a:off x="4293" y="2887"/>
              <a:ext cx="801"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rgbClr val="FF0000"/>
                  </a:solidFill>
                  <a:latin typeface="Times New Roman" charset="0"/>
                </a:rPr>
                <a:t>Kalmykov (2009)</a:t>
              </a:r>
            </a:p>
          </p:txBody>
        </p:sp>
        <p:sp>
          <p:nvSpPr>
            <p:cNvPr id="64" name="Text Box 117"/>
            <p:cNvSpPr txBox="1">
              <a:spLocks noChangeArrowheads="1"/>
            </p:cNvSpPr>
            <p:nvPr/>
          </p:nvSpPr>
          <p:spPr bwMode="auto">
            <a:xfrm>
              <a:off x="4512" y="3744"/>
              <a:ext cx="673"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t>x = 0.3 mm</a:t>
              </a:r>
            </a:p>
          </p:txBody>
        </p:sp>
      </p:grpSp>
      <p:grpSp>
        <p:nvGrpSpPr>
          <p:cNvPr id="65" name="Group 119"/>
          <p:cNvGrpSpPr>
            <a:grpSpLocks/>
          </p:cNvGrpSpPr>
          <p:nvPr/>
        </p:nvGrpSpPr>
        <p:grpSpPr bwMode="auto">
          <a:xfrm>
            <a:off x="6469065" y="3877732"/>
            <a:ext cx="1836738" cy="2133600"/>
            <a:chOff x="1803" y="2352"/>
            <a:chExt cx="1157" cy="1344"/>
          </a:xfrm>
        </p:grpSpPr>
        <p:pic>
          <p:nvPicPr>
            <p:cNvPr id="66" name="Picture 114" descr="FigII"/>
            <p:cNvPicPr>
              <a:picLocks noChangeAspect="1" noChangeArrowheads="1"/>
            </p:cNvPicPr>
            <p:nvPr/>
          </p:nvPicPr>
          <p:blipFill>
            <a:blip r:embed="rId5">
              <a:extLst>
                <a:ext uri="{28A0092B-C50C-407E-A947-70E740481C1C}">
                  <a14:useLocalDpi xmlns:a14="http://schemas.microsoft.com/office/drawing/2010/main" val="0"/>
                </a:ext>
              </a:extLst>
            </a:blip>
            <a:srcRect l="49872" r="28815"/>
            <a:stretch>
              <a:fillRect/>
            </a:stretch>
          </p:blipFill>
          <p:spPr bwMode="auto">
            <a:xfrm>
              <a:off x="1803" y="2352"/>
              <a:ext cx="1152" cy="1344"/>
            </a:xfrm>
            <a:prstGeom prst="rect">
              <a:avLst/>
            </a:prstGeom>
            <a:noFill/>
            <a:extLst>
              <a:ext uri="{909E8E84-426E-40dd-AFC4-6F175D3DCCD1}">
                <a14:hiddenFill xmlns:a14="http://schemas.microsoft.com/office/drawing/2010/main">
                  <a:solidFill>
                    <a:srgbClr val="FFFFFF"/>
                  </a:solidFill>
                </a14:hiddenFill>
              </a:ext>
            </a:extLst>
          </p:spPr>
        </p:pic>
        <p:sp>
          <p:nvSpPr>
            <p:cNvPr id="67" name="Text Box 115"/>
            <p:cNvSpPr txBox="1">
              <a:spLocks noChangeArrowheads="1"/>
            </p:cNvSpPr>
            <p:nvPr/>
          </p:nvSpPr>
          <p:spPr bwMode="auto">
            <a:xfrm>
              <a:off x="1943" y="2352"/>
              <a:ext cx="1007" cy="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smtClean="0">
                  <a:solidFill>
                    <a:srgbClr val="FF0000"/>
                  </a:solidFill>
                  <a:latin typeface="Times New Roman" charset="0"/>
                </a:rPr>
                <a:t>Kalmykov</a:t>
              </a:r>
              <a:r>
                <a:rPr lang="en-US" sz="1200" dirty="0" smtClean="0">
                  <a:solidFill>
                    <a:srgbClr val="FF0000"/>
                  </a:solidFill>
                  <a:latin typeface="Times New Roman" charset="0"/>
                </a:rPr>
                <a:t> PRL </a:t>
              </a:r>
              <a:r>
                <a:rPr lang="en-US" sz="1200" dirty="0">
                  <a:solidFill>
                    <a:srgbClr val="FF0000"/>
                  </a:solidFill>
                  <a:latin typeface="Times New Roman" charset="0"/>
                </a:rPr>
                <a:t>(2009)</a:t>
              </a:r>
            </a:p>
          </p:txBody>
        </p:sp>
        <p:sp>
          <p:nvSpPr>
            <p:cNvPr id="68" name="Text Box 116"/>
            <p:cNvSpPr txBox="1">
              <a:spLocks noChangeArrowheads="1"/>
            </p:cNvSpPr>
            <p:nvPr/>
          </p:nvSpPr>
          <p:spPr bwMode="auto">
            <a:xfrm>
              <a:off x="2287" y="3216"/>
              <a:ext cx="673" cy="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t>x = 0.6 mm</a:t>
              </a:r>
            </a:p>
          </p:txBody>
        </p:sp>
      </p:grpSp>
      <p:sp>
        <p:nvSpPr>
          <p:cNvPr id="69" name="Line 127"/>
          <p:cNvSpPr>
            <a:spLocks noChangeShapeType="1"/>
          </p:cNvSpPr>
          <p:nvPr/>
        </p:nvSpPr>
        <p:spPr bwMode="auto">
          <a:xfrm>
            <a:off x="8089900" y="4677832"/>
            <a:ext cx="228600" cy="0"/>
          </a:xfrm>
          <a:prstGeom prst="line">
            <a:avLst/>
          </a:prstGeom>
          <a:noFill/>
          <a:ln w="38100">
            <a:solidFill>
              <a:srgbClr val="FE010E"/>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344" name="Text Box 35"/>
          <p:cNvSpPr txBox="1">
            <a:spLocks noChangeArrowheads="1"/>
          </p:cNvSpPr>
          <p:nvPr/>
        </p:nvSpPr>
        <p:spPr bwMode="auto">
          <a:xfrm>
            <a:off x="6434666" y="3604165"/>
            <a:ext cx="1981200"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b="1" dirty="0"/>
              <a:t>plasma bubble</a:t>
            </a:r>
          </a:p>
        </p:txBody>
      </p:sp>
      <p:grpSp>
        <p:nvGrpSpPr>
          <p:cNvPr id="3" name="Group 2"/>
          <p:cNvGrpSpPr/>
          <p:nvPr/>
        </p:nvGrpSpPr>
        <p:grpSpPr>
          <a:xfrm>
            <a:off x="6900328" y="4203150"/>
            <a:ext cx="948273" cy="995408"/>
            <a:chOff x="6900328" y="4203150"/>
            <a:chExt cx="948273" cy="995408"/>
          </a:xfrm>
        </p:grpSpPr>
        <p:sp>
          <p:nvSpPr>
            <p:cNvPr id="2" name="Freeform 1"/>
            <p:cNvSpPr/>
            <p:nvPr/>
          </p:nvSpPr>
          <p:spPr>
            <a:xfrm>
              <a:off x="6900334" y="4203150"/>
              <a:ext cx="948267" cy="292653"/>
            </a:xfrm>
            <a:custGeom>
              <a:avLst/>
              <a:gdLst>
                <a:gd name="connsiteX0" fmla="*/ 948267 w 948267"/>
                <a:gd name="connsiteY0" fmla="*/ 174120 h 292653"/>
                <a:gd name="connsiteX1" fmla="*/ 711200 w 948267"/>
                <a:gd name="connsiteY1" fmla="*/ 21720 h 292653"/>
                <a:gd name="connsiteX2" fmla="*/ 423334 w 948267"/>
                <a:gd name="connsiteY2" fmla="*/ 30186 h 292653"/>
                <a:gd name="connsiteX3" fmla="*/ 0 w 948267"/>
                <a:gd name="connsiteY3" fmla="*/ 292653 h 292653"/>
              </a:gdLst>
              <a:ahLst/>
              <a:cxnLst>
                <a:cxn ang="0">
                  <a:pos x="connsiteX0" y="connsiteY0"/>
                </a:cxn>
                <a:cxn ang="0">
                  <a:pos x="connsiteX1" y="connsiteY1"/>
                </a:cxn>
                <a:cxn ang="0">
                  <a:pos x="connsiteX2" y="connsiteY2"/>
                </a:cxn>
                <a:cxn ang="0">
                  <a:pos x="connsiteX3" y="connsiteY3"/>
                </a:cxn>
              </a:cxnLst>
              <a:rect l="l" t="t" r="r" b="b"/>
              <a:pathLst>
                <a:path w="948267" h="292653">
                  <a:moveTo>
                    <a:pt x="948267" y="174120"/>
                  </a:moveTo>
                  <a:cubicBezTo>
                    <a:pt x="873478" y="109914"/>
                    <a:pt x="798689" y="45709"/>
                    <a:pt x="711200" y="21720"/>
                  </a:cubicBezTo>
                  <a:cubicBezTo>
                    <a:pt x="623711" y="-2269"/>
                    <a:pt x="541867" y="-14969"/>
                    <a:pt x="423334" y="30186"/>
                  </a:cubicBezTo>
                  <a:cubicBezTo>
                    <a:pt x="304801" y="75341"/>
                    <a:pt x="0" y="292653"/>
                    <a:pt x="0" y="292653"/>
                  </a:cubicBez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0" name="Freeform 69"/>
            <p:cNvSpPr/>
            <p:nvPr/>
          </p:nvSpPr>
          <p:spPr>
            <a:xfrm flipV="1">
              <a:off x="6900328" y="4905905"/>
              <a:ext cx="948267" cy="292653"/>
            </a:xfrm>
            <a:custGeom>
              <a:avLst/>
              <a:gdLst>
                <a:gd name="connsiteX0" fmla="*/ 948267 w 948267"/>
                <a:gd name="connsiteY0" fmla="*/ 174120 h 292653"/>
                <a:gd name="connsiteX1" fmla="*/ 711200 w 948267"/>
                <a:gd name="connsiteY1" fmla="*/ 21720 h 292653"/>
                <a:gd name="connsiteX2" fmla="*/ 423334 w 948267"/>
                <a:gd name="connsiteY2" fmla="*/ 30186 h 292653"/>
                <a:gd name="connsiteX3" fmla="*/ 0 w 948267"/>
                <a:gd name="connsiteY3" fmla="*/ 292653 h 292653"/>
              </a:gdLst>
              <a:ahLst/>
              <a:cxnLst>
                <a:cxn ang="0">
                  <a:pos x="connsiteX0" y="connsiteY0"/>
                </a:cxn>
                <a:cxn ang="0">
                  <a:pos x="connsiteX1" y="connsiteY1"/>
                </a:cxn>
                <a:cxn ang="0">
                  <a:pos x="connsiteX2" y="connsiteY2"/>
                </a:cxn>
                <a:cxn ang="0">
                  <a:pos x="connsiteX3" y="connsiteY3"/>
                </a:cxn>
              </a:cxnLst>
              <a:rect l="l" t="t" r="r" b="b"/>
              <a:pathLst>
                <a:path w="948267" h="292653">
                  <a:moveTo>
                    <a:pt x="948267" y="174120"/>
                  </a:moveTo>
                  <a:cubicBezTo>
                    <a:pt x="873478" y="109914"/>
                    <a:pt x="798689" y="45709"/>
                    <a:pt x="711200" y="21720"/>
                  </a:cubicBezTo>
                  <a:cubicBezTo>
                    <a:pt x="623711" y="-2269"/>
                    <a:pt x="541867" y="-14969"/>
                    <a:pt x="423334" y="30186"/>
                  </a:cubicBezTo>
                  <a:cubicBezTo>
                    <a:pt x="304801" y="75341"/>
                    <a:pt x="0" y="292653"/>
                    <a:pt x="0" y="292653"/>
                  </a:cubicBezTo>
                </a:path>
              </a:pathLst>
            </a:cu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71" name="Group 70"/>
          <p:cNvGrpSpPr/>
          <p:nvPr/>
        </p:nvGrpSpPr>
        <p:grpSpPr>
          <a:xfrm>
            <a:off x="106487" y="110983"/>
            <a:ext cx="1131764" cy="1095517"/>
            <a:chOff x="3303214" y="2758382"/>
            <a:chExt cx="1424847" cy="1409786"/>
          </a:xfrm>
        </p:grpSpPr>
        <p:sp>
          <p:nvSpPr>
            <p:cNvPr id="72" name="Oval 71"/>
            <p:cNvSpPr/>
            <p:nvPr/>
          </p:nvSpPr>
          <p:spPr>
            <a:xfrm>
              <a:off x="3345495" y="2787041"/>
              <a:ext cx="1364292" cy="13642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p:cNvPicPr>
              <a:picLocks noChangeAspect="1"/>
            </p:cNvPicPr>
            <p:nvPr/>
          </p:nvPicPr>
          <p:blipFill rotWithShape="1">
            <a:blip r:embed="rId6">
              <a:extLst>
                <a:ext uri="{28A0092B-C50C-407E-A947-70E740481C1C}">
                  <a14:useLocalDpi xmlns:a14="http://schemas.microsoft.com/office/drawing/2010/main" val="0"/>
                </a:ext>
              </a:extLst>
            </a:blip>
            <a:srcRect l="53041"/>
            <a:stretch/>
          </p:blipFill>
          <p:spPr>
            <a:xfrm>
              <a:off x="3303214" y="2758382"/>
              <a:ext cx="1424847" cy="1409786"/>
            </a:xfrm>
            <a:prstGeom prst="rect">
              <a:avLst/>
            </a:prstGeom>
          </p:spPr>
        </p:pic>
      </p:grpSp>
      <p:cxnSp>
        <p:nvCxnSpPr>
          <p:cNvPr id="7" name="Straight Connector 6"/>
          <p:cNvCxnSpPr/>
          <p:nvPr/>
        </p:nvCxnSpPr>
        <p:spPr>
          <a:xfrm flipV="1">
            <a:off x="1739900" y="762000"/>
            <a:ext cx="7005638" cy="1270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238500" y="787400"/>
            <a:ext cx="3811636" cy="276999"/>
          </a:xfrm>
          <a:prstGeom prst="rect">
            <a:avLst/>
          </a:prstGeom>
          <a:noFill/>
        </p:spPr>
        <p:txBody>
          <a:bodyPr wrap="none" rtlCol="0">
            <a:spAutoFit/>
          </a:bodyPr>
          <a:lstStyle/>
          <a:p>
            <a:r>
              <a:rPr lang="en-US" sz="1200" dirty="0" err="1" smtClean="0">
                <a:solidFill>
                  <a:srgbClr val="FF0000"/>
                </a:solidFill>
                <a:latin typeface="Times New Roman"/>
                <a:cs typeface="Times New Roman"/>
              </a:rPr>
              <a:t>Pukhov</a:t>
            </a:r>
            <a:r>
              <a:rPr lang="en-US" sz="1200" dirty="0" smtClean="0">
                <a:solidFill>
                  <a:srgbClr val="FF0000"/>
                </a:solidFill>
                <a:latin typeface="Times New Roman"/>
                <a:cs typeface="Times New Roman"/>
              </a:rPr>
              <a:t> and Meyer-</a:t>
            </a:r>
            <a:r>
              <a:rPr lang="en-US" sz="1200" dirty="0" err="1" smtClean="0">
                <a:solidFill>
                  <a:srgbClr val="FF0000"/>
                </a:solidFill>
                <a:latin typeface="Times New Roman"/>
                <a:cs typeface="Times New Roman"/>
              </a:rPr>
              <a:t>ter</a:t>
            </a:r>
            <a:r>
              <a:rPr lang="en-US" sz="1200" dirty="0" smtClean="0">
                <a:solidFill>
                  <a:srgbClr val="FF0000"/>
                </a:solidFill>
                <a:latin typeface="Times New Roman"/>
                <a:cs typeface="Times New Roman"/>
              </a:rPr>
              <a:t>-</a:t>
            </a:r>
            <a:r>
              <a:rPr lang="en-US" sz="1200" dirty="0" err="1" smtClean="0">
                <a:solidFill>
                  <a:srgbClr val="FF0000"/>
                </a:solidFill>
                <a:latin typeface="Times New Roman"/>
                <a:cs typeface="Times New Roman"/>
              </a:rPr>
              <a:t>Vehn</a:t>
            </a:r>
            <a:r>
              <a:rPr lang="en-US" sz="1200" dirty="0" smtClean="0">
                <a:solidFill>
                  <a:srgbClr val="FF0000"/>
                </a:solidFill>
                <a:latin typeface="Times New Roman"/>
                <a:cs typeface="Times New Roman"/>
              </a:rPr>
              <a:t>, </a:t>
            </a:r>
            <a:r>
              <a:rPr lang="en-US" sz="1200" i="1" dirty="0" smtClean="0">
                <a:solidFill>
                  <a:srgbClr val="FF0000"/>
                </a:solidFill>
                <a:latin typeface="Times New Roman"/>
                <a:cs typeface="Times New Roman"/>
              </a:rPr>
              <a:t>Appl. Phys. B </a:t>
            </a:r>
            <a:r>
              <a:rPr lang="en-US" sz="1200" b="1" dirty="0" smtClean="0">
                <a:solidFill>
                  <a:srgbClr val="FF0000"/>
                </a:solidFill>
                <a:latin typeface="Times New Roman"/>
                <a:cs typeface="Times New Roman"/>
              </a:rPr>
              <a:t>74</a:t>
            </a:r>
            <a:r>
              <a:rPr lang="en-US" sz="1200" dirty="0" smtClean="0">
                <a:solidFill>
                  <a:srgbClr val="FF0000"/>
                </a:solidFill>
                <a:latin typeface="Times New Roman"/>
                <a:cs typeface="Times New Roman"/>
              </a:rPr>
              <a:t>, 355 (2002)</a:t>
            </a:r>
            <a:endParaRPr lang="en-US" sz="1200" dirty="0">
              <a:solidFill>
                <a:srgbClr val="FF0000"/>
              </a:solidFill>
              <a:latin typeface="Times New Roman"/>
              <a:cs typeface="Times New Roman"/>
            </a:endParaRPr>
          </a:p>
        </p:txBody>
      </p:sp>
      <p:sp>
        <p:nvSpPr>
          <p:cNvPr id="9" name="TextBox 8"/>
          <p:cNvSpPr txBox="1"/>
          <p:nvPr/>
        </p:nvSpPr>
        <p:spPr>
          <a:xfrm>
            <a:off x="584200" y="4423832"/>
            <a:ext cx="1659003" cy="646331"/>
          </a:xfrm>
          <a:prstGeom prst="rect">
            <a:avLst/>
          </a:prstGeom>
          <a:noFill/>
        </p:spPr>
        <p:txBody>
          <a:bodyPr wrap="none" rtlCol="0">
            <a:spAutoFit/>
          </a:bodyPr>
          <a:lstStyle/>
          <a:p>
            <a:pPr algn="ctr"/>
            <a:r>
              <a:rPr lang="en-US" sz="1200" dirty="0" smtClean="0">
                <a:solidFill>
                  <a:srgbClr val="FF0000"/>
                </a:solidFill>
                <a:latin typeface="Times New Roman"/>
                <a:cs typeface="Times New Roman"/>
              </a:rPr>
              <a:t>Geddes, </a:t>
            </a:r>
            <a:r>
              <a:rPr lang="en-US" sz="1200" i="1" dirty="0" smtClean="0">
                <a:solidFill>
                  <a:srgbClr val="FF0000"/>
                </a:solidFill>
                <a:latin typeface="Times New Roman"/>
                <a:cs typeface="Times New Roman"/>
              </a:rPr>
              <a:t>Nature</a:t>
            </a:r>
            <a:r>
              <a:rPr lang="en-US" sz="1200" dirty="0" smtClean="0">
                <a:solidFill>
                  <a:srgbClr val="FF0000"/>
                </a:solidFill>
                <a:latin typeface="Times New Roman"/>
                <a:cs typeface="Times New Roman"/>
              </a:rPr>
              <a:t> (2004)</a:t>
            </a:r>
          </a:p>
          <a:p>
            <a:pPr algn="ctr"/>
            <a:r>
              <a:rPr lang="en-US" sz="1200" dirty="0" smtClean="0">
                <a:solidFill>
                  <a:srgbClr val="FF0000"/>
                </a:solidFill>
                <a:latin typeface="Times New Roman"/>
                <a:cs typeface="Times New Roman"/>
              </a:rPr>
              <a:t>Faure, </a:t>
            </a:r>
            <a:r>
              <a:rPr lang="en-US" sz="1200" i="1" dirty="0" smtClean="0">
                <a:solidFill>
                  <a:srgbClr val="FF0000"/>
                </a:solidFill>
                <a:latin typeface="Times New Roman"/>
                <a:cs typeface="Times New Roman"/>
              </a:rPr>
              <a:t>Nature </a:t>
            </a:r>
            <a:r>
              <a:rPr lang="en-US" sz="1200" dirty="0" smtClean="0">
                <a:solidFill>
                  <a:srgbClr val="FF0000"/>
                </a:solidFill>
                <a:latin typeface="Times New Roman"/>
                <a:cs typeface="Times New Roman"/>
              </a:rPr>
              <a:t>(2004)</a:t>
            </a:r>
          </a:p>
          <a:p>
            <a:pPr algn="ctr"/>
            <a:r>
              <a:rPr lang="en-US" sz="1200" dirty="0" smtClean="0">
                <a:solidFill>
                  <a:srgbClr val="FF0000"/>
                </a:solidFill>
                <a:latin typeface="Times New Roman"/>
                <a:cs typeface="Times New Roman"/>
              </a:rPr>
              <a:t>Mangles, </a:t>
            </a:r>
            <a:r>
              <a:rPr lang="en-US" sz="1200" i="1" dirty="0" smtClean="0">
                <a:solidFill>
                  <a:srgbClr val="FF0000"/>
                </a:solidFill>
                <a:latin typeface="Times New Roman"/>
                <a:cs typeface="Times New Roman"/>
              </a:rPr>
              <a:t>Nature</a:t>
            </a:r>
            <a:r>
              <a:rPr lang="en-US" sz="1200" dirty="0" smtClean="0">
                <a:solidFill>
                  <a:srgbClr val="FF0000"/>
                </a:solidFill>
                <a:latin typeface="Times New Roman"/>
                <a:cs typeface="Times New Roman"/>
              </a:rPr>
              <a:t> (2004)</a:t>
            </a:r>
            <a:endParaRPr lang="en-US" sz="1200" dirty="0">
              <a:solidFill>
                <a:srgbClr val="FF0000"/>
              </a:solidFill>
              <a:latin typeface="Times New Roman"/>
              <a:cs typeface="Times New Roman"/>
            </a:endParaRPr>
          </a:p>
        </p:txBody>
      </p:sp>
      <p:grpSp>
        <p:nvGrpSpPr>
          <p:cNvPr id="6" name="Group 5"/>
          <p:cNvGrpSpPr/>
          <p:nvPr/>
        </p:nvGrpSpPr>
        <p:grpSpPr>
          <a:xfrm>
            <a:off x="110069" y="2126828"/>
            <a:ext cx="2919099" cy="1090517"/>
            <a:chOff x="110069" y="2126828"/>
            <a:chExt cx="2919099" cy="1090517"/>
          </a:xfrm>
        </p:grpSpPr>
        <p:sp>
          <p:nvSpPr>
            <p:cNvPr id="4" name="TextBox 3"/>
            <p:cNvSpPr txBox="1"/>
            <p:nvPr/>
          </p:nvSpPr>
          <p:spPr>
            <a:xfrm>
              <a:off x="985019" y="2218267"/>
              <a:ext cx="2044149" cy="954107"/>
            </a:xfrm>
            <a:prstGeom prst="rect">
              <a:avLst/>
            </a:prstGeom>
            <a:noFill/>
          </p:spPr>
          <p:txBody>
            <a:bodyPr wrap="none" rtlCol="0">
              <a:spAutoFit/>
            </a:bodyPr>
            <a:lstStyle/>
            <a:p>
              <a:pPr algn="ctr"/>
              <a:r>
                <a:rPr lang="en-US" sz="1400" dirty="0" err="1" smtClean="0">
                  <a:solidFill>
                    <a:srgbClr val="FF0000"/>
                  </a:solidFill>
                  <a:latin typeface="Times New Roman"/>
                  <a:cs typeface="Times New Roman"/>
                </a:rPr>
                <a:t>Ishay</a:t>
              </a:r>
              <a:r>
                <a:rPr lang="en-US" sz="1400" dirty="0" smtClean="0">
                  <a:solidFill>
                    <a:srgbClr val="FF0000"/>
                  </a:solidFill>
                  <a:latin typeface="Times New Roman"/>
                  <a:cs typeface="Times New Roman"/>
                </a:rPr>
                <a:t> </a:t>
              </a:r>
              <a:r>
                <a:rPr lang="en-US" sz="1400" dirty="0" err="1" smtClean="0">
                  <a:solidFill>
                    <a:srgbClr val="FF0000"/>
                  </a:solidFill>
                  <a:latin typeface="Times New Roman"/>
                  <a:cs typeface="Times New Roman"/>
                </a:rPr>
                <a:t>Pomerantz</a:t>
              </a:r>
              <a:r>
                <a:rPr lang="en-US" sz="1400" dirty="0" smtClean="0">
                  <a:solidFill>
                    <a:srgbClr val="FF0000"/>
                  </a:solidFill>
                  <a:latin typeface="Times New Roman"/>
                  <a:cs typeface="Times New Roman"/>
                </a:rPr>
                <a:t>, “An</a:t>
              </a:r>
            </a:p>
            <a:p>
              <a:pPr algn="ctr"/>
              <a:r>
                <a:rPr lang="en-US" sz="1400" dirty="0" smtClean="0">
                  <a:solidFill>
                    <a:srgbClr val="FF0000"/>
                  </a:solidFill>
                  <a:latin typeface="Times New Roman"/>
                  <a:cs typeface="Times New Roman"/>
                </a:rPr>
                <a:t>ultra-short pulsed neutron </a:t>
              </a:r>
            </a:p>
            <a:p>
              <a:pPr algn="ctr"/>
              <a:r>
                <a:rPr lang="en-US" sz="1400" dirty="0">
                  <a:solidFill>
                    <a:srgbClr val="FF0000"/>
                  </a:solidFill>
                  <a:latin typeface="Times New Roman"/>
                  <a:cs typeface="Times New Roman"/>
                </a:rPr>
                <a:t>s</a:t>
              </a:r>
              <a:r>
                <a:rPr lang="en-US" sz="1400" dirty="0" smtClean="0">
                  <a:solidFill>
                    <a:srgbClr val="FF0000"/>
                  </a:solidFill>
                  <a:latin typeface="Times New Roman"/>
                  <a:cs typeface="Times New Roman"/>
                </a:rPr>
                <a:t>ource,” AMO Seminar, </a:t>
              </a:r>
            </a:p>
            <a:p>
              <a:pPr algn="ctr"/>
              <a:r>
                <a:rPr lang="en-US" sz="1400" dirty="0" smtClean="0">
                  <a:solidFill>
                    <a:srgbClr val="FF0000"/>
                  </a:solidFill>
                  <a:latin typeface="Times New Roman"/>
                  <a:cs typeface="Times New Roman"/>
                </a:rPr>
                <a:t>Oct. 11, 2013</a:t>
              </a:r>
              <a:endParaRPr lang="en-US" sz="1400" dirty="0">
                <a:solidFill>
                  <a:srgbClr val="FF0000"/>
                </a:solidFill>
                <a:latin typeface="Times New Roman"/>
                <a:cs typeface="Times New Roman"/>
              </a:endParaRPr>
            </a:p>
          </p:txBody>
        </p:sp>
        <p:pic>
          <p:nvPicPr>
            <p:cNvPr id="5" name="Picture 4" descr="Ishay Pomerantz.jpg"/>
            <p:cNvPicPr>
              <a:picLocks noChangeAspect="1"/>
            </p:cNvPicPr>
            <p:nvPr/>
          </p:nvPicPr>
          <p:blipFill rotWithShape="1">
            <a:blip r:embed="rId7">
              <a:extLst>
                <a:ext uri="{28A0092B-C50C-407E-A947-70E740481C1C}">
                  <a14:useLocalDpi xmlns:a14="http://schemas.microsoft.com/office/drawing/2010/main" val="0"/>
                </a:ext>
              </a:extLst>
            </a:blip>
            <a:srcRect l="13757" t="5402" r="13270" b="20639"/>
            <a:stretch/>
          </p:blipFill>
          <p:spPr>
            <a:xfrm>
              <a:off x="110069" y="2126828"/>
              <a:ext cx="829407" cy="1090517"/>
            </a:xfrm>
            <a:prstGeom prst="rect">
              <a:avLst/>
            </a:prstGeom>
          </p:spPr>
        </p:pic>
      </p:grpSp>
    </p:spTree>
    <p:extLst>
      <p:ext uri="{BB962C8B-B14F-4D97-AF65-F5344CB8AC3E}">
        <p14:creationId xmlns:p14="http://schemas.microsoft.com/office/powerpoint/2010/main" val="19595776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3578"/>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grpId="0" nodeType="afterEffect">
                                  <p:stCondLst>
                                    <p:cond delay="0"/>
                                  </p:stCondLst>
                                  <p:childTnLst>
                                    <p:set>
                                      <p:cBhvr>
                                        <p:cTn id="14" dur="1" fill="hold">
                                          <p:stCondLst>
                                            <p:cond delay="0"/>
                                          </p:stCondLst>
                                        </p:cTn>
                                        <p:tgtEl>
                                          <p:spTgt spid="193579"/>
                                        </p:tgtEl>
                                        <p:attrNameLst>
                                          <p:attrName>style.visibility</p:attrName>
                                        </p:attrNameLst>
                                      </p:cBhvr>
                                      <p:to>
                                        <p:strVal val="visible"/>
                                      </p:to>
                                    </p:set>
                                    <p:animEffect transition="in" filter="wipe(left)">
                                      <p:cBhvr>
                                        <p:cTn id="15" dur="2000"/>
                                        <p:tgtEl>
                                          <p:spTgt spid="19357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right)">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2000"/>
                                        <p:tgtEl>
                                          <p:spTgt spid="61"/>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78" grpId="0"/>
      <p:bldP spid="1935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3293505" y="3183459"/>
            <a:ext cx="1269989" cy="7450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293502" y="2269074"/>
            <a:ext cx="1269989" cy="7450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314555" y="16943"/>
            <a:ext cx="7658266" cy="1077218"/>
          </a:xfrm>
          <a:prstGeom prst="rect">
            <a:avLst/>
          </a:prstGeom>
          <a:noFill/>
        </p:spPr>
        <p:txBody>
          <a:bodyPr wrap="none" rtlCol="0">
            <a:spAutoFit/>
          </a:bodyPr>
          <a:lstStyle/>
          <a:p>
            <a:pPr algn="ctr"/>
            <a:r>
              <a:rPr lang="en-US" sz="3200" b="1" dirty="0" smtClean="0"/>
              <a:t>The bubble regime offers trade-offs in de- </a:t>
            </a:r>
          </a:p>
          <a:p>
            <a:pPr algn="ctr"/>
            <a:r>
              <a:rPr lang="en-US" sz="3200" b="1" dirty="0" smtClean="0"/>
              <a:t>signing multi-</a:t>
            </a:r>
            <a:r>
              <a:rPr lang="en-US" sz="3200" b="1" dirty="0" err="1" smtClean="0"/>
              <a:t>GeV</a:t>
            </a:r>
            <a:r>
              <a:rPr lang="en-US" sz="3200" b="1" dirty="0" smtClean="0"/>
              <a:t> LPAs – </a:t>
            </a:r>
            <a:r>
              <a:rPr lang="en-US" sz="3200" b="1" i="1" dirty="0" smtClean="0"/>
              <a:t>e.g</a:t>
            </a:r>
            <a:r>
              <a:rPr lang="en-US" sz="3200" b="1" dirty="0" smtClean="0"/>
              <a:t>. pulse duration</a:t>
            </a:r>
            <a:endParaRPr lang="en-US" sz="3200" b="1" dirty="0"/>
          </a:p>
        </p:txBody>
      </p:sp>
      <p:grpSp>
        <p:nvGrpSpPr>
          <p:cNvPr id="3" name="Group 2"/>
          <p:cNvGrpSpPr/>
          <p:nvPr/>
        </p:nvGrpSpPr>
        <p:grpSpPr>
          <a:xfrm>
            <a:off x="55688" y="94050"/>
            <a:ext cx="1131764" cy="1095517"/>
            <a:chOff x="3303214" y="2758382"/>
            <a:chExt cx="1424847" cy="1409786"/>
          </a:xfrm>
        </p:grpSpPr>
        <p:sp>
          <p:nvSpPr>
            <p:cNvPr id="4" name="Oval 3"/>
            <p:cNvSpPr/>
            <p:nvPr/>
          </p:nvSpPr>
          <p:spPr>
            <a:xfrm>
              <a:off x="3345495" y="2787041"/>
              <a:ext cx="1364292" cy="13642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3041"/>
            <a:stretch/>
          </p:blipFill>
          <p:spPr>
            <a:xfrm>
              <a:off x="3303214" y="2758382"/>
              <a:ext cx="1424847" cy="1409786"/>
            </a:xfrm>
            <a:prstGeom prst="rect">
              <a:avLst/>
            </a:prstGeom>
          </p:spPr>
        </p:pic>
      </p:grpSp>
      <p:cxnSp>
        <p:nvCxnSpPr>
          <p:cNvPr id="7" name="Straight Connector 6"/>
          <p:cNvCxnSpPr/>
          <p:nvPr/>
        </p:nvCxnSpPr>
        <p:spPr>
          <a:xfrm>
            <a:off x="1557867" y="1074887"/>
            <a:ext cx="7586133" cy="13082"/>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074340" y="1113359"/>
            <a:ext cx="5800110" cy="307777"/>
          </a:xfrm>
          <a:prstGeom prst="rect">
            <a:avLst/>
          </a:prstGeom>
          <a:noFill/>
        </p:spPr>
        <p:txBody>
          <a:bodyPr wrap="none" rtlCol="0">
            <a:spAutoFit/>
          </a:bodyPr>
          <a:lstStyle/>
          <a:p>
            <a:r>
              <a:rPr lang="en-US" sz="1400" dirty="0" smtClean="0">
                <a:solidFill>
                  <a:srgbClr val="FF0000"/>
                </a:solidFill>
                <a:latin typeface="Times New Roman"/>
                <a:cs typeface="Times New Roman"/>
              </a:rPr>
              <a:t>Wei Lu </a:t>
            </a:r>
            <a:r>
              <a:rPr lang="en-US" sz="1400" i="1" dirty="0" smtClean="0">
                <a:solidFill>
                  <a:srgbClr val="FF0000"/>
                </a:solidFill>
                <a:latin typeface="Times New Roman"/>
                <a:cs typeface="Times New Roman"/>
              </a:rPr>
              <a:t>et al</a:t>
            </a:r>
            <a:r>
              <a:rPr lang="en-US" sz="1400" dirty="0" smtClean="0">
                <a:solidFill>
                  <a:srgbClr val="FF0000"/>
                </a:solidFill>
                <a:latin typeface="Times New Roman"/>
                <a:cs typeface="Times New Roman"/>
              </a:rPr>
              <a:t>., </a:t>
            </a:r>
            <a:r>
              <a:rPr lang="en-US" sz="1400" i="1" dirty="0" smtClean="0">
                <a:solidFill>
                  <a:srgbClr val="FF0000"/>
                </a:solidFill>
                <a:latin typeface="Times New Roman"/>
                <a:cs typeface="Times New Roman"/>
              </a:rPr>
              <a:t>Phys. Rev. Special Topics - </a:t>
            </a:r>
            <a:r>
              <a:rPr lang="en-US" sz="1400" i="1" dirty="0" err="1" smtClean="0">
                <a:solidFill>
                  <a:srgbClr val="FF0000"/>
                </a:solidFill>
                <a:latin typeface="Times New Roman"/>
                <a:cs typeface="Times New Roman"/>
              </a:rPr>
              <a:t>Accel</a:t>
            </a:r>
            <a:r>
              <a:rPr lang="en-US" sz="1400" i="1" dirty="0" smtClean="0">
                <a:solidFill>
                  <a:srgbClr val="FF0000"/>
                </a:solidFill>
                <a:latin typeface="Times New Roman"/>
                <a:cs typeface="Times New Roman"/>
              </a:rPr>
              <a:t>. &amp; Beams </a:t>
            </a:r>
            <a:r>
              <a:rPr lang="en-US" sz="1400" b="1" dirty="0" smtClean="0">
                <a:solidFill>
                  <a:srgbClr val="FF0000"/>
                </a:solidFill>
                <a:latin typeface="Times New Roman"/>
                <a:cs typeface="Times New Roman"/>
              </a:rPr>
              <a:t>10</a:t>
            </a:r>
            <a:r>
              <a:rPr lang="en-US" sz="1400" dirty="0" smtClean="0">
                <a:solidFill>
                  <a:srgbClr val="FF0000"/>
                </a:solidFill>
                <a:latin typeface="Times New Roman"/>
                <a:cs typeface="Times New Roman"/>
              </a:rPr>
              <a:t>, 061301 (2007)</a:t>
            </a:r>
            <a:endParaRPr lang="en-US" sz="1400" dirty="0">
              <a:solidFill>
                <a:srgbClr val="FF0000"/>
              </a:solidFill>
              <a:latin typeface="Times New Roman"/>
              <a:cs typeface="Times New Roman"/>
            </a:endParaRPr>
          </a:p>
        </p:txBody>
      </p:sp>
      <p:sp>
        <p:nvSpPr>
          <p:cNvPr id="11" name="TextBox 10"/>
          <p:cNvSpPr txBox="1"/>
          <p:nvPr/>
        </p:nvSpPr>
        <p:spPr>
          <a:xfrm>
            <a:off x="804351" y="1303860"/>
            <a:ext cx="8426856" cy="307777"/>
          </a:xfrm>
          <a:prstGeom prst="rect">
            <a:avLst/>
          </a:prstGeom>
          <a:noFill/>
        </p:spPr>
        <p:txBody>
          <a:bodyPr wrap="none" rtlCol="0">
            <a:spAutoFit/>
          </a:bodyPr>
          <a:lstStyle/>
          <a:p>
            <a:r>
              <a:rPr lang="en-US" sz="1400" dirty="0">
                <a:solidFill>
                  <a:srgbClr val="FF0000"/>
                </a:solidFill>
                <a:latin typeface="Times New Roman"/>
                <a:cs typeface="Times New Roman"/>
              </a:rPr>
              <a:t>“Generating multi-</a:t>
            </a:r>
            <a:r>
              <a:rPr lang="en-US" sz="1400" dirty="0" err="1">
                <a:solidFill>
                  <a:srgbClr val="FF0000"/>
                </a:solidFill>
                <a:latin typeface="Times New Roman"/>
                <a:cs typeface="Times New Roman"/>
              </a:rPr>
              <a:t>GeV</a:t>
            </a:r>
            <a:r>
              <a:rPr lang="en-US" sz="1400" dirty="0">
                <a:solidFill>
                  <a:srgbClr val="FF0000"/>
                </a:solidFill>
                <a:latin typeface="Times New Roman"/>
                <a:cs typeface="Times New Roman"/>
              </a:rPr>
              <a:t> electron bunches using single stage laser </a:t>
            </a:r>
            <a:r>
              <a:rPr lang="en-US" sz="1400" dirty="0" err="1">
                <a:solidFill>
                  <a:srgbClr val="FF0000"/>
                </a:solidFill>
                <a:latin typeface="Times New Roman"/>
                <a:cs typeface="Times New Roman"/>
              </a:rPr>
              <a:t>wakefield</a:t>
            </a:r>
            <a:r>
              <a:rPr lang="en-US" sz="1400" dirty="0">
                <a:solidFill>
                  <a:srgbClr val="FF0000"/>
                </a:solidFill>
                <a:latin typeface="Times New Roman"/>
                <a:cs typeface="Times New Roman"/>
              </a:rPr>
              <a:t> acceleration in a 3D nonlinear </a:t>
            </a:r>
            <a:r>
              <a:rPr lang="en-US" sz="1400" dirty="0" smtClean="0">
                <a:solidFill>
                  <a:srgbClr val="FF0000"/>
                </a:solidFill>
                <a:latin typeface="Times New Roman"/>
                <a:cs typeface="Times New Roman"/>
              </a:rPr>
              <a:t>regime” </a:t>
            </a:r>
            <a:endParaRPr lang="en-US" sz="1400" dirty="0"/>
          </a:p>
        </p:txBody>
      </p:sp>
      <p:sp>
        <p:nvSpPr>
          <p:cNvPr id="12" name="Oval 11"/>
          <p:cNvSpPr/>
          <p:nvPr/>
        </p:nvSpPr>
        <p:spPr>
          <a:xfrm>
            <a:off x="4424074" y="2421471"/>
            <a:ext cx="156354" cy="47413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153148" y="3318923"/>
            <a:ext cx="791338" cy="474134"/>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6" name="Group 15"/>
          <p:cNvGrpSpPr/>
          <p:nvPr/>
        </p:nvGrpSpPr>
        <p:grpSpPr>
          <a:xfrm>
            <a:off x="5841901" y="4161937"/>
            <a:ext cx="1972207" cy="1883221"/>
            <a:chOff x="3454400" y="1320800"/>
            <a:chExt cx="2681165" cy="2438400"/>
          </a:xfrm>
        </p:grpSpPr>
        <p:grpSp>
          <p:nvGrpSpPr>
            <p:cNvPr id="17" name="Group 16"/>
            <p:cNvGrpSpPr/>
            <p:nvPr/>
          </p:nvGrpSpPr>
          <p:grpSpPr>
            <a:xfrm flipV="1">
              <a:off x="3458796" y="3663950"/>
              <a:ext cx="2676769" cy="95250"/>
              <a:chOff x="2207846" y="5175250"/>
              <a:chExt cx="2676769" cy="95250"/>
            </a:xfrm>
          </p:grpSpPr>
          <p:cxnSp>
            <p:nvCxnSpPr>
              <p:cNvPr id="104" name="Straight Connector 103"/>
              <p:cNvCxnSpPr/>
              <p:nvPr/>
            </p:nvCxnSpPr>
            <p:spPr>
              <a:xfrm>
                <a:off x="2207846" y="5177663"/>
                <a:ext cx="26767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05" name="Group 104"/>
              <p:cNvGrpSpPr/>
              <p:nvPr/>
            </p:nvGrpSpPr>
            <p:grpSpPr>
              <a:xfrm>
                <a:off x="2216150" y="5175250"/>
                <a:ext cx="933450" cy="95250"/>
                <a:chOff x="2216150" y="5175250"/>
                <a:chExt cx="933450" cy="95250"/>
              </a:xfrm>
            </p:grpSpPr>
            <p:cxnSp>
              <p:nvCxnSpPr>
                <p:cNvPr id="116" name="Straight Connector 115"/>
                <p:cNvCxnSpPr/>
                <p:nvPr/>
              </p:nvCxnSpPr>
              <p:spPr>
                <a:xfrm>
                  <a:off x="2216150" y="5175250"/>
                  <a:ext cx="0" cy="952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3149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29210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27559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26225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2514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24193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23431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22796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06" name="Group 105"/>
              <p:cNvGrpSpPr/>
              <p:nvPr/>
            </p:nvGrpSpPr>
            <p:grpSpPr>
              <a:xfrm>
                <a:off x="3549650" y="5175250"/>
                <a:ext cx="933450" cy="95250"/>
                <a:chOff x="2216150" y="5175250"/>
                <a:chExt cx="933450" cy="95250"/>
              </a:xfrm>
            </p:grpSpPr>
            <p:cxnSp>
              <p:nvCxnSpPr>
                <p:cNvPr id="107" name="Straight Connector 106"/>
                <p:cNvCxnSpPr/>
                <p:nvPr/>
              </p:nvCxnSpPr>
              <p:spPr>
                <a:xfrm>
                  <a:off x="2216150" y="5175250"/>
                  <a:ext cx="0" cy="952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3149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29210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27559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26225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2514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24193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23431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22796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8" name="Group 17"/>
            <p:cNvGrpSpPr/>
            <p:nvPr/>
          </p:nvGrpSpPr>
          <p:grpSpPr>
            <a:xfrm flipH="1">
              <a:off x="6032500" y="1320800"/>
              <a:ext cx="95250" cy="2432050"/>
              <a:chOff x="6070600" y="1333500"/>
              <a:chExt cx="95250" cy="2432050"/>
            </a:xfrm>
          </p:grpSpPr>
          <p:cxnSp>
            <p:nvCxnSpPr>
              <p:cNvPr id="73" name="Straight Connector 72"/>
              <p:cNvCxnSpPr/>
              <p:nvPr/>
            </p:nvCxnSpPr>
            <p:spPr>
              <a:xfrm flipV="1">
                <a:off x="6070600" y="1333500"/>
                <a:ext cx="12700" cy="24320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74" name="Group 73"/>
              <p:cNvGrpSpPr/>
              <p:nvPr/>
            </p:nvGrpSpPr>
            <p:grpSpPr>
              <a:xfrm>
                <a:off x="6076950" y="2171700"/>
                <a:ext cx="88900" cy="781050"/>
                <a:chOff x="6076950" y="2178050"/>
                <a:chExt cx="88900" cy="781050"/>
              </a:xfrm>
            </p:grpSpPr>
            <p:cxnSp>
              <p:nvCxnSpPr>
                <p:cNvPr id="95" name="Straight Connector 94"/>
                <p:cNvCxnSpPr/>
                <p:nvPr/>
              </p:nvCxnSpPr>
              <p:spPr>
                <a:xfrm>
                  <a:off x="6076950" y="2959100"/>
                  <a:ext cx="889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089650" y="2705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089650" y="25654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089650" y="24574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6089650" y="23876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6089650" y="2324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6089650" y="22669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6089650" y="22161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6089650" y="21780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5" name="Group 74"/>
              <p:cNvGrpSpPr/>
              <p:nvPr/>
            </p:nvGrpSpPr>
            <p:grpSpPr>
              <a:xfrm>
                <a:off x="6076950" y="1358900"/>
                <a:ext cx="88900" cy="781050"/>
                <a:chOff x="6076950" y="2178050"/>
                <a:chExt cx="88900" cy="781050"/>
              </a:xfrm>
            </p:grpSpPr>
            <p:cxnSp>
              <p:nvCxnSpPr>
                <p:cNvPr id="86" name="Straight Connector 85"/>
                <p:cNvCxnSpPr/>
                <p:nvPr/>
              </p:nvCxnSpPr>
              <p:spPr>
                <a:xfrm>
                  <a:off x="6076950" y="2959100"/>
                  <a:ext cx="889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6089650" y="2705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89650" y="25654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089650" y="24574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089650" y="23876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089650" y="2324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089650" y="22669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089650" y="22161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089650" y="21780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76" name="Group 75"/>
              <p:cNvGrpSpPr/>
              <p:nvPr/>
            </p:nvGrpSpPr>
            <p:grpSpPr>
              <a:xfrm>
                <a:off x="6076950" y="2984500"/>
                <a:ext cx="88900" cy="781050"/>
                <a:chOff x="6076950" y="2178050"/>
                <a:chExt cx="88900" cy="781050"/>
              </a:xfrm>
            </p:grpSpPr>
            <p:cxnSp>
              <p:nvCxnSpPr>
                <p:cNvPr id="77" name="Straight Connector 76"/>
                <p:cNvCxnSpPr/>
                <p:nvPr/>
              </p:nvCxnSpPr>
              <p:spPr>
                <a:xfrm>
                  <a:off x="6076950" y="2959100"/>
                  <a:ext cx="889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6089650" y="2705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6089650" y="25654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6089650" y="24574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6089650" y="23876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6089650" y="2324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6089650" y="22669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6089650" y="22161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6089650" y="21780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9" name="Group 18"/>
            <p:cNvGrpSpPr/>
            <p:nvPr/>
          </p:nvGrpSpPr>
          <p:grpSpPr>
            <a:xfrm>
              <a:off x="3458796" y="1327150"/>
              <a:ext cx="2676769" cy="95250"/>
              <a:chOff x="2207846" y="5175250"/>
              <a:chExt cx="2676769" cy="95250"/>
            </a:xfrm>
          </p:grpSpPr>
          <p:cxnSp>
            <p:nvCxnSpPr>
              <p:cNvPr id="52" name="Straight Connector 51"/>
              <p:cNvCxnSpPr/>
              <p:nvPr/>
            </p:nvCxnSpPr>
            <p:spPr>
              <a:xfrm>
                <a:off x="2207846" y="5177663"/>
                <a:ext cx="26767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53" name="Group 52"/>
              <p:cNvGrpSpPr/>
              <p:nvPr/>
            </p:nvGrpSpPr>
            <p:grpSpPr>
              <a:xfrm>
                <a:off x="2216150" y="5175250"/>
                <a:ext cx="933450" cy="95250"/>
                <a:chOff x="2216150" y="5175250"/>
                <a:chExt cx="933450" cy="95250"/>
              </a:xfrm>
            </p:grpSpPr>
            <p:cxnSp>
              <p:nvCxnSpPr>
                <p:cNvPr id="64" name="Straight Connector 63"/>
                <p:cNvCxnSpPr/>
                <p:nvPr/>
              </p:nvCxnSpPr>
              <p:spPr>
                <a:xfrm>
                  <a:off x="2216150" y="5175250"/>
                  <a:ext cx="0" cy="952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149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9210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27559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6225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2514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24193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23431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2796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3549650" y="5175250"/>
                <a:ext cx="933450" cy="95250"/>
                <a:chOff x="2216150" y="5175250"/>
                <a:chExt cx="933450" cy="95250"/>
              </a:xfrm>
            </p:grpSpPr>
            <p:cxnSp>
              <p:nvCxnSpPr>
                <p:cNvPr id="55" name="Straight Connector 54"/>
                <p:cNvCxnSpPr/>
                <p:nvPr/>
              </p:nvCxnSpPr>
              <p:spPr>
                <a:xfrm>
                  <a:off x="2216150" y="5175250"/>
                  <a:ext cx="0" cy="952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3149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29210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27559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26225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2514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24193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23431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2796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20" name="Group 19"/>
            <p:cNvGrpSpPr/>
            <p:nvPr/>
          </p:nvGrpSpPr>
          <p:grpSpPr>
            <a:xfrm>
              <a:off x="3454400" y="1320800"/>
              <a:ext cx="95250" cy="2432050"/>
              <a:chOff x="6070600" y="1333500"/>
              <a:chExt cx="95250" cy="2432050"/>
            </a:xfrm>
          </p:grpSpPr>
          <p:cxnSp>
            <p:nvCxnSpPr>
              <p:cNvPr id="21" name="Straight Connector 20"/>
              <p:cNvCxnSpPr/>
              <p:nvPr/>
            </p:nvCxnSpPr>
            <p:spPr>
              <a:xfrm flipV="1">
                <a:off x="6070600" y="1333500"/>
                <a:ext cx="12700" cy="24320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6076950" y="2171700"/>
                <a:ext cx="88900" cy="781050"/>
                <a:chOff x="6076950" y="2178050"/>
                <a:chExt cx="88900" cy="781050"/>
              </a:xfrm>
            </p:grpSpPr>
            <p:cxnSp>
              <p:nvCxnSpPr>
                <p:cNvPr id="43" name="Straight Connector 42"/>
                <p:cNvCxnSpPr/>
                <p:nvPr/>
              </p:nvCxnSpPr>
              <p:spPr>
                <a:xfrm>
                  <a:off x="6076950" y="2959100"/>
                  <a:ext cx="889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089650" y="2705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89650" y="25654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089650" y="24574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089650" y="23876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089650" y="2324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089650" y="22669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089650" y="22161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089650" y="21780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076950" y="1358900"/>
                <a:ext cx="88900" cy="781050"/>
                <a:chOff x="6076950" y="2178050"/>
                <a:chExt cx="88900" cy="781050"/>
              </a:xfrm>
            </p:grpSpPr>
            <p:cxnSp>
              <p:nvCxnSpPr>
                <p:cNvPr id="34" name="Straight Connector 33"/>
                <p:cNvCxnSpPr/>
                <p:nvPr/>
              </p:nvCxnSpPr>
              <p:spPr>
                <a:xfrm>
                  <a:off x="6076950" y="2959100"/>
                  <a:ext cx="889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089650" y="2705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089650" y="25654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089650" y="24574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089650" y="23876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089650" y="2324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089650" y="22669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89650" y="22161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089650" y="21780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6076950" y="2984500"/>
                <a:ext cx="88900" cy="781050"/>
                <a:chOff x="6076950" y="2178050"/>
                <a:chExt cx="88900" cy="781050"/>
              </a:xfrm>
            </p:grpSpPr>
            <p:cxnSp>
              <p:nvCxnSpPr>
                <p:cNvPr id="25" name="Straight Connector 24"/>
                <p:cNvCxnSpPr/>
                <p:nvPr/>
              </p:nvCxnSpPr>
              <p:spPr>
                <a:xfrm>
                  <a:off x="6076950" y="2959100"/>
                  <a:ext cx="889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089650" y="2705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089650" y="25654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089650" y="24574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089650" y="23876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089650" y="2324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089650" y="22669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089650" y="22161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089650" y="21780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sp>
        <p:nvSpPr>
          <p:cNvPr id="125" name="TextBox 124"/>
          <p:cNvSpPr txBox="1"/>
          <p:nvPr/>
        </p:nvSpPr>
        <p:spPr>
          <a:xfrm>
            <a:off x="5062042" y="2322696"/>
            <a:ext cx="2097036" cy="369332"/>
          </a:xfrm>
          <a:prstGeom prst="rect">
            <a:avLst/>
          </a:prstGeom>
          <a:noFill/>
        </p:spPr>
        <p:txBody>
          <a:bodyPr wrap="none" rtlCol="0">
            <a:spAutoFit/>
          </a:bodyPr>
          <a:lstStyle/>
          <a:p>
            <a:r>
              <a:rPr lang="el-GR" dirty="0" smtClean="0">
                <a:latin typeface="Times New Roman"/>
                <a:cs typeface="Times New Roman"/>
              </a:rPr>
              <a:t>τ</a:t>
            </a:r>
            <a:r>
              <a:rPr lang="en-US" dirty="0" smtClean="0"/>
              <a:t> = 30 </a:t>
            </a:r>
            <a:r>
              <a:rPr lang="en-US" dirty="0" err="1" smtClean="0"/>
              <a:t>fs</a:t>
            </a:r>
            <a:r>
              <a:rPr lang="en-US" dirty="0" smtClean="0"/>
              <a:t>, 1 PW pulse</a:t>
            </a:r>
            <a:endParaRPr lang="en-US" dirty="0"/>
          </a:p>
        </p:txBody>
      </p:sp>
      <p:sp>
        <p:nvSpPr>
          <p:cNvPr id="126" name="TextBox 125"/>
          <p:cNvSpPr txBox="1"/>
          <p:nvPr/>
        </p:nvSpPr>
        <p:spPr>
          <a:xfrm>
            <a:off x="5062045" y="3053639"/>
            <a:ext cx="2214030" cy="369332"/>
          </a:xfrm>
          <a:prstGeom prst="rect">
            <a:avLst/>
          </a:prstGeom>
          <a:noFill/>
        </p:spPr>
        <p:txBody>
          <a:bodyPr wrap="none" rtlCol="0">
            <a:spAutoFit/>
          </a:bodyPr>
          <a:lstStyle/>
          <a:p>
            <a:r>
              <a:rPr lang="el-GR" dirty="0">
                <a:latin typeface="Times New Roman"/>
                <a:cs typeface="Times New Roman"/>
              </a:rPr>
              <a:t>τ</a:t>
            </a:r>
            <a:r>
              <a:rPr lang="en-US" dirty="0"/>
              <a:t> = 150 </a:t>
            </a:r>
            <a:r>
              <a:rPr lang="en-US" dirty="0" err="1" smtClean="0"/>
              <a:t>fs</a:t>
            </a:r>
            <a:r>
              <a:rPr lang="en-US" dirty="0" smtClean="0"/>
              <a:t>, 1 PW pulse</a:t>
            </a:r>
            <a:endParaRPr lang="en-US" dirty="0"/>
          </a:p>
        </p:txBody>
      </p:sp>
      <p:sp>
        <p:nvSpPr>
          <p:cNvPr id="127" name="TextBox 126"/>
          <p:cNvSpPr txBox="1"/>
          <p:nvPr/>
        </p:nvSpPr>
        <p:spPr>
          <a:xfrm>
            <a:off x="5432435" y="3426322"/>
            <a:ext cx="3406589" cy="369332"/>
          </a:xfrm>
          <a:prstGeom prst="rect">
            <a:avLst/>
          </a:prstGeom>
          <a:noFill/>
        </p:spPr>
        <p:txBody>
          <a:bodyPr wrap="none" rtlCol="0">
            <a:spAutoFit/>
          </a:bodyPr>
          <a:lstStyle/>
          <a:p>
            <a:pPr algn="ctr"/>
            <a:r>
              <a:rPr lang="en-US" dirty="0" smtClean="0">
                <a:solidFill>
                  <a:srgbClr val="FF6600"/>
                </a:solidFill>
              </a:rPr>
              <a:t>Greater pump depletion length </a:t>
            </a:r>
            <a:r>
              <a:rPr lang="en-US" i="1" dirty="0" err="1" smtClean="0">
                <a:solidFill>
                  <a:srgbClr val="FF6600"/>
                </a:solidFill>
              </a:rPr>
              <a:t>L</a:t>
            </a:r>
            <a:r>
              <a:rPr lang="en-US" baseline="-25000" dirty="0" err="1" smtClean="0">
                <a:solidFill>
                  <a:srgbClr val="FF6600"/>
                </a:solidFill>
              </a:rPr>
              <a:t>pd</a:t>
            </a:r>
            <a:endParaRPr lang="en-US" baseline="-25000" dirty="0">
              <a:solidFill>
                <a:srgbClr val="FF6600"/>
              </a:solidFill>
            </a:endParaRPr>
          </a:p>
        </p:txBody>
      </p:sp>
      <p:sp>
        <p:nvSpPr>
          <p:cNvPr id="137" name="TextBox 136"/>
          <p:cNvSpPr txBox="1"/>
          <p:nvPr/>
        </p:nvSpPr>
        <p:spPr>
          <a:xfrm>
            <a:off x="6570040" y="5994360"/>
            <a:ext cx="574647" cy="369332"/>
          </a:xfrm>
          <a:prstGeom prst="rect">
            <a:avLst/>
          </a:prstGeom>
          <a:noFill/>
        </p:spPr>
        <p:txBody>
          <a:bodyPr wrap="none" rtlCol="0">
            <a:spAutoFit/>
          </a:bodyPr>
          <a:lstStyle/>
          <a:p>
            <a:r>
              <a:rPr lang="en-US" b="1" dirty="0" smtClean="0"/>
              <a:t>10</a:t>
            </a:r>
            <a:r>
              <a:rPr lang="en-US" b="1" baseline="30000" dirty="0" smtClean="0"/>
              <a:t>18</a:t>
            </a:r>
            <a:endParaRPr lang="en-US" b="1" baseline="30000" dirty="0"/>
          </a:p>
        </p:txBody>
      </p:sp>
      <p:sp>
        <p:nvSpPr>
          <p:cNvPr id="138" name="TextBox 137"/>
          <p:cNvSpPr txBox="1"/>
          <p:nvPr/>
        </p:nvSpPr>
        <p:spPr>
          <a:xfrm>
            <a:off x="7539480" y="5994360"/>
            <a:ext cx="574647" cy="369332"/>
          </a:xfrm>
          <a:prstGeom prst="rect">
            <a:avLst/>
          </a:prstGeom>
          <a:noFill/>
        </p:spPr>
        <p:txBody>
          <a:bodyPr wrap="none" rtlCol="0">
            <a:spAutoFit/>
          </a:bodyPr>
          <a:lstStyle/>
          <a:p>
            <a:r>
              <a:rPr lang="en-US" b="1" dirty="0" smtClean="0"/>
              <a:t>10</a:t>
            </a:r>
            <a:r>
              <a:rPr lang="en-US" b="1" baseline="30000" dirty="0" smtClean="0"/>
              <a:t>17</a:t>
            </a:r>
            <a:endParaRPr lang="en-US" b="1" baseline="30000" dirty="0"/>
          </a:p>
        </p:txBody>
      </p:sp>
      <p:sp>
        <p:nvSpPr>
          <p:cNvPr id="139" name="TextBox 138"/>
          <p:cNvSpPr txBox="1"/>
          <p:nvPr/>
        </p:nvSpPr>
        <p:spPr>
          <a:xfrm>
            <a:off x="5587900" y="5994360"/>
            <a:ext cx="574647" cy="369332"/>
          </a:xfrm>
          <a:prstGeom prst="rect">
            <a:avLst/>
          </a:prstGeom>
          <a:noFill/>
        </p:spPr>
        <p:txBody>
          <a:bodyPr wrap="none" rtlCol="0">
            <a:spAutoFit/>
          </a:bodyPr>
          <a:lstStyle/>
          <a:p>
            <a:r>
              <a:rPr lang="en-US" b="1" dirty="0" smtClean="0"/>
              <a:t>10</a:t>
            </a:r>
            <a:r>
              <a:rPr lang="en-US" b="1" baseline="30000" dirty="0" smtClean="0"/>
              <a:t>19</a:t>
            </a:r>
            <a:endParaRPr lang="en-US" b="1" baseline="30000" dirty="0"/>
          </a:p>
        </p:txBody>
      </p:sp>
      <p:sp>
        <p:nvSpPr>
          <p:cNvPr id="140" name="TextBox 139"/>
          <p:cNvSpPr txBox="1"/>
          <p:nvPr/>
        </p:nvSpPr>
        <p:spPr>
          <a:xfrm>
            <a:off x="5681038" y="6261062"/>
            <a:ext cx="2491337" cy="369332"/>
          </a:xfrm>
          <a:prstGeom prst="rect">
            <a:avLst/>
          </a:prstGeom>
          <a:noFill/>
        </p:spPr>
        <p:txBody>
          <a:bodyPr wrap="none" rtlCol="0">
            <a:spAutoFit/>
          </a:bodyPr>
          <a:lstStyle/>
          <a:p>
            <a:r>
              <a:rPr lang="en-US" b="1" dirty="0" smtClean="0"/>
              <a:t>Plasma density n</a:t>
            </a:r>
            <a:r>
              <a:rPr lang="en-US" b="1" baseline="-25000" dirty="0" smtClean="0"/>
              <a:t>e</a:t>
            </a:r>
            <a:r>
              <a:rPr lang="en-US" b="1" dirty="0" smtClean="0"/>
              <a:t> [cm</a:t>
            </a:r>
            <a:r>
              <a:rPr lang="en-US" b="1" baseline="30000" dirty="0" smtClean="0"/>
              <a:t>-3</a:t>
            </a:r>
            <a:r>
              <a:rPr lang="en-US" b="1" dirty="0" smtClean="0"/>
              <a:t>]</a:t>
            </a:r>
            <a:endParaRPr lang="en-US" b="1" dirty="0"/>
          </a:p>
        </p:txBody>
      </p:sp>
      <p:cxnSp>
        <p:nvCxnSpPr>
          <p:cNvPr id="142" name="Straight Connector 141"/>
          <p:cNvCxnSpPr/>
          <p:nvPr/>
        </p:nvCxnSpPr>
        <p:spPr>
          <a:xfrm flipV="1">
            <a:off x="6000712" y="4701120"/>
            <a:ext cx="1737584" cy="1130728"/>
          </a:xfrm>
          <a:prstGeom prst="line">
            <a:avLst/>
          </a:prstGeom>
        </p:spPr>
        <p:style>
          <a:lnRef idx="2">
            <a:schemeClr val="accent1"/>
          </a:lnRef>
          <a:fillRef idx="0">
            <a:schemeClr val="accent1"/>
          </a:fillRef>
          <a:effectRef idx="1">
            <a:schemeClr val="accent1"/>
          </a:effectRef>
          <a:fontRef idx="minor">
            <a:schemeClr val="tx1"/>
          </a:fontRef>
        </p:style>
      </p:cxnSp>
      <p:sp>
        <p:nvSpPr>
          <p:cNvPr id="144" name="TextBox 143"/>
          <p:cNvSpPr txBox="1"/>
          <p:nvPr/>
        </p:nvSpPr>
        <p:spPr>
          <a:xfrm rot="19500000">
            <a:off x="6986653" y="4988217"/>
            <a:ext cx="633507" cy="369332"/>
          </a:xfrm>
          <a:prstGeom prst="rect">
            <a:avLst/>
          </a:prstGeom>
          <a:noFill/>
        </p:spPr>
        <p:txBody>
          <a:bodyPr wrap="none" rtlCol="0">
            <a:spAutoFit/>
          </a:bodyPr>
          <a:lstStyle/>
          <a:p>
            <a:r>
              <a:rPr lang="en-US" b="1" dirty="0">
                <a:solidFill>
                  <a:srgbClr val="FF0000"/>
                </a:solidFill>
              </a:rPr>
              <a:t>3</a:t>
            </a:r>
            <a:r>
              <a:rPr lang="en-US" b="1" dirty="0" smtClean="0">
                <a:solidFill>
                  <a:srgbClr val="FF0000"/>
                </a:solidFill>
              </a:rPr>
              <a:t>0 </a:t>
            </a:r>
            <a:r>
              <a:rPr lang="en-US" b="1" dirty="0" err="1" smtClean="0">
                <a:solidFill>
                  <a:srgbClr val="FF0000"/>
                </a:solidFill>
              </a:rPr>
              <a:t>fs</a:t>
            </a:r>
            <a:endParaRPr lang="en-US" b="1" dirty="0">
              <a:solidFill>
                <a:srgbClr val="FF0000"/>
              </a:solidFill>
            </a:endParaRPr>
          </a:p>
        </p:txBody>
      </p:sp>
      <p:sp>
        <p:nvSpPr>
          <p:cNvPr id="145" name="TextBox 144"/>
          <p:cNvSpPr txBox="1"/>
          <p:nvPr/>
        </p:nvSpPr>
        <p:spPr>
          <a:xfrm rot="16200000">
            <a:off x="4373710" y="4835456"/>
            <a:ext cx="1715171" cy="646331"/>
          </a:xfrm>
          <a:prstGeom prst="rect">
            <a:avLst/>
          </a:prstGeom>
          <a:noFill/>
        </p:spPr>
        <p:txBody>
          <a:bodyPr wrap="none" rtlCol="0">
            <a:spAutoFit/>
          </a:bodyPr>
          <a:lstStyle/>
          <a:p>
            <a:pPr algn="ctr"/>
            <a:r>
              <a:rPr lang="en-US" b="1" dirty="0" smtClean="0"/>
              <a:t>Pump depletion </a:t>
            </a:r>
          </a:p>
          <a:p>
            <a:pPr algn="ctr"/>
            <a:r>
              <a:rPr lang="en-US" b="1" dirty="0" smtClean="0"/>
              <a:t>length [cm]</a:t>
            </a:r>
            <a:endParaRPr lang="en-US" b="1" dirty="0"/>
          </a:p>
        </p:txBody>
      </p:sp>
      <p:sp>
        <p:nvSpPr>
          <p:cNvPr id="280" name="TextBox 279"/>
          <p:cNvSpPr txBox="1"/>
          <p:nvPr/>
        </p:nvSpPr>
        <p:spPr>
          <a:xfrm>
            <a:off x="5561655" y="5167474"/>
            <a:ext cx="301660" cy="369332"/>
          </a:xfrm>
          <a:prstGeom prst="rect">
            <a:avLst/>
          </a:prstGeom>
          <a:noFill/>
        </p:spPr>
        <p:txBody>
          <a:bodyPr wrap="none" rtlCol="0">
            <a:spAutoFit/>
          </a:bodyPr>
          <a:lstStyle/>
          <a:p>
            <a:r>
              <a:rPr lang="en-US" b="1" dirty="0" smtClean="0"/>
              <a:t>1</a:t>
            </a:r>
            <a:endParaRPr lang="en-US" b="1" dirty="0"/>
          </a:p>
        </p:txBody>
      </p:sp>
      <p:sp>
        <p:nvSpPr>
          <p:cNvPr id="282" name="TextBox 281"/>
          <p:cNvSpPr txBox="1"/>
          <p:nvPr/>
        </p:nvSpPr>
        <p:spPr>
          <a:xfrm>
            <a:off x="5471344" y="4595972"/>
            <a:ext cx="418654" cy="369332"/>
          </a:xfrm>
          <a:prstGeom prst="rect">
            <a:avLst/>
          </a:prstGeom>
          <a:noFill/>
        </p:spPr>
        <p:txBody>
          <a:bodyPr wrap="none" rtlCol="0">
            <a:spAutoFit/>
          </a:bodyPr>
          <a:lstStyle/>
          <a:p>
            <a:r>
              <a:rPr lang="en-US" b="1" dirty="0" smtClean="0"/>
              <a:t>10</a:t>
            </a:r>
            <a:endParaRPr lang="en-US" b="1" dirty="0"/>
          </a:p>
        </p:txBody>
      </p:sp>
      <p:sp>
        <p:nvSpPr>
          <p:cNvPr id="286" name="TextBox 285"/>
          <p:cNvSpPr txBox="1"/>
          <p:nvPr/>
        </p:nvSpPr>
        <p:spPr>
          <a:xfrm>
            <a:off x="5366922" y="3963793"/>
            <a:ext cx="535648" cy="369332"/>
          </a:xfrm>
          <a:prstGeom prst="rect">
            <a:avLst/>
          </a:prstGeom>
          <a:noFill/>
        </p:spPr>
        <p:txBody>
          <a:bodyPr wrap="none" rtlCol="0">
            <a:spAutoFit/>
          </a:bodyPr>
          <a:lstStyle/>
          <a:p>
            <a:r>
              <a:rPr lang="en-US" b="1" dirty="0" smtClean="0"/>
              <a:t>100</a:t>
            </a:r>
            <a:endParaRPr lang="en-US" b="1" dirty="0"/>
          </a:p>
        </p:txBody>
      </p:sp>
      <p:grpSp>
        <p:nvGrpSpPr>
          <p:cNvPr id="301" name="Group 300"/>
          <p:cNvGrpSpPr/>
          <p:nvPr/>
        </p:nvGrpSpPr>
        <p:grpSpPr>
          <a:xfrm>
            <a:off x="6000712" y="4293960"/>
            <a:ext cx="1737584" cy="1168556"/>
            <a:chOff x="1107075" y="4514089"/>
            <a:chExt cx="1737584" cy="1168556"/>
          </a:xfrm>
        </p:grpSpPr>
        <p:cxnSp>
          <p:nvCxnSpPr>
            <p:cNvPr id="136" name="Straight Connector 135"/>
            <p:cNvCxnSpPr/>
            <p:nvPr/>
          </p:nvCxnSpPr>
          <p:spPr>
            <a:xfrm flipV="1">
              <a:off x="2158033" y="4589249"/>
              <a:ext cx="686626" cy="440174"/>
            </a:xfrm>
            <a:prstGeom prst="line">
              <a:avLst/>
            </a:prstGeom>
          </p:spPr>
          <p:style>
            <a:lnRef idx="2">
              <a:schemeClr val="accent1"/>
            </a:lnRef>
            <a:fillRef idx="0">
              <a:schemeClr val="accent1"/>
            </a:fillRef>
            <a:effectRef idx="1">
              <a:schemeClr val="accent1"/>
            </a:effectRef>
            <a:fontRef idx="minor">
              <a:schemeClr val="tx1"/>
            </a:fontRef>
          </p:style>
        </p:cxnSp>
        <p:sp>
          <p:nvSpPr>
            <p:cNvPr id="143" name="TextBox 142"/>
            <p:cNvSpPr txBox="1"/>
            <p:nvPr/>
          </p:nvSpPr>
          <p:spPr>
            <a:xfrm rot="19560000">
              <a:off x="1977313" y="4514089"/>
              <a:ext cx="748923" cy="369332"/>
            </a:xfrm>
            <a:prstGeom prst="rect">
              <a:avLst/>
            </a:prstGeom>
            <a:noFill/>
          </p:spPr>
          <p:txBody>
            <a:bodyPr wrap="none" rtlCol="0">
              <a:spAutoFit/>
            </a:bodyPr>
            <a:lstStyle/>
            <a:p>
              <a:r>
                <a:rPr lang="en-US" b="1" dirty="0" smtClean="0">
                  <a:solidFill>
                    <a:srgbClr val="FF0000"/>
                  </a:solidFill>
                </a:rPr>
                <a:t>150 </a:t>
              </a:r>
              <a:r>
                <a:rPr lang="en-US" b="1" dirty="0" err="1" smtClean="0">
                  <a:solidFill>
                    <a:srgbClr val="FF0000"/>
                  </a:solidFill>
                </a:rPr>
                <a:t>fs</a:t>
              </a:r>
              <a:endParaRPr lang="en-US" b="1" dirty="0">
                <a:solidFill>
                  <a:srgbClr val="FF0000"/>
                </a:solidFill>
              </a:endParaRPr>
            </a:p>
          </p:txBody>
        </p:sp>
        <p:grpSp>
          <p:nvGrpSpPr>
            <p:cNvPr id="299" name="Group 298"/>
            <p:cNvGrpSpPr/>
            <p:nvPr/>
          </p:nvGrpSpPr>
          <p:grpSpPr>
            <a:xfrm>
              <a:off x="1107075" y="5080314"/>
              <a:ext cx="958658" cy="602331"/>
              <a:chOff x="1107075" y="5066203"/>
              <a:chExt cx="958658" cy="602331"/>
            </a:xfrm>
          </p:grpSpPr>
          <p:cxnSp>
            <p:nvCxnSpPr>
              <p:cNvPr id="296" name="Straight Connector 295"/>
              <p:cNvCxnSpPr/>
              <p:nvPr/>
            </p:nvCxnSpPr>
            <p:spPr>
              <a:xfrm flipV="1">
                <a:off x="1107075" y="5066203"/>
                <a:ext cx="958658" cy="602331"/>
              </a:xfrm>
              <a:prstGeom prst="line">
                <a:avLst/>
              </a:prstGeom>
              <a:ln w="9525" cmpd="sng">
                <a:prstDash val="sysDash"/>
              </a:ln>
              <a:effectLst/>
            </p:spPr>
            <p:style>
              <a:lnRef idx="2">
                <a:schemeClr val="accent1"/>
              </a:lnRef>
              <a:fillRef idx="0">
                <a:schemeClr val="accent1"/>
              </a:fillRef>
              <a:effectRef idx="1">
                <a:schemeClr val="accent1"/>
              </a:effectRef>
              <a:fontRef idx="minor">
                <a:schemeClr val="tx1"/>
              </a:fontRef>
            </p:style>
          </p:cxnSp>
          <p:sp>
            <p:nvSpPr>
              <p:cNvPr id="295" name="TextBox 294"/>
              <p:cNvSpPr txBox="1"/>
              <p:nvPr/>
            </p:nvSpPr>
            <p:spPr>
              <a:xfrm rot="19620000">
                <a:off x="1162088" y="5185570"/>
                <a:ext cx="852901" cy="307777"/>
              </a:xfrm>
              <a:prstGeom prst="rect">
                <a:avLst/>
              </a:prstGeom>
              <a:solidFill>
                <a:srgbClr val="FFFFFF"/>
              </a:solidFill>
            </p:spPr>
            <p:txBody>
              <a:bodyPr wrap="none" rtlCol="0">
                <a:spAutoFit/>
              </a:bodyPr>
              <a:lstStyle/>
              <a:p>
                <a:r>
                  <a:rPr lang="en-US" sz="1400" i="1" dirty="0" smtClean="0">
                    <a:latin typeface="Times New Roman"/>
                    <a:cs typeface="Times New Roman"/>
                  </a:rPr>
                  <a:t>unstable</a:t>
                </a:r>
                <a:endParaRPr lang="en-US" sz="1400" i="1" dirty="0">
                  <a:latin typeface="Times New Roman"/>
                  <a:cs typeface="Times New Roman"/>
                </a:endParaRPr>
              </a:p>
            </p:txBody>
          </p:sp>
        </p:grpSp>
      </p:grpSp>
      <p:graphicFrame>
        <p:nvGraphicFramePr>
          <p:cNvPr id="300" name="Object 299"/>
          <p:cNvGraphicFramePr>
            <a:graphicFrameLocks noChangeAspect="1"/>
          </p:cNvGraphicFramePr>
          <p:nvPr>
            <p:extLst>
              <p:ext uri="{D42A27DB-BD31-4B8C-83A1-F6EECF244321}">
                <p14:modId xmlns:p14="http://schemas.microsoft.com/office/powerpoint/2010/main" val="399226534"/>
              </p:ext>
            </p:extLst>
          </p:nvPr>
        </p:nvGraphicFramePr>
        <p:xfrm>
          <a:off x="6520824" y="5429960"/>
          <a:ext cx="1231900" cy="609600"/>
        </p:xfrm>
        <a:graphic>
          <a:graphicData uri="http://schemas.openxmlformats.org/presentationml/2006/ole">
            <mc:AlternateContent xmlns:mc="http://schemas.openxmlformats.org/markup-compatibility/2006">
              <mc:Choice xmlns:v="urn:schemas-microsoft-com:vml" Requires="v">
                <p:oleObj spid="_x0000_s2341" name="Equation" r:id="rId5" imgW="1231900" imgH="609600" progId="Equation.3">
                  <p:embed/>
                </p:oleObj>
              </mc:Choice>
              <mc:Fallback>
                <p:oleObj name="Equation" r:id="rId5" imgW="1231900" imgH="609600" progId="Equation.3">
                  <p:embed/>
                  <p:pic>
                    <p:nvPicPr>
                      <p:cNvPr id="0" name=""/>
                      <p:cNvPicPr/>
                      <p:nvPr/>
                    </p:nvPicPr>
                    <p:blipFill>
                      <a:blip r:embed="rId6"/>
                      <a:stretch>
                        <a:fillRect/>
                      </a:stretch>
                    </p:blipFill>
                    <p:spPr>
                      <a:xfrm>
                        <a:off x="6520824" y="5429960"/>
                        <a:ext cx="1231900" cy="609600"/>
                      </a:xfrm>
                      <a:prstGeom prst="rect">
                        <a:avLst/>
                      </a:prstGeom>
                    </p:spPr>
                  </p:pic>
                </p:oleObj>
              </mc:Fallback>
            </mc:AlternateContent>
          </a:graphicData>
        </a:graphic>
      </p:graphicFrame>
      <p:sp>
        <p:nvSpPr>
          <p:cNvPr id="303" name="Moon 302"/>
          <p:cNvSpPr/>
          <p:nvPr/>
        </p:nvSpPr>
        <p:spPr>
          <a:xfrm flipH="1">
            <a:off x="4466106" y="3297766"/>
            <a:ext cx="488641" cy="507990"/>
          </a:xfrm>
          <a:prstGeom prst="moon">
            <a:avLst>
              <a:gd name="adj" fmla="val 26522"/>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4" name="Moon 303"/>
          <p:cNvSpPr/>
          <p:nvPr/>
        </p:nvSpPr>
        <p:spPr>
          <a:xfrm flipH="1">
            <a:off x="4466118" y="3293535"/>
            <a:ext cx="488641" cy="507990"/>
          </a:xfrm>
          <a:prstGeom prst="moon">
            <a:avLst>
              <a:gd name="adj" fmla="val 42116"/>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5" name="Moon 304"/>
          <p:cNvSpPr/>
          <p:nvPr/>
        </p:nvSpPr>
        <p:spPr>
          <a:xfrm flipH="1">
            <a:off x="4453419" y="2400382"/>
            <a:ext cx="188097" cy="507990"/>
          </a:xfrm>
          <a:prstGeom prst="moon">
            <a:avLst>
              <a:gd name="adj" fmla="val 53529"/>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6" name="Moon 305"/>
          <p:cNvSpPr/>
          <p:nvPr/>
        </p:nvSpPr>
        <p:spPr>
          <a:xfrm flipH="1">
            <a:off x="4453431" y="2387699"/>
            <a:ext cx="188097" cy="507990"/>
          </a:xfrm>
          <a:prstGeom prst="moon">
            <a:avLst>
              <a:gd name="adj" fmla="val 87500"/>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7" name="Moon 306"/>
          <p:cNvSpPr/>
          <p:nvPr/>
        </p:nvSpPr>
        <p:spPr>
          <a:xfrm flipH="1">
            <a:off x="4466130" y="3293535"/>
            <a:ext cx="488641" cy="507990"/>
          </a:xfrm>
          <a:prstGeom prst="moon">
            <a:avLst>
              <a:gd name="adj" fmla="val 54245"/>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8" name="Moon 307"/>
          <p:cNvSpPr/>
          <p:nvPr/>
        </p:nvSpPr>
        <p:spPr>
          <a:xfrm flipH="1">
            <a:off x="4470375" y="3293535"/>
            <a:ext cx="488641" cy="507990"/>
          </a:xfrm>
          <a:prstGeom prst="moon">
            <a:avLst>
              <a:gd name="adj" fmla="val 64641"/>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9" name="Moon 308"/>
          <p:cNvSpPr/>
          <p:nvPr/>
        </p:nvSpPr>
        <p:spPr>
          <a:xfrm flipH="1">
            <a:off x="4474620" y="3306235"/>
            <a:ext cx="488641" cy="507990"/>
          </a:xfrm>
          <a:prstGeom prst="moon">
            <a:avLst>
              <a:gd name="adj" fmla="val 75903"/>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0" name="Moon 309"/>
          <p:cNvSpPr/>
          <p:nvPr/>
        </p:nvSpPr>
        <p:spPr>
          <a:xfrm flipH="1">
            <a:off x="4478865" y="3306235"/>
            <a:ext cx="488641" cy="507990"/>
          </a:xfrm>
          <a:prstGeom prst="moon">
            <a:avLst>
              <a:gd name="adj" fmla="val 85433"/>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1" name="Moon 310"/>
          <p:cNvSpPr/>
          <p:nvPr/>
        </p:nvSpPr>
        <p:spPr>
          <a:xfrm flipH="1">
            <a:off x="4436543" y="3077634"/>
            <a:ext cx="488641" cy="959596"/>
          </a:xfrm>
          <a:prstGeom prst="moon">
            <a:avLst>
              <a:gd name="adj" fmla="val 87500"/>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169755" y="3056865"/>
            <a:ext cx="1201433" cy="369332"/>
          </a:xfrm>
          <a:prstGeom prst="rect">
            <a:avLst/>
          </a:prstGeom>
          <a:noFill/>
        </p:spPr>
        <p:txBody>
          <a:bodyPr wrap="none" rtlCol="0">
            <a:spAutoFit/>
          </a:bodyPr>
          <a:lstStyle/>
          <a:p>
            <a:r>
              <a:rPr lang="en-US" dirty="0" smtClean="0">
                <a:solidFill>
                  <a:srgbClr val="0000FF"/>
                </a:solidFill>
              </a:rPr>
              <a:t>(Texas PW)</a:t>
            </a:r>
            <a:endParaRPr lang="en-US" dirty="0">
              <a:solidFill>
                <a:srgbClr val="0000FF"/>
              </a:solidFill>
            </a:endParaRPr>
          </a:p>
        </p:txBody>
      </p:sp>
      <p:sp>
        <p:nvSpPr>
          <p:cNvPr id="273" name="TextBox 272"/>
          <p:cNvSpPr txBox="1"/>
          <p:nvPr/>
        </p:nvSpPr>
        <p:spPr>
          <a:xfrm>
            <a:off x="7037848" y="2316679"/>
            <a:ext cx="2161394" cy="369332"/>
          </a:xfrm>
          <a:prstGeom prst="rect">
            <a:avLst/>
          </a:prstGeom>
          <a:noFill/>
        </p:spPr>
        <p:txBody>
          <a:bodyPr wrap="none" rtlCol="0">
            <a:spAutoFit/>
          </a:bodyPr>
          <a:lstStyle/>
          <a:p>
            <a:r>
              <a:rPr lang="en-US" dirty="0" smtClean="0">
                <a:solidFill>
                  <a:srgbClr val="0000FF"/>
                </a:solidFill>
              </a:rPr>
              <a:t>(all those other guys)</a:t>
            </a:r>
            <a:endParaRPr lang="en-US" dirty="0">
              <a:solidFill>
                <a:srgbClr val="0000FF"/>
              </a:solidFill>
            </a:endParaRPr>
          </a:p>
        </p:txBody>
      </p:sp>
      <p:sp>
        <p:nvSpPr>
          <p:cNvPr id="277" name="TextBox 276"/>
          <p:cNvSpPr txBox="1"/>
          <p:nvPr/>
        </p:nvSpPr>
        <p:spPr>
          <a:xfrm>
            <a:off x="3530567" y="1761064"/>
            <a:ext cx="5178897" cy="400110"/>
          </a:xfrm>
          <a:prstGeom prst="rect">
            <a:avLst/>
          </a:prstGeom>
          <a:noFill/>
        </p:spPr>
        <p:txBody>
          <a:bodyPr wrap="none" rtlCol="0">
            <a:spAutoFit/>
          </a:bodyPr>
          <a:lstStyle/>
          <a:p>
            <a:r>
              <a:rPr lang="en-US" sz="2000" b="1" dirty="0" smtClean="0"/>
              <a:t>… but within that broad limit, we have choices:</a:t>
            </a:r>
            <a:endParaRPr lang="en-US" sz="2000" b="1" dirty="0"/>
          </a:p>
        </p:txBody>
      </p:sp>
      <p:grpSp>
        <p:nvGrpSpPr>
          <p:cNvPr id="290" name="Group 289"/>
          <p:cNvGrpSpPr/>
          <p:nvPr/>
        </p:nvGrpSpPr>
        <p:grpSpPr>
          <a:xfrm>
            <a:off x="42747" y="1727198"/>
            <a:ext cx="2937519" cy="3116054"/>
            <a:chOff x="42747" y="1727198"/>
            <a:chExt cx="2937519" cy="3116054"/>
          </a:xfrm>
        </p:grpSpPr>
        <p:grpSp>
          <p:nvGrpSpPr>
            <p:cNvPr id="276" name="Group 275"/>
            <p:cNvGrpSpPr/>
            <p:nvPr/>
          </p:nvGrpSpPr>
          <p:grpSpPr>
            <a:xfrm>
              <a:off x="42747" y="1727198"/>
              <a:ext cx="2937519" cy="3116054"/>
              <a:chOff x="8881" y="1964260"/>
              <a:chExt cx="2937519" cy="3116054"/>
            </a:xfrm>
          </p:grpSpPr>
          <p:sp>
            <p:nvSpPr>
              <p:cNvPr id="275" name="Rounded Rectangle 274"/>
              <p:cNvSpPr/>
              <p:nvPr/>
            </p:nvSpPr>
            <p:spPr>
              <a:xfrm>
                <a:off x="8881" y="1964260"/>
                <a:ext cx="2937519" cy="3116054"/>
              </a:xfrm>
              <a:prstGeom prst="roundRect">
                <a:avLst>
                  <a:gd name="adj" fmla="val 8020"/>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881" y="1964260"/>
                <a:ext cx="2716575" cy="1015663"/>
              </a:xfrm>
              <a:prstGeom prst="rect">
                <a:avLst/>
              </a:prstGeom>
              <a:noFill/>
            </p:spPr>
            <p:txBody>
              <a:bodyPr wrap="none" rtlCol="0">
                <a:spAutoFit/>
              </a:bodyPr>
              <a:lstStyle/>
              <a:p>
                <a:pPr algn="ctr"/>
                <a:r>
                  <a:rPr lang="en-US" sz="2000" b="1" dirty="0" smtClean="0"/>
                  <a:t>Pulse duration (</a:t>
                </a:r>
                <a:r>
                  <a:rPr lang="en-US" sz="2000" b="1" dirty="0" err="1" smtClean="0">
                    <a:latin typeface="Times New Roman"/>
                    <a:cs typeface="Times New Roman"/>
                  </a:rPr>
                  <a:t>ω</a:t>
                </a:r>
                <a:r>
                  <a:rPr lang="en-US" sz="2000" b="1" baseline="-25000" dirty="0" err="1" smtClean="0">
                    <a:latin typeface="Times New Roman"/>
                    <a:cs typeface="Times New Roman"/>
                  </a:rPr>
                  <a:t>p</a:t>
                </a:r>
                <a:r>
                  <a:rPr lang="en-US" sz="2000" b="1" dirty="0" err="1" smtClean="0">
                    <a:latin typeface="Times New Roman"/>
                    <a:cs typeface="Times New Roman"/>
                  </a:rPr>
                  <a:t>τ</a:t>
                </a:r>
                <a:r>
                  <a:rPr lang="en-US" sz="2000" b="1" dirty="0" smtClean="0"/>
                  <a:t> &lt; 1) </a:t>
                </a:r>
              </a:p>
              <a:p>
                <a:pPr algn="ctr"/>
                <a:r>
                  <a:rPr lang="en-US" sz="2000" b="1" dirty="0" smtClean="0"/>
                  <a:t>is necessary to avoid </a:t>
                </a:r>
              </a:p>
              <a:p>
                <a:pPr algn="ctr"/>
                <a:r>
                  <a:rPr lang="en-US" sz="2000" b="1" dirty="0" smtClean="0"/>
                  <a:t>Raman instability …</a:t>
                </a:r>
                <a:endParaRPr lang="en-US" sz="2000" b="1" dirty="0"/>
              </a:p>
            </p:txBody>
          </p:sp>
          <p:pic>
            <p:nvPicPr>
              <p:cNvPr id="274" name="Picture 273" descr="Forward Raman instability.gi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14" y="3100210"/>
                <a:ext cx="2861720" cy="1839336"/>
              </a:xfrm>
              <a:prstGeom prst="rect">
                <a:avLst/>
              </a:prstGeom>
            </p:spPr>
          </p:pic>
        </p:grpSp>
        <p:sp>
          <p:nvSpPr>
            <p:cNvPr id="278" name="TextBox 277"/>
            <p:cNvSpPr txBox="1"/>
            <p:nvPr/>
          </p:nvSpPr>
          <p:spPr>
            <a:xfrm>
              <a:off x="2178138" y="1892401"/>
              <a:ext cx="300082" cy="369332"/>
            </a:xfrm>
            <a:prstGeom prst="rect">
              <a:avLst/>
            </a:prstGeom>
            <a:noFill/>
          </p:spPr>
          <p:txBody>
            <a:bodyPr wrap="none" rtlCol="0">
              <a:spAutoFit/>
            </a:bodyPr>
            <a:lstStyle/>
            <a:p>
              <a:r>
                <a:rPr lang="en-US" b="1" dirty="0" smtClean="0"/>
                <a:t>~</a:t>
              </a:r>
              <a:endParaRPr lang="en-US" b="1" dirty="0"/>
            </a:p>
          </p:txBody>
        </p:sp>
      </p:grpSp>
    </p:spTree>
    <p:extLst>
      <p:ext uri="{BB962C8B-B14F-4D97-AF65-F5344CB8AC3E}">
        <p14:creationId xmlns:p14="http://schemas.microsoft.com/office/powerpoint/2010/main" val="2031709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wipe(right)">
                                      <p:cBhvr>
                                        <p:cTn id="7" dur="1000"/>
                                        <p:tgtEl>
                                          <p:spTgt spid="30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03"/>
                                        </p:tgtEl>
                                        <p:attrNameLst>
                                          <p:attrName>style.visibility</p:attrName>
                                        </p:attrNameLst>
                                      </p:cBhvr>
                                      <p:to>
                                        <p:strVal val="visible"/>
                                      </p:to>
                                    </p:set>
                                    <p:animEffect transition="in" filter="wipe(right)">
                                      <p:cBhvr>
                                        <p:cTn id="10" dur="1000"/>
                                        <p:tgtEl>
                                          <p:spTgt spid="303"/>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306"/>
                                        </p:tgtEl>
                                        <p:attrNameLst>
                                          <p:attrName>style.visibility</p:attrName>
                                        </p:attrNameLst>
                                      </p:cBhvr>
                                      <p:to>
                                        <p:strVal val="visible"/>
                                      </p:to>
                                    </p:set>
                                    <p:animEffect transition="in" filter="wipe(right)">
                                      <p:cBhvr>
                                        <p:cTn id="14" dur="1000"/>
                                        <p:tgtEl>
                                          <p:spTgt spid="30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304"/>
                                        </p:tgtEl>
                                        <p:attrNameLst>
                                          <p:attrName>style.visibility</p:attrName>
                                        </p:attrNameLst>
                                      </p:cBhvr>
                                      <p:to>
                                        <p:strVal val="visible"/>
                                      </p:to>
                                    </p:set>
                                    <p:animEffect transition="in" filter="wipe(right)">
                                      <p:cBhvr>
                                        <p:cTn id="17" dur="1000"/>
                                        <p:tgtEl>
                                          <p:spTgt spid="304"/>
                                        </p:tgtEl>
                                      </p:cBhvr>
                                    </p:animEffect>
                                  </p:childTnLst>
                                </p:cTn>
                              </p:par>
                            </p:childTnLst>
                          </p:cTn>
                        </p:par>
                        <p:par>
                          <p:cTn id="18" fill="hold">
                            <p:stCondLst>
                              <p:cond delay="2000"/>
                            </p:stCondLst>
                            <p:childTnLst>
                              <p:par>
                                <p:cTn id="19" presetID="9" presetClass="exit" presetSubtype="0" fill="hold" grpId="0" nodeType="afterEffect">
                                  <p:stCondLst>
                                    <p:cond delay="0"/>
                                  </p:stCondLst>
                                  <p:childTnLst>
                                    <p:animEffect transition="out" filter="dissolve">
                                      <p:cBhvr>
                                        <p:cTn id="20" dur="1000"/>
                                        <p:tgtEl>
                                          <p:spTgt spid="14"/>
                                        </p:tgtEl>
                                      </p:cBhvr>
                                    </p:animEffect>
                                    <p:set>
                                      <p:cBhvr>
                                        <p:cTn id="21" dur="1" fill="hold">
                                          <p:stCondLst>
                                            <p:cond delay="999"/>
                                          </p:stCondLst>
                                        </p:cTn>
                                        <p:tgtEl>
                                          <p:spTgt spid="14"/>
                                        </p:tgtEl>
                                        <p:attrNameLst>
                                          <p:attrName>style.visibility</p:attrName>
                                        </p:attrNameLst>
                                      </p:cBhvr>
                                      <p:to>
                                        <p:strVal val="hidden"/>
                                      </p:to>
                                    </p:set>
                                  </p:childTnLst>
                                </p:cTn>
                              </p:par>
                              <p:par>
                                <p:cTn id="22" presetID="22" presetClass="entr" presetSubtype="2" fill="hold" grpId="0" nodeType="withEffect">
                                  <p:stCondLst>
                                    <p:cond delay="0"/>
                                  </p:stCondLst>
                                  <p:childTnLst>
                                    <p:set>
                                      <p:cBhvr>
                                        <p:cTn id="23" dur="1" fill="hold">
                                          <p:stCondLst>
                                            <p:cond delay="0"/>
                                          </p:stCondLst>
                                        </p:cTn>
                                        <p:tgtEl>
                                          <p:spTgt spid="307"/>
                                        </p:tgtEl>
                                        <p:attrNameLst>
                                          <p:attrName>style.visibility</p:attrName>
                                        </p:attrNameLst>
                                      </p:cBhvr>
                                      <p:to>
                                        <p:strVal val="visible"/>
                                      </p:to>
                                    </p:set>
                                    <p:animEffect transition="in" filter="wipe(right)">
                                      <p:cBhvr>
                                        <p:cTn id="24" dur="1000"/>
                                        <p:tgtEl>
                                          <p:spTgt spid="307"/>
                                        </p:tgtEl>
                                      </p:cBhvr>
                                    </p:animEffect>
                                  </p:childTnLst>
                                </p:cTn>
                              </p:par>
                            </p:childTnLst>
                          </p:cTn>
                        </p:par>
                        <p:par>
                          <p:cTn id="25" fill="hold">
                            <p:stCondLst>
                              <p:cond delay="3000"/>
                            </p:stCondLst>
                            <p:childTnLst>
                              <p:par>
                                <p:cTn id="26" presetID="22" presetClass="entr" presetSubtype="2" fill="hold" grpId="0" nodeType="afterEffect">
                                  <p:stCondLst>
                                    <p:cond delay="0"/>
                                  </p:stCondLst>
                                  <p:childTnLst>
                                    <p:set>
                                      <p:cBhvr>
                                        <p:cTn id="27" dur="1" fill="hold">
                                          <p:stCondLst>
                                            <p:cond delay="0"/>
                                          </p:stCondLst>
                                        </p:cTn>
                                        <p:tgtEl>
                                          <p:spTgt spid="308"/>
                                        </p:tgtEl>
                                        <p:attrNameLst>
                                          <p:attrName>style.visibility</p:attrName>
                                        </p:attrNameLst>
                                      </p:cBhvr>
                                      <p:to>
                                        <p:strVal val="visible"/>
                                      </p:to>
                                    </p:set>
                                    <p:animEffect transition="in" filter="wipe(right)">
                                      <p:cBhvr>
                                        <p:cTn id="28" dur="1000"/>
                                        <p:tgtEl>
                                          <p:spTgt spid="308"/>
                                        </p:tgtEl>
                                      </p:cBhvr>
                                    </p:animEffect>
                                  </p:childTnLst>
                                </p:cTn>
                              </p:par>
                            </p:childTnLst>
                          </p:cTn>
                        </p:par>
                        <p:par>
                          <p:cTn id="29" fill="hold">
                            <p:stCondLst>
                              <p:cond delay="4000"/>
                            </p:stCondLst>
                            <p:childTnLst>
                              <p:par>
                                <p:cTn id="30" presetID="22" presetClass="entr" presetSubtype="2" fill="hold" grpId="0" nodeType="afterEffect">
                                  <p:stCondLst>
                                    <p:cond delay="0"/>
                                  </p:stCondLst>
                                  <p:childTnLst>
                                    <p:set>
                                      <p:cBhvr>
                                        <p:cTn id="31" dur="1" fill="hold">
                                          <p:stCondLst>
                                            <p:cond delay="0"/>
                                          </p:stCondLst>
                                        </p:cTn>
                                        <p:tgtEl>
                                          <p:spTgt spid="309"/>
                                        </p:tgtEl>
                                        <p:attrNameLst>
                                          <p:attrName>style.visibility</p:attrName>
                                        </p:attrNameLst>
                                      </p:cBhvr>
                                      <p:to>
                                        <p:strVal val="visible"/>
                                      </p:to>
                                    </p:set>
                                    <p:animEffect transition="in" filter="wipe(right)">
                                      <p:cBhvr>
                                        <p:cTn id="32" dur="1000"/>
                                        <p:tgtEl>
                                          <p:spTgt spid="309"/>
                                        </p:tgtEl>
                                      </p:cBhvr>
                                    </p:animEffect>
                                  </p:childTnLst>
                                </p:cTn>
                              </p:par>
                            </p:childTnLst>
                          </p:cTn>
                        </p:par>
                        <p:par>
                          <p:cTn id="33" fill="hold">
                            <p:stCondLst>
                              <p:cond delay="5000"/>
                            </p:stCondLst>
                            <p:childTnLst>
                              <p:par>
                                <p:cTn id="34" presetID="22" presetClass="entr" presetSubtype="2" fill="hold" grpId="0" nodeType="afterEffect">
                                  <p:stCondLst>
                                    <p:cond delay="0"/>
                                  </p:stCondLst>
                                  <p:childTnLst>
                                    <p:set>
                                      <p:cBhvr>
                                        <p:cTn id="35" dur="1" fill="hold">
                                          <p:stCondLst>
                                            <p:cond delay="0"/>
                                          </p:stCondLst>
                                        </p:cTn>
                                        <p:tgtEl>
                                          <p:spTgt spid="310"/>
                                        </p:tgtEl>
                                        <p:attrNameLst>
                                          <p:attrName>style.visibility</p:attrName>
                                        </p:attrNameLst>
                                      </p:cBhvr>
                                      <p:to>
                                        <p:strVal val="visible"/>
                                      </p:to>
                                    </p:set>
                                    <p:animEffect transition="in" filter="wipe(right)">
                                      <p:cBhvr>
                                        <p:cTn id="36" dur="1000"/>
                                        <p:tgtEl>
                                          <p:spTgt spid="310"/>
                                        </p:tgtEl>
                                      </p:cBhvr>
                                    </p:animEffect>
                                  </p:childTnLst>
                                </p:cTn>
                              </p:par>
                            </p:childTnLst>
                          </p:cTn>
                        </p:par>
                        <p:par>
                          <p:cTn id="37" fill="hold">
                            <p:stCondLst>
                              <p:cond delay="6000"/>
                            </p:stCondLst>
                            <p:childTnLst>
                              <p:par>
                                <p:cTn id="38" presetID="22" presetClass="entr" presetSubtype="2" fill="hold" grpId="0" nodeType="afterEffect">
                                  <p:stCondLst>
                                    <p:cond delay="0"/>
                                  </p:stCondLst>
                                  <p:childTnLst>
                                    <p:set>
                                      <p:cBhvr>
                                        <p:cTn id="39" dur="1" fill="hold">
                                          <p:stCondLst>
                                            <p:cond delay="0"/>
                                          </p:stCondLst>
                                        </p:cTn>
                                        <p:tgtEl>
                                          <p:spTgt spid="311"/>
                                        </p:tgtEl>
                                        <p:attrNameLst>
                                          <p:attrName>style.visibility</p:attrName>
                                        </p:attrNameLst>
                                      </p:cBhvr>
                                      <p:to>
                                        <p:strVal val="visible"/>
                                      </p:to>
                                    </p:set>
                                    <p:animEffect transition="in" filter="wipe(right)">
                                      <p:cBhvr>
                                        <p:cTn id="40"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332480" y="1667931"/>
            <a:ext cx="1022785" cy="2406650"/>
          </a:xfrm>
          <a:prstGeom prst="rect">
            <a:avLst/>
          </a:prstGeom>
          <a:solidFill>
            <a:srgbClr val="FAC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666111" y="1651294"/>
            <a:ext cx="660400" cy="2429637"/>
          </a:xfrm>
          <a:prstGeom prst="rect">
            <a:avLst/>
          </a:prstGeom>
          <a:solidFill>
            <a:srgbClr val="B7DE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700911" y="1667931"/>
            <a:ext cx="933450" cy="2413000"/>
          </a:xfrm>
          <a:prstGeom prst="rect">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2662811" y="1642531"/>
            <a:ext cx="2706565" cy="2438400"/>
            <a:chOff x="4356100" y="1066800"/>
            <a:chExt cx="2706565" cy="2438400"/>
          </a:xfrm>
        </p:grpSpPr>
        <p:grpSp>
          <p:nvGrpSpPr>
            <p:cNvPr id="133" name="Group 132"/>
            <p:cNvGrpSpPr/>
            <p:nvPr/>
          </p:nvGrpSpPr>
          <p:grpSpPr>
            <a:xfrm>
              <a:off x="4381500" y="1066800"/>
              <a:ext cx="2681165" cy="2438400"/>
              <a:chOff x="3454400" y="1320800"/>
              <a:chExt cx="2681165" cy="2438400"/>
            </a:xfrm>
          </p:grpSpPr>
          <p:grpSp>
            <p:nvGrpSpPr>
              <p:cNvPr id="32" name="Group 31"/>
              <p:cNvGrpSpPr/>
              <p:nvPr/>
            </p:nvGrpSpPr>
            <p:grpSpPr>
              <a:xfrm flipV="1">
                <a:off x="3458796" y="3663950"/>
                <a:ext cx="2676769" cy="95250"/>
                <a:chOff x="2207846" y="5175250"/>
                <a:chExt cx="2676769" cy="95250"/>
              </a:xfrm>
            </p:grpSpPr>
            <p:cxnSp>
              <p:nvCxnSpPr>
                <p:cNvPr id="4" name="Straight Connector 3"/>
                <p:cNvCxnSpPr/>
                <p:nvPr/>
              </p:nvCxnSpPr>
              <p:spPr>
                <a:xfrm>
                  <a:off x="2207846" y="5177663"/>
                  <a:ext cx="26767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2216150" y="5175250"/>
                  <a:ext cx="933450" cy="95250"/>
                  <a:chOff x="2216150" y="5175250"/>
                  <a:chExt cx="933450" cy="95250"/>
                </a:xfrm>
              </p:grpSpPr>
              <p:cxnSp>
                <p:nvCxnSpPr>
                  <p:cNvPr id="11" name="Straight Connector 10"/>
                  <p:cNvCxnSpPr/>
                  <p:nvPr/>
                </p:nvCxnSpPr>
                <p:spPr>
                  <a:xfrm>
                    <a:off x="2216150" y="5175250"/>
                    <a:ext cx="0" cy="952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149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9210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7559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6225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514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4193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3431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796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3549650" y="5175250"/>
                  <a:ext cx="933450" cy="95250"/>
                  <a:chOff x="2216150" y="5175250"/>
                  <a:chExt cx="933450" cy="95250"/>
                </a:xfrm>
              </p:grpSpPr>
              <p:cxnSp>
                <p:nvCxnSpPr>
                  <p:cNvPr id="23" name="Straight Connector 22"/>
                  <p:cNvCxnSpPr/>
                  <p:nvPr/>
                </p:nvCxnSpPr>
                <p:spPr>
                  <a:xfrm>
                    <a:off x="2216150" y="5175250"/>
                    <a:ext cx="0" cy="952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149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9210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7559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6225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514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4193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3431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22796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78" name="Group 77"/>
              <p:cNvGrpSpPr/>
              <p:nvPr/>
            </p:nvGrpSpPr>
            <p:grpSpPr>
              <a:xfrm flipH="1">
                <a:off x="6032500" y="1320800"/>
                <a:ext cx="95250" cy="2432050"/>
                <a:chOff x="6070600" y="1333500"/>
                <a:chExt cx="95250" cy="2432050"/>
              </a:xfrm>
            </p:grpSpPr>
            <p:cxnSp>
              <p:nvCxnSpPr>
                <p:cNvPr id="34" name="Straight Connector 33"/>
                <p:cNvCxnSpPr/>
                <p:nvPr/>
              </p:nvCxnSpPr>
              <p:spPr>
                <a:xfrm flipV="1">
                  <a:off x="6070600" y="1333500"/>
                  <a:ext cx="12700" cy="24320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47" name="Group 46"/>
                <p:cNvGrpSpPr/>
                <p:nvPr/>
              </p:nvGrpSpPr>
              <p:grpSpPr>
                <a:xfrm>
                  <a:off x="6076950" y="2171700"/>
                  <a:ext cx="88900" cy="781050"/>
                  <a:chOff x="6076950" y="2178050"/>
                  <a:chExt cx="88900" cy="781050"/>
                </a:xfrm>
              </p:grpSpPr>
              <p:cxnSp>
                <p:nvCxnSpPr>
                  <p:cNvPr id="36" name="Straight Connector 35"/>
                  <p:cNvCxnSpPr/>
                  <p:nvPr/>
                </p:nvCxnSpPr>
                <p:spPr>
                  <a:xfrm>
                    <a:off x="6076950" y="2959100"/>
                    <a:ext cx="889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089650" y="2705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089650" y="25654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089650" y="24574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089650" y="23876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6089650" y="2324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6089650" y="22669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89650" y="22161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089650" y="21780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8" name="Group 47"/>
                <p:cNvGrpSpPr/>
                <p:nvPr/>
              </p:nvGrpSpPr>
              <p:grpSpPr>
                <a:xfrm>
                  <a:off x="6076950" y="1358900"/>
                  <a:ext cx="88900" cy="781050"/>
                  <a:chOff x="6076950" y="2178050"/>
                  <a:chExt cx="88900" cy="781050"/>
                </a:xfrm>
              </p:grpSpPr>
              <p:cxnSp>
                <p:nvCxnSpPr>
                  <p:cNvPr id="49" name="Straight Connector 48"/>
                  <p:cNvCxnSpPr/>
                  <p:nvPr/>
                </p:nvCxnSpPr>
                <p:spPr>
                  <a:xfrm>
                    <a:off x="6076950" y="2959100"/>
                    <a:ext cx="889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6089650" y="2705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089650" y="25654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089650" y="24574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6089650" y="23876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6089650" y="2324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6089650" y="22669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6089650" y="22161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6089650" y="21780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6076950" y="2984500"/>
                  <a:ext cx="88900" cy="781050"/>
                  <a:chOff x="6076950" y="2178050"/>
                  <a:chExt cx="88900" cy="781050"/>
                </a:xfrm>
              </p:grpSpPr>
              <p:cxnSp>
                <p:nvCxnSpPr>
                  <p:cNvPr id="59" name="Straight Connector 58"/>
                  <p:cNvCxnSpPr/>
                  <p:nvPr/>
                </p:nvCxnSpPr>
                <p:spPr>
                  <a:xfrm>
                    <a:off x="6076950" y="2959100"/>
                    <a:ext cx="889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089650" y="2705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6089650" y="25654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6089650" y="24574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6089650" y="23876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089650" y="2324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6089650" y="22669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6089650" y="22161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6089650" y="21780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79" name="Group 78"/>
              <p:cNvGrpSpPr/>
              <p:nvPr/>
            </p:nvGrpSpPr>
            <p:grpSpPr>
              <a:xfrm>
                <a:off x="3458796" y="1327150"/>
                <a:ext cx="2676769" cy="95250"/>
                <a:chOff x="2207846" y="5175250"/>
                <a:chExt cx="2676769" cy="95250"/>
              </a:xfrm>
            </p:grpSpPr>
            <p:cxnSp>
              <p:nvCxnSpPr>
                <p:cNvPr id="80" name="Straight Connector 79"/>
                <p:cNvCxnSpPr/>
                <p:nvPr/>
              </p:nvCxnSpPr>
              <p:spPr>
                <a:xfrm>
                  <a:off x="2207846" y="5177663"/>
                  <a:ext cx="2676769"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81" name="Group 80"/>
                <p:cNvGrpSpPr/>
                <p:nvPr/>
              </p:nvGrpSpPr>
              <p:grpSpPr>
                <a:xfrm>
                  <a:off x="2216150" y="5175250"/>
                  <a:ext cx="933450" cy="95250"/>
                  <a:chOff x="2216150" y="5175250"/>
                  <a:chExt cx="933450" cy="95250"/>
                </a:xfrm>
              </p:grpSpPr>
              <p:cxnSp>
                <p:nvCxnSpPr>
                  <p:cNvPr id="92" name="Straight Connector 91"/>
                  <p:cNvCxnSpPr/>
                  <p:nvPr/>
                </p:nvCxnSpPr>
                <p:spPr>
                  <a:xfrm>
                    <a:off x="2216150" y="5175250"/>
                    <a:ext cx="0" cy="952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3149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29210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27559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26225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2514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24193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23431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22796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82" name="Group 81"/>
                <p:cNvGrpSpPr/>
                <p:nvPr/>
              </p:nvGrpSpPr>
              <p:grpSpPr>
                <a:xfrm>
                  <a:off x="3549650" y="5175250"/>
                  <a:ext cx="933450" cy="95250"/>
                  <a:chOff x="2216150" y="5175250"/>
                  <a:chExt cx="933450" cy="95250"/>
                </a:xfrm>
              </p:grpSpPr>
              <p:cxnSp>
                <p:nvCxnSpPr>
                  <p:cNvPr id="83" name="Straight Connector 82"/>
                  <p:cNvCxnSpPr/>
                  <p:nvPr/>
                </p:nvCxnSpPr>
                <p:spPr>
                  <a:xfrm>
                    <a:off x="2216150" y="5175250"/>
                    <a:ext cx="0" cy="952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3149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29210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7559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26225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251460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24193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23431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2279650" y="5175250"/>
                    <a:ext cx="0" cy="5080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nvGrpSpPr>
              <p:cNvPr id="101" name="Group 100"/>
              <p:cNvGrpSpPr/>
              <p:nvPr/>
            </p:nvGrpSpPr>
            <p:grpSpPr>
              <a:xfrm>
                <a:off x="3454400" y="1320800"/>
                <a:ext cx="95250" cy="2432050"/>
                <a:chOff x="6070600" y="1333500"/>
                <a:chExt cx="95250" cy="2432050"/>
              </a:xfrm>
            </p:grpSpPr>
            <p:cxnSp>
              <p:nvCxnSpPr>
                <p:cNvPr id="102" name="Straight Connector 101"/>
                <p:cNvCxnSpPr/>
                <p:nvPr/>
              </p:nvCxnSpPr>
              <p:spPr>
                <a:xfrm flipV="1">
                  <a:off x="6070600" y="1333500"/>
                  <a:ext cx="12700" cy="24320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103" name="Group 102"/>
                <p:cNvGrpSpPr/>
                <p:nvPr/>
              </p:nvGrpSpPr>
              <p:grpSpPr>
                <a:xfrm>
                  <a:off x="6076950" y="2171700"/>
                  <a:ext cx="88900" cy="781050"/>
                  <a:chOff x="6076950" y="2178050"/>
                  <a:chExt cx="88900" cy="781050"/>
                </a:xfrm>
              </p:grpSpPr>
              <p:cxnSp>
                <p:nvCxnSpPr>
                  <p:cNvPr id="124" name="Straight Connector 123"/>
                  <p:cNvCxnSpPr/>
                  <p:nvPr/>
                </p:nvCxnSpPr>
                <p:spPr>
                  <a:xfrm>
                    <a:off x="6076950" y="2959100"/>
                    <a:ext cx="889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6089650" y="2705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6089650" y="25654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6089650" y="24574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6089650" y="23876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6089650" y="2324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a:off x="6089650" y="22669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6089650" y="22161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6089650" y="21780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04" name="Group 103"/>
                <p:cNvGrpSpPr/>
                <p:nvPr/>
              </p:nvGrpSpPr>
              <p:grpSpPr>
                <a:xfrm>
                  <a:off x="6076950" y="1358900"/>
                  <a:ext cx="88900" cy="781050"/>
                  <a:chOff x="6076950" y="2178050"/>
                  <a:chExt cx="88900" cy="781050"/>
                </a:xfrm>
              </p:grpSpPr>
              <p:cxnSp>
                <p:nvCxnSpPr>
                  <p:cNvPr id="115" name="Straight Connector 114"/>
                  <p:cNvCxnSpPr/>
                  <p:nvPr/>
                </p:nvCxnSpPr>
                <p:spPr>
                  <a:xfrm>
                    <a:off x="6076950" y="2959100"/>
                    <a:ext cx="889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6089650" y="2705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6089650" y="25654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a:off x="6089650" y="24574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6089650" y="23876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6089650" y="2324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6089650" y="22669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6089650" y="22161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6089650" y="21780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105" name="Group 104"/>
                <p:cNvGrpSpPr/>
                <p:nvPr/>
              </p:nvGrpSpPr>
              <p:grpSpPr>
                <a:xfrm>
                  <a:off x="6076950" y="2984500"/>
                  <a:ext cx="88900" cy="781050"/>
                  <a:chOff x="6076950" y="2178050"/>
                  <a:chExt cx="88900" cy="781050"/>
                </a:xfrm>
              </p:grpSpPr>
              <p:cxnSp>
                <p:nvCxnSpPr>
                  <p:cNvPr id="106" name="Straight Connector 105"/>
                  <p:cNvCxnSpPr/>
                  <p:nvPr/>
                </p:nvCxnSpPr>
                <p:spPr>
                  <a:xfrm>
                    <a:off x="6076950" y="2959100"/>
                    <a:ext cx="8890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6089650" y="2705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6089650" y="25654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6089650" y="24574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6089650" y="23876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6089650" y="232410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6089650" y="22669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6089650" y="22161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6089650" y="2178050"/>
                    <a:ext cx="44450"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grpSp>
        <p:grpSp>
          <p:nvGrpSpPr>
            <p:cNvPr id="3" name="Group 2"/>
            <p:cNvGrpSpPr/>
            <p:nvPr/>
          </p:nvGrpSpPr>
          <p:grpSpPr>
            <a:xfrm>
              <a:off x="4356100" y="2647950"/>
              <a:ext cx="1016000" cy="819150"/>
              <a:chOff x="4356100" y="2635250"/>
              <a:chExt cx="1016000" cy="819150"/>
            </a:xfrm>
          </p:grpSpPr>
          <p:sp>
            <p:nvSpPr>
              <p:cNvPr id="134" name="Oval 133"/>
              <p:cNvSpPr/>
              <p:nvPr/>
            </p:nvSpPr>
            <p:spPr>
              <a:xfrm>
                <a:off x="5283200" y="2813050"/>
                <a:ext cx="88900" cy="95250"/>
              </a:xfrm>
              <a:prstGeom prst="ellipse">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Oval 134"/>
              <p:cNvSpPr/>
              <p:nvPr/>
            </p:nvSpPr>
            <p:spPr>
              <a:xfrm>
                <a:off x="5029200" y="30924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135"/>
              <p:cNvSpPr/>
              <p:nvPr/>
            </p:nvSpPr>
            <p:spPr>
              <a:xfrm>
                <a:off x="5003800" y="28511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Oval 136"/>
              <p:cNvSpPr/>
              <p:nvPr/>
            </p:nvSpPr>
            <p:spPr>
              <a:xfrm>
                <a:off x="5054600" y="26733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Oval 137"/>
              <p:cNvSpPr/>
              <p:nvPr/>
            </p:nvSpPr>
            <p:spPr>
              <a:xfrm>
                <a:off x="4889500" y="26352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Oval 138"/>
              <p:cNvSpPr/>
              <p:nvPr/>
            </p:nvSpPr>
            <p:spPr>
              <a:xfrm>
                <a:off x="4826000" y="26606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0" name="Oval 139"/>
              <p:cNvSpPr/>
              <p:nvPr/>
            </p:nvSpPr>
            <p:spPr>
              <a:xfrm>
                <a:off x="4749800" y="27876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Oval 140"/>
              <p:cNvSpPr/>
              <p:nvPr/>
            </p:nvSpPr>
            <p:spPr>
              <a:xfrm>
                <a:off x="4724400" y="30035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Oval 141"/>
              <p:cNvSpPr/>
              <p:nvPr/>
            </p:nvSpPr>
            <p:spPr>
              <a:xfrm>
                <a:off x="4648200" y="30416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Oval 142"/>
              <p:cNvSpPr/>
              <p:nvPr/>
            </p:nvSpPr>
            <p:spPr>
              <a:xfrm>
                <a:off x="4572000" y="30035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Oval 143"/>
              <p:cNvSpPr/>
              <p:nvPr/>
            </p:nvSpPr>
            <p:spPr>
              <a:xfrm>
                <a:off x="4660900" y="27368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Oval 144"/>
              <p:cNvSpPr/>
              <p:nvPr/>
            </p:nvSpPr>
            <p:spPr>
              <a:xfrm>
                <a:off x="4572000" y="26733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Oval 145"/>
              <p:cNvSpPr/>
              <p:nvPr/>
            </p:nvSpPr>
            <p:spPr>
              <a:xfrm>
                <a:off x="4356100" y="29273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Oval 146"/>
              <p:cNvSpPr/>
              <p:nvPr/>
            </p:nvSpPr>
            <p:spPr>
              <a:xfrm>
                <a:off x="4559300" y="33591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Oval 147"/>
              <p:cNvSpPr/>
              <p:nvPr/>
            </p:nvSpPr>
            <p:spPr>
              <a:xfrm>
                <a:off x="4495800" y="31432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Oval 148"/>
              <p:cNvSpPr/>
              <p:nvPr/>
            </p:nvSpPr>
            <p:spPr>
              <a:xfrm>
                <a:off x="4508500" y="3206750"/>
                <a:ext cx="88900" cy="95250"/>
              </a:xfrm>
              <a:prstGeom prst="ellipse">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152" name="Parallelogram 151"/>
          <p:cNvSpPr/>
          <p:nvPr/>
        </p:nvSpPr>
        <p:spPr>
          <a:xfrm rot="19740000">
            <a:off x="2051438" y="2719677"/>
            <a:ext cx="3973296" cy="621568"/>
          </a:xfrm>
          <a:prstGeom prst="parallelogram">
            <a:avLst>
              <a:gd name="adj" fmla="val 59957"/>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365631" y="3064931"/>
            <a:ext cx="301660" cy="369332"/>
          </a:xfrm>
          <a:prstGeom prst="rect">
            <a:avLst/>
          </a:prstGeom>
          <a:noFill/>
        </p:spPr>
        <p:txBody>
          <a:bodyPr wrap="none" rtlCol="0">
            <a:spAutoFit/>
          </a:bodyPr>
          <a:lstStyle/>
          <a:p>
            <a:r>
              <a:rPr lang="en-US" b="1" dirty="0" smtClean="0"/>
              <a:t>1</a:t>
            </a:r>
            <a:endParaRPr lang="en-US" b="1" dirty="0"/>
          </a:p>
        </p:txBody>
      </p:sp>
      <p:sp>
        <p:nvSpPr>
          <p:cNvPr id="153" name="TextBox 152"/>
          <p:cNvSpPr txBox="1"/>
          <p:nvPr/>
        </p:nvSpPr>
        <p:spPr>
          <a:xfrm>
            <a:off x="2289431" y="2239431"/>
            <a:ext cx="418654" cy="369332"/>
          </a:xfrm>
          <a:prstGeom prst="rect">
            <a:avLst/>
          </a:prstGeom>
          <a:noFill/>
        </p:spPr>
        <p:txBody>
          <a:bodyPr wrap="none" rtlCol="0">
            <a:spAutoFit/>
          </a:bodyPr>
          <a:lstStyle/>
          <a:p>
            <a:r>
              <a:rPr lang="en-US" b="1" dirty="0" smtClean="0"/>
              <a:t>10</a:t>
            </a:r>
            <a:endParaRPr lang="en-US" b="1" dirty="0"/>
          </a:p>
        </p:txBody>
      </p:sp>
      <p:sp>
        <p:nvSpPr>
          <p:cNvPr id="154" name="TextBox 153"/>
          <p:cNvSpPr txBox="1"/>
          <p:nvPr/>
        </p:nvSpPr>
        <p:spPr>
          <a:xfrm>
            <a:off x="2213231" y="1502830"/>
            <a:ext cx="535648" cy="369332"/>
          </a:xfrm>
          <a:prstGeom prst="rect">
            <a:avLst/>
          </a:prstGeom>
          <a:noFill/>
        </p:spPr>
        <p:txBody>
          <a:bodyPr wrap="none" rtlCol="0">
            <a:spAutoFit/>
          </a:bodyPr>
          <a:lstStyle/>
          <a:p>
            <a:r>
              <a:rPr lang="en-US" b="1" dirty="0" smtClean="0"/>
              <a:t>100</a:t>
            </a:r>
            <a:endParaRPr lang="en-US" b="1" dirty="0"/>
          </a:p>
        </p:txBody>
      </p:sp>
      <p:sp>
        <p:nvSpPr>
          <p:cNvPr id="7" name="TextBox 6"/>
          <p:cNvSpPr txBox="1"/>
          <p:nvPr/>
        </p:nvSpPr>
        <p:spPr>
          <a:xfrm>
            <a:off x="3755011" y="1316619"/>
            <a:ext cx="574647" cy="369332"/>
          </a:xfrm>
          <a:prstGeom prst="rect">
            <a:avLst/>
          </a:prstGeom>
          <a:noFill/>
        </p:spPr>
        <p:txBody>
          <a:bodyPr wrap="none" rtlCol="0">
            <a:spAutoFit/>
          </a:bodyPr>
          <a:lstStyle/>
          <a:p>
            <a:r>
              <a:rPr lang="en-US" b="1" dirty="0" smtClean="0"/>
              <a:t>10</a:t>
            </a:r>
            <a:r>
              <a:rPr lang="en-US" b="1" baseline="30000" dirty="0" smtClean="0"/>
              <a:t>18</a:t>
            </a:r>
            <a:endParaRPr lang="en-US" b="1" baseline="30000" dirty="0"/>
          </a:p>
        </p:txBody>
      </p:sp>
      <p:sp>
        <p:nvSpPr>
          <p:cNvPr id="155" name="TextBox 154"/>
          <p:cNvSpPr txBox="1"/>
          <p:nvPr/>
        </p:nvSpPr>
        <p:spPr>
          <a:xfrm>
            <a:off x="5063111" y="1316619"/>
            <a:ext cx="574647" cy="369332"/>
          </a:xfrm>
          <a:prstGeom prst="rect">
            <a:avLst/>
          </a:prstGeom>
          <a:noFill/>
        </p:spPr>
        <p:txBody>
          <a:bodyPr wrap="none" rtlCol="0">
            <a:spAutoFit/>
          </a:bodyPr>
          <a:lstStyle/>
          <a:p>
            <a:r>
              <a:rPr lang="en-US" b="1" dirty="0" smtClean="0"/>
              <a:t>10</a:t>
            </a:r>
            <a:r>
              <a:rPr lang="en-US" b="1" baseline="30000" dirty="0" smtClean="0"/>
              <a:t>17</a:t>
            </a:r>
            <a:endParaRPr lang="en-US" b="1" baseline="30000" dirty="0"/>
          </a:p>
        </p:txBody>
      </p:sp>
      <p:sp>
        <p:nvSpPr>
          <p:cNvPr id="156" name="TextBox 155"/>
          <p:cNvSpPr txBox="1"/>
          <p:nvPr/>
        </p:nvSpPr>
        <p:spPr>
          <a:xfrm>
            <a:off x="2434211" y="1316619"/>
            <a:ext cx="574647" cy="369332"/>
          </a:xfrm>
          <a:prstGeom prst="rect">
            <a:avLst/>
          </a:prstGeom>
          <a:noFill/>
        </p:spPr>
        <p:txBody>
          <a:bodyPr wrap="none" rtlCol="0">
            <a:spAutoFit/>
          </a:bodyPr>
          <a:lstStyle/>
          <a:p>
            <a:r>
              <a:rPr lang="en-US" b="1" dirty="0" smtClean="0"/>
              <a:t>10</a:t>
            </a:r>
            <a:r>
              <a:rPr lang="en-US" b="1" baseline="30000" dirty="0" smtClean="0"/>
              <a:t>19</a:t>
            </a:r>
            <a:endParaRPr lang="en-US" b="1" baseline="30000" dirty="0"/>
          </a:p>
        </p:txBody>
      </p:sp>
      <p:sp>
        <p:nvSpPr>
          <p:cNvPr id="10" name="TextBox 9"/>
          <p:cNvSpPr txBox="1"/>
          <p:nvPr/>
        </p:nvSpPr>
        <p:spPr>
          <a:xfrm>
            <a:off x="334531" y="892986"/>
            <a:ext cx="274497" cy="369332"/>
          </a:xfrm>
          <a:prstGeom prst="rect">
            <a:avLst/>
          </a:prstGeom>
          <a:noFill/>
        </p:spPr>
        <p:txBody>
          <a:bodyPr wrap="none" rtlCol="0">
            <a:spAutoFit/>
          </a:bodyPr>
          <a:lstStyle/>
          <a:p>
            <a:r>
              <a:rPr lang="en-US" b="1" dirty="0" smtClean="0">
                <a:latin typeface="Times New Roman"/>
                <a:cs typeface="Times New Roman"/>
              </a:rPr>
              <a:t>I</a:t>
            </a:r>
            <a:endParaRPr lang="en-US" b="1" dirty="0">
              <a:latin typeface="Times New Roman"/>
              <a:cs typeface="Times New Roman"/>
            </a:endParaRPr>
          </a:p>
        </p:txBody>
      </p:sp>
      <p:sp>
        <p:nvSpPr>
          <p:cNvPr id="13" name="TextBox 12"/>
          <p:cNvSpPr txBox="1"/>
          <p:nvPr/>
        </p:nvSpPr>
        <p:spPr>
          <a:xfrm>
            <a:off x="2781344" y="1007599"/>
            <a:ext cx="2491337" cy="369332"/>
          </a:xfrm>
          <a:prstGeom prst="rect">
            <a:avLst/>
          </a:prstGeom>
          <a:noFill/>
        </p:spPr>
        <p:txBody>
          <a:bodyPr wrap="none" rtlCol="0">
            <a:spAutoFit/>
          </a:bodyPr>
          <a:lstStyle/>
          <a:p>
            <a:r>
              <a:rPr lang="en-US" b="1" dirty="0" smtClean="0"/>
              <a:t>Plasma density n</a:t>
            </a:r>
            <a:r>
              <a:rPr lang="en-US" b="1" baseline="-25000" dirty="0" smtClean="0"/>
              <a:t>e</a:t>
            </a:r>
            <a:r>
              <a:rPr lang="en-US" b="1" dirty="0" smtClean="0"/>
              <a:t> [cm</a:t>
            </a:r>
            <a:r>
              <a:rPr lang="en-US" b="1" baseline="30000" dirty="0" smtClean="0"/>
              <a:t>-3</a:t>
            </a:r>
            <a:r>
              <a:rPr lang="en-US" b="1" dirty="0" smtClean="0"/>
              <a:t>]</a:t>
            </a:r>
            <a:endParaRPr lang="en-US" b="1" dirty="0"/>
          </a:p>
        </p:txBody>
      </p:sp>
      <p:sp>
        <p:nvSpPr>
          <p:cNvPr id="74" name="TextBox 73"/>
          <p:cNvSpPr txBox="1"/>
          <p:nvPr/>
        </p:nvSpPr>
        <p:spPr>
          <a:xfrm>
            <a:off x="5863133" y="1852080"/>
            <a:ext cx="1822067" cy="461665"/>
          </a:xfrm>
          <a:prstGeom prst="rect">
            <a:avLst/>
          </a:prstGeom>
          <a:noFill/>
        </p:spPr>
        <p:txBody>
          <a:bodyPr wrap="none" rtlCol="0">
            <a:spAutoFit/>
          </a:bodyPr>
          <a:lstStyle/>
          <a:p>
            <a:r>
              <a:rPr lang="en-US" sz="2400" i="1" dirty="0" err="1" smtClean="0">
                <a:solidFill>
                  <a:srgbClr val="FF0000"/>
                </a:solidFill>
                <a:latin typeface="Times New Roman"/>
                <a:cs typeface="Times New Roman"/>
              </a:rPr>
              <a:t>ω</a:t>
            </a:r>
            <a:r>
              <a:rPr lang="en-US" sz="2400" baseline="-25000" dirty="0" err="1" smtClean="0">
                <a:solidFill>
                  <a:srgbClr val="FF0000"/>
                </a:solidFill>
                <a:latin typeface="Times New Roman"/>
                <a:cs typeface="Times New Roman"/>
              </a:rPr>
              <a:t>p</a:t>
            </a:r>
            <a:r>
              <a:rPr lang="en-US" sz="2400" dirty="0" err="1" smtClean="0">
                <a:solidFill>
                  <a:srgbClr val="FF0000"/>
                </a:solidFill>
                <a:latin typeface="Times New Roman"/>
                <a:cs typeface="Times New Roman"/>
              </a:rPr>
              <a:t>τ</a:t>
            </a:r>
            <a:r>
              <a:rPr lang="en-US" sz="2400" dirty="0" smtClean="0">
                <a:solidFill>
                  <a:srgbClr val="FF0000"/>
                </a:solidFill>
                <a:latin typeface="Times New Roman"/>
                <a:cs typeface="Times New Roman"/>
              </a:rPr>
              <a:t>: 0.2 </a:t>
            </a:r>
            <a:r>
              <a:rPr lang="en-US" sz="2400" dirty="0" smtClean="0">
                <a:solidFill>
                  <a:srgbClr val="FF0000"/>
                </a:solidFill>
                <a:latin typeface="Times New Roman"/>
                <a:cs typeface="Times New Roman"/>
                <a:sym typeface="Wingdings"/>
              </a:rPr>
              <a:t></a:t>
            </a:r>
            <a:r>
              <a:rPr lang="en-US" sz="2400" dirty="0" smtClean="0">
                <a:solidFill>
                  <a:srgbClr val="FF0000"/>
                </a:solidFill>
                <a:latin typeface="Times New Roman"/>
                <a:cs typeface="Times New Roman"/>
              </a:rPr>
              <a:t> 1</a:t>
            </a:r>
            <a:endParaRPr lang="en-US" sz="2400" dirty="0">
              <a:solidFill>
                <a:srgbClr val="FF0000"/>
              </a:solidFill>
              <a:latin typeface="Times New Roman"/>
              <a:cs typeface="Times New Roman"/>
            </a:endParaRPr>
          </a:p>
        </p:txBody>
      </p:sp>
      <p:cxnSp>
        <p:nvCxnSpPr>
          <p:cNvPr id="76" name="Straight Arrow Connector 75"/>
          <p:cNvCxnSpPr/>
          <p:nvPr/>
        </p:nvCxnSpPr>
        <p:spPr>
          <a:xfrm flipV="1">
            <a:off x="5748835" y="1769529"/>
            <a:ext cx="0" cy="67310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348" name="Group 347"/>
          <p:cNvGrpSpPr/>
          <p:nvPr/>
        </p:nvGrpSpPr>
        <p:grpSpPr>
          <a:xfrm>
            <a:off x="4282821" y="2927896"/>
            <a:ext cx="796462" cy="808766"/>
            <a:chOff x="4282821" y="2927896"/>
            <a:chExt cx="796462" cy="808766"/>
          </a:xfrm>
        </p:grpSpPr>
        <p:sp>
          <p:nvSpPr>
            <p:cNvPr id="71" name="Oval 70"/>
            <p:cNvSpPr/>
            <p:nvPr/>
          </p:nvSpPr>
          <p:spPr>
            <a:xfrm>
              <a:off x="4430088" y="2927896"/>
              <a:ext cx="156708" cy="146050"/>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4282821" y="3090331"/>
              <a:ext cx="796462" cy="646331"/>
            </a:xfrm>
            <a:prstGeom prst="rect">
              <a:avLst/>
            </a:prstGeom>
            <a:noFill/>
          </p:spPr>
          <p:txBody>
            <a:bodyPr wrap="none" rtlCol="0">
              <a:spAutoFit/>
            </a:bodyPr>
            <a:lstStyle/>
            <a:p>
              <a:pPr algn="ctr"/>
              <a:r>
                <a:rPr lang="en-US" b="1" dirty="0" smtClean="0"/>
                <a:t>Wang</a:t>
              </a:r>
              <a:endParaRPr lang="en-US" b="1" dirty="0"/>
            </a:p>
            <a:p>
              <a:pPr algn="ctr"/>
              <a:r>
                <a:rPr lang="en-US" b="1" dirty="0" smtClean="0"/>
                <a:t>(2013)</a:t>
              </a:r>
            </a:p>
          </p:txBody>
        </p:sp>
      </p:grpSp>
      <p:grpSp>
        <p:nvGrpSpPr>
          <p:cNvPr id="9" name="Group 8"/>
          <p:cNvGrpSpPr/>
          <p:nvPr/>
        </p:nvGrpSpPr>
        <p:grpSpPr>
          <a:xfrm>
            <a:off x="0" y="4106275"/>
            <a:ext cx="4673935" cy="2072168"/>
            <a:chOff x="0" y="4106275"/>
            <a:chExt cx="4673935" cy="2072168"/>
          </a:xfrm>
        </p:grpSpPr>
        <p:sp>
          <p:nvSpPr>
            <p:cNvPr id="345" name="Rounded Rectangle 344"/>
            <p:cNvSpPr/>
            <p:nvPr/>
          </p:nvSpPr>
          <p:spPr>
            <a:xfrm>
              <a:off x="0" y="4415376"/>
              <a:ext cx="4504311" cy="1763067"/>
            </a:xfrm>
            <a:prstGeom prst="roundRect">
              <a:avLst>
                <a:gd name="adj" fmla="val 11433"/>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Right Brace 156"/>
            <p:cNvSpPr/>
            <p:nvPr/>
          </p:nvSpPr>
          <p:spPr>
            <a:xfrm rot="5400000" flipV="1">
              <a:off x="3890159" y="3928793"/>
              <a:ext cx="212227" cy="567192"/>
            </a:xfrm>
            <a:prstGeom prst="rightBrace">
              <a:avLst/>
            </a:prstGeom>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8" name="TextBox 67"/>
            <p:cNvSpPr txBox="1"/>
            <p:nvPr/>
          </p:nvSpPr>
          <p:spPr>
            <a:xfrm>
              <a:off x="177006" y="4402676"/>
              <a:ext cx="4108817" cy="369332"/>
            </a:xfrm>
            <a:prstGeom prst="rect">
              <a:avLst/>
            </a:prstGeom>
            <a:noFill/>
          </p:spPr>
          <p:txBody>
            <a:bodyPr wrap="none" rtlCol="0">
              <a:spAutoFit/>
            </a:bodyPr>
            <a:lstStyle/>
            <a:p>
              <a:r>
                <a:rPr lang="en-US" b="1" dirty="0" smtClean="0">
                  <a:latin typeface="Times New Roman"/>
                  <a:cs typeface="Times New Roman"/>
                </a:rPr>
                <a:t>“Short Pulse PW”:  </a:t>
              </a:r>
              <a:r>
                <a:rPr lang="en-US" b="1" dirty="0" err="1" smtClean="0">
                  <a:latin typeface="Times New Roman"/>
                  <a:cs typeface="Times New Roman"/>
                </a:rPr>
                <a:t>τ</a:t>
              </a:r>
              <a:r>
                <a:rPr lang="en-US" b="1" baseline="-25000" dirty="0" err="1" smtClean="0">
                  <a:latin typeface="Times New Roman"/>
                  <a:cs typeface="Times New Roman"/>
                </a:rPr>
                <a:t>L</a:t>
              </a:r>
              <a:r>
                <a:rPr lang="en-US" b="1" dirty="0" smtClean="0">
                  <a:latin typeface="Times New Roman"/>
                  <a:cs typeface="Times New Roman"/>
                </a:rPr>
                <a:t> ~ 30 </a:t>
              </a:r>
              <a:r>
                <a:rPr lang="en-US" b="1" dirty="0" err="1" smtClean="0">
                  <a:latin typeface="Times New Roman"/>
                  <a:cs typeface="Times New Roman"/>
                </a:rPr>
                <a:t>fs</a:t>
              </a:r>
              <a:r>
                <a:rPr lang="en-US" b="1" dirty="0" smtClean="0">
                  <a:latin typeface="Times New Roman"/>
                  <a:cs typeface="Times New Roman"/>
                </a:rPr>
                <a:t>, E</a:t>
              </a:r>
              <a:r>
                <a:rPr lang="en-US" b="1" baseline="-25000" dirty="0" smtClean="0">
                  <a:latin typeface="Times New Roman"/>
                  <a:cs typeface="Times New Roman"/>
                </a:rPr>
                <a:t>L</a:t>
              </a:r>
              <a:r>
                <a:rPr lang="en-US" b="1" dirty="0" smtClean="0">
                  <a:latin typeface="Times New Roman"/>
                  <a:cs typeface="Times New Roman"/>
                </a:rPr>
                <a:t> ~ 30 J</a:t>
              </a:r>
              <a:endParaRPr lang="en-US" b="1" dirty="0">
                <a:latin typeface="Times New Roman"/>
                <a:cs typeface="Times New Roman"/>
              </a:endParaRPr>
            </a:p>
          </p:txBody>
        </p:sp>
        <p:sp>
          <p:nvSpPr>
            <p:cNvPr id="69" name="TextBox 68"/>
            <p:cNvSpPr txBox="1"/>
            <p:nvPr/>
          </p:nvSpPr>
          <p:spPr>
            <a:xfrm>
              <a:off x="433296" y="4783676"/>
              <a:ext cx="4240639" cy="369332"/>
            </a:xfrm>
            <a:prstGeom prst="rect">
              <a:avLst/>
            </a:prstGeom>
            <a:noFill/>
          </p:spPr>
          <p:txBody>
            <a:bodyPr wrap="none" rtlCol="0">
              <a:spAutoFit/>
            </a:bodyPr>
            <a:lstStyle/>
            <a:p>
              <a:r>
                <a:rPr lang="en-US" dirty="0" smtClean="0"/>
                <a:t>• plasma channel guiding (</a:t>
              </a:r>
              <a:r>
                <a:rPr lang="en-US" sz="1400" dirty="0" smtClean="0"/>
                <a:t>best near 10</a:t>
              </a:r>
              <a:r>
                <a:rPr lang="en-US" sz="1400" baseline="30000" dirty="0" smtClean="0"/>
                <a:t>18</a:t>
              </a:r>
              <a:r>
                <a:rPr lang="en-US" sz="1400" dirty="0" smtClean="0"/>
                <a:t> cm</a:t>
              </a:r>
              <a:r>
                <a:rPr lang="en-US" sz="1400" baseline="30000" dirty="0" smtClean="0"/>
                <a:t>-3</a:t>
              </a:r>
              <a:r>
                <a:rPr lang="en-US" dirty="0" smtClean="0"/>
                <a:t>)</a:t>
              </a:r>
              <a:endParaRPr lang="en-US" dirty="0"/>
            </a:p>
          </p:txBody>
        </p:sp>
        <p:pic>
          <p:nvPicPr>
            <p:cNvPr id="296" name="Picture 295" descr="smiley.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808" y="5163235"/>
              <a:ext cx="368300" cy="368300"/>
            </a:xfrm>
            <a:prstGeom prst="rect">
              <a:avLst/>
            </a:prstGeom>
          </p:spPr>
        </p:pic>
        <p:sp>
          <p:nvSpPr>
            <p:cNvPr id="297" name="TextBox 296"/>
            <p:cNvSpPr txBox="1"/>
            <p:nvPr/>
          </p:nvSpPr>
          <p:spPr>
            <a:xfrm>
              <a:off x="440221" y="5166689"/>
              <a:ext cx="1740418" cy="369332"/>
            </a:xfrm>
            <a:prstGeom prst="rect">
              <a:avLst/>
            </a:prstGeom>
            <a:noFill/>
          </p:spPr>
          <p:txBody>
            <a:bodyPr wrap="none" rtlCol="0">
              <a:spAutoFit/>
            </a:bodyPr>
            <a:lstStyle/>
            <a:p>
              <a:r>
                <a:rPr lang="en-US" dirty="0" smtClean="0"/>
                <a:t>• up to 1 pulse/s</a:t>
              </a:r>
              <a:endParaRPr lang="en-US" dirty="0"/>
            </a:p>
          </p:txBody>
        </p:sp>
        <p:pic>
          <p:nvPicPr>
            <p:cNvPr id="298" name="Picture 297" descr="frowny.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08" y="5624801"/>
              <a:ext cx="406400" cy="406400"/>
            </a:xfrm>
            <a:prstGeom prst="rect">
              <a:avLst/>
            </a:prstGeom>
          </p:spPr>
        </p:pic>
        <p:sp>
          <p:nvSpPr>
            <p:cNvPr id="299" name="TextBox 298"/>
            <p:cNvSpPr txBox="1"/>
            <p:nvPr/>
          </p:nvSpPr>
          <p:spPr>
            <a:xfrm>
              <a:off x="443384" y="5614765"/>
              <a:ext cx="4030483" cy="369332"/>
            </a:xfrm>
            <a:prstGeom prst="rect">
              <a:avLst/>
            </a:prstGeom>
            <a:noFill/>
          </p:spPr>
          <p:txBody>
            <a:bodyPr wrap="none" rtlCol="0">
              <a:spAutoFit/>
            </a:bodyPr>
            <a:lstStyle/>
            <a:p>
              <a:r>
                <a:rPr lang="en-US" dirty="0" smtClean="0"/>
                <a:t>• limited to &lt; 10 </a:t>
              </a:r>
              <a:r>
                <a:rPr lang="en-US" dirty="0" err="1" smtClean="0"/>
                <a:t>GeV</a:t>
              </a:r>
              <a:r>
                <a:rPr lang="en-US" dirty="0" smtClean="0"/>
                <a:t> by pump  depletion</a:t>
              </a:r>
              <a:endParaRPr lang="en-US" dirty="0"/>
            </a:p>
          </p:txBody>
        </p:sp>
      </p:grpSp>
      <p:grpSp>
        <p:nvGrpSpPr>
          <p:cNvPr id="288" name="Group 287"/>
          <p:cNvGrpSpPr/>
          <p:nvPr/>
        </p:nvGrpSpPr>
        <p:grpSpPr>
          <a:xfrm>
            <a:off x="4360377" y="4091514"/>
            <a:ext cx="4596412" cy="2086929"/>
            <a:chOff x="4360377" y="4091514"/>
            <a:chExt cx="4596412" cy="2086929"/>
          </a:xfrm>
        </p:grpSpPr>
        <p:sp>
          <p:nvSpPr>
            <p:cNvPr id="346" name="Rounded Rectangle 345"/>
            <p:cNvSpPr/>
            <p:nvPr/>
          </p:nvSpPr>
          <p:spPr>
            <a:xfrm>
              <a:off x="4679157" y="4432312"/>
              <a:ext cx="4263878" cy="1746131"/>
            </a:xfrm>
            <a:prstGeom prst="roundRect">
              <a:avLst>
                <a:gd name="adj" fmla="val 8468"/>
              </a:avLst>
            </a:prstGeom>
            <a:solidFill>
              <a:schemeClr val="accent6">
                <a:lumMod val="60000"/>
                <a:lumOff val="40000"/>
              </a:schemeClr>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ight Brace 158"/>
            <p:cNvSpPr/>
            <p:nvPr/>
          </p:nvSpPr>
          <p:spPr>
            <a:xfrm rot="5400000" flipV="1">
              <a:off x="4724191" y="3727700"/>
              <a:ext cx="243921" cy="971550"/>
            </a:xfrm>
            <a:prstGeom prst="rightBrac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1" name="TextBox 160"/>
            <p:cNvSpPr txBox="1"/>
            <p:nvPr/>
          </p:nvSpPr>
          <p:spPr>
            <a:xfrm>
              <a:off x="4655612" y="4415376"/>
              <a:ext cx="4301177" cy="369332"/>
            </a:xfrm>
            <a:prstGeom prst="rect">
              <a:avLst/>
            </a:prstGeom>
            <a:noFill/>
          </p:spPr>
          <p:txBody>
            <a:bodyPr wrap="none" rtlCol="0">
              <a:spAutoFit/>
            </a:bodyPr>
            <a:lstStyle/>
            <a:p>
              <a:r>
                <a:rPr lang="en-US" b="1" dirty="0" smtClean="0">
                  <a:latin typeface="Times New Roman"/>
                  <a:cs typeface="Times New Roman"/>
                </a:rPr>
                <a:t>“Long Pulse PW”:  </a:t>
              </a:r>
              <a:r>
                <a:rPr lang="en-US" b="1" dirty="0" err="1" smtClean="0">
                  <a:latin typeface="Times New Roman"/>
                  <a:cs typeface="Times New Roman"/>
                </a:rPr>
                <a:t>τ</a:t>
              </a:r>
              <a:r>
                <a:rPr lang="en-US" b="1" baseline="-25000" dirty="0" err="1" smtClean="0">
                  <a:latin typeface="Times New Roman"/>
                  <a:cs typeface="Times New Roman"/>
                </a:rPr>
                <a:t>L</a:t>
              </a:r>
              <a:r>
                <a:rPr lang="en-US" b="1" dirty="0" smtClean="0">
                  <a:latin typeface="Times New Roman"/>
                  <a:cs typeface="Times New Roman"/>
                </a:rPr>
                <a:t> ~ 150 </a:t>
              </a:r>
              <a:r>
                <a:rPr lang="en-US" b="1" dirty="0" err="1" smtClean="0">
                  <a:latin typeface="Times New Roman"/>
                  <a:cs typeface="Times New Roman"/>
                </a:rPr>
                <a:t>fs</a:t>
              </a:r>
              <a:r>
                <a:rPr lang="en-US" b="1" dirty="0" smtClean="0">
                  <a:latin typeface="Times New Roman"/>
                  <a:cs typeface="Times New Roman"/>
                </a:rPr>
                <a:t>, E</a:t>
              </a:r>
              <a:r>
                <a:rPr lang="en-US" b="1" baseline="-25000" dirty="0" smtClean="0">
                  <a:latin typeface="Times New Roman"/>
                  <a:cs typeface="Times New Roman"/>
                </a:rPr>
                <a:t>L</a:t>
              </a:r>
              <a:r>
                <a:rPr lang="en-US" b="1" dirty="0" smtClean="0">
                  <a:latin typeface="Times New Roman"/>
                  <a:cs typeface="Times New Roman"/>
                </a:rPr>
                <a:t> ~ 150 J</a:t>
              </a:r>
              <a:endParaRPr lang="en-US" b="1" dirty="0">
                <a:latin typeface="Times New Roman"/>
                <a:cs typeface="Times New Roman"/>
              </a:endParaRPr>
            </a:p>
          </p:txBody>
        </p:sp>
        <p:sp>
          <p:nvSpPr>
            <p:cNvPr id="162" name="TextBox 161"/>
            <p:cNvSpPr txBox="1"/>
            <p:nvPr/>
          </p:nvSpPr>
          <p:spPr>
            <a:xfrm>
              <a:off x="5221313" y="4796376"/>
              <a:ext cx="1431927" cy="369332"/>
            </a:xfrm>
            <a:prstGeom prst="rect">
              <a:avLst/>
            </a:prstGeom>
            <a:noFill/>
          </p:spPr>
          <p:txBody>
            <a:bodyPr wrap="none" rtlCol="0">
              <a:spAutoFit/>
            </a:bodyPr>
            <a:lstStyle/>
            <a:p>
              <a:r>
                <a:rPr lang="en-US" dirty="0" smtClean="0"/>
                <a:t>• self-guiding</a:t>
              </a:r>
              <a:endParaRPr lang="en-US" dirty="0"/>
            </a:p>
          </p:txBody>
        </p:sp>
        <p:sp>
          <p:nvSpPr>
            <p:cNvPr id="163" name="TextBox 162"/>
            <p:cNvSpPr txBox="1"/>
            <p:nvPr/>
          </p:nvSpPr>
          <p:spPr>
            <a:xfrm>
              <a:off x="5221313" y="5196352"/>
              <a:ext cx="1556836" cy="369332"/>
            </a:xfrm>
            <a:prstGeom prst="rect">
              <a:avLst/>
            </a:prstGeom>
            <a:noFill/>
          </p:spPr>
          <p:txBody>
            <a:bodyPr wrap="none" rtlCol="0">
              <a:spAutoFit/>
            </a:bodyPr>
            <a:lstStyle/>
            <a:p>
              <a:r>
                <a:rPr lang="en-US" dirty="0" smtClean="0"/>
                <a:t>• 1 pulse/hour</a:t>
              </a:r>
              <a:endParaRPr lang="en-US" dirty="0"/>
            </a:p>
          </p:txBody>
        </p:sp>
        <p:pic>
          <p:nvPicPr>
            <p:cNvPr id="300" name="Picture 299" descr="smiley.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86362" y="5623707"/>
              <a:ext cx="368300" cy="368300"/>
            </a:xfrm>
            <a:prstGeom prst="rect">
              <a:avLst/>
            </a:prstGeom>
          </p:spPr>
        </p:pic>
        <p:pic>
          <p:nvPicPr>
            <p:cNvPr id="302" name="Picture 301" descr="frowny.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9391" y="5180484"/>
              <a:ext cx="406400" cy="406400"/>
            </a:xfrm>
            <a:prstGeom prst="rect">
              <a:avLst/>
            </a:prstGeom>
          </p:spPr>
        </p:pic>
      </p:grpSp>
      <p:sp>
        <p:nvSpPr>
          <p:cNvPr id="329" name="TextBox 328"/>
          <p:cNvSpPr txBox="1"/>
          <p:nvPr/>
        </p:nvSpPr>
        <p:spPr>
          <a:xfrm>
            <a:off x="1327999" y="-50799"/>
            <a:ext cx="7615035" cy="830997"/>
          </a:xfrm>
          <a:prstGeom prst="rect">
            <a:avLst/>
          </a:prstGeom>
          <a:noFill/>
        </p:spPr>
        <p:txBody>
          <a:bodyPr wrap="none" rtlCol="0">
            <a:spAutoFit/>
          </a:bodyPr>
          <a:lstStyle/>
          <a:p>
            <a:pPr algn="ctr"/>
            <a:r>
              <a:rPr lang="en-US" sz="2400" b="1" dirty="0" smtClean="0"/>
              <a:t>Two complementary INITIAL approaches to PW, multi-</a:t>
            </a:r>
            <a:r>
              <a:rPr lang="en-US" sz="2400" b="1" dirty="0" err="1" smtClean="0"/>
              <a:t>GeV</a:t>
            </a:r>
            <a:r>
              <a:rPr lang="en-US" sz="2400" b="1" dirty="0" smtClean="0"/>
              <a:t> </a:t>
            </a:r>
          </a:p>
          <a:p>
            <a:pPr algn="ctr"/>
            <a:r>
              <a:rPr lang="en-US" sz="2400" b="1" dirty="0"/>
              <a:t>l</a:t>
            </a:r>
            <a:r>
              <a:rPr lang="en-US" sz="2400" b="1" dirty="0" smtClean="0"/>
              <a:t>aser-plasma acceleration are emerging</a:t>
            </a:r>
            <a:endParaRPr lang="en-US" sz="2400" b="1" dirty="0"/>
          </a:p>
        </p:txBody>
      </p:sp>
      <p:cxnSp>
        <p:nvCxnSpPr>
          <p:cNvPr id="331" name="Straight Connector 330"/>
          <p:cNvCxnSpPr/>
          <p:nvPr/>
        </p:nvCxnSpPr>
        <p:spPr>
          <a:xfrm>
            <a:off x="1403350" y="750908"/>
            <a:ext cx="7677150" cy="0"/>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grpSp>
        <p:nvGrpSpPr>
          <p:cNvPr id="332" name="Group 331"/>
          <p:cNvGrpSpPr/>
          <p:nvPr/>
        </p:nvGrpSpPr>
        <p:grpSpPr>
          <a:xfrm>
            <a:off x="106487" y="110983"/>
            <a:ext cx="1131764" cy="1095517"/>
            <a:chOff x="3303214" y="2758382"/>
            <a:chExt cx="1424847" cy="1409786"/>
          </a:xfrm>
        </p:grpSpPr>
        <p:sp>
          <p:nvSpPr>
            <p:cNvPr id="333" name="Oval 332"/>
            <p:cNvSpPr/>
            <p:nvPr/>
          </p:nvSpPr>
          <p:spPr>
            <a:xfrm>
              <a:off x="3345495" y="2787041"/>
              <a:ext cx="1364292" cy="13642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4" name="Picture 333"/>
            <p:cNvPicPr>
              <a:picLocks noChangeAspect="1"/>
            </p:cNvPicPr>
            <p:nvPr/>
          </p:nvPicPr>
          <p:blipFill rotWithShape="1">
            <a:blip r:embed="rId5">
              <a:extLst>
                <a:ext uri="{28A0092B-C50C-407E-A947-70E740481C1C}">
                  <a14:useLocalDpi xmlns:a14="http://schemas.microsoft.com/office/drawing/2010/main" val="0"/>
                </a:ext>
              </a:extLst>
            </a:blip>
            <a:srcRect l="53041"/>
            <a:stretch/>
          </p:blipFill>
          <p:spPr>
            <a:xfrm>
              <a:off x="3303214" y="2758382"/>
              <a:ext cx="1424847" cy="1409786"/>
            </a:xfrm>
            <a:prstGeom prst="rect">
              <a:avLst/>
            </a:prstGeom>
          </p:spPr>
        </p:pic>
      </p:grpSp>
      <p:grpSp>
        <p:nvGrpSpPr>
          <p:cNvPr id="75" name="Group 74"/>
          <p:cNvGrpSpPr/>
          <p:nvPr/>
        </p:nvGrpSpPr>
        <p:grpSpPr>
          <a:xfrm>
            <a:off x="2722072" y="1744132"/>
            <a:ext cx="2575989" cy="369332"/>
            <a:chOff x="4974161" y="1625601"/>
            <a:chExt cx="2575989" cy="369332"/>
          </a:xfrm>
        </p:grpSpPr>
        <p:sp>
          <p:nvSpPr>
            <p:cNvPr id="295" name="TextBox 294"/>
            <p:cNvSpPr txBox="1"/>
            <p:nvPr/>
          </p:nvSpPr>
          <p:spPr>
            <a:xfrm>
              <a:off x="5638798" y="1625601"/>
              <a:ext cx="646331" cy="369332"/>
            </a:xfrm>
            <a:prstGeom prst="rect">
              <a:avLst/>
            </a:prstGeom>
            <a:noFill/>
          </p:spPr>
          <p:txBody>
            <a:bodyPr wrap="none" rtlCol="0">
              <a:spAutoFit/>
            </a:bodyPr>
            <a:lstStyle/>
            <a:p>
              <a:r>
                <a:rPr lang="en-US" b="1" dirty="0" smtClean="0"/>
                <a:t>SLAC</a:t>
              </a:r>
              <a:endParaRPr lang="en-US" b="1" dirty="0"/>
            </a:p>
          </p:txBody>
        </p:sp>
        <p:cxnSp>
          <p:nvCxnSpPr>
            <p:cNvPr id="72" name="Straight Connector 71"/>
            <p:cNvCxnSpPr/>
            <p:nvPr/>
          </p:nvCxnSpPr>
          <p:spPr>
            <a:xfrm>
              <a:off x="4974161" y="1830918"/>
              <a:ext cx="622300"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4" name="Straight Connector 313"/>
            <p:cNvCxnSpPr/>
            <p:nvPr/>
          </p:nvCxnSpPr>
          <p:spPr>
            <a:xfrm>
              <a:off x="6278005" y="1830921"/>
              <a:ext cx="1272145" cy="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73" name="TextBox 72"/>
          <p:cNvSpPr txBox="1"/>
          <p:nvPr/>
        </p:nvSpPr>
        <p:spPr>
          <a:xfrm>
            <a:off x="5235892" y="5618759"/>
            <a:ext cx="3393101" cy="369332"/>
          </a:xfrm>
          <a:prstGeom prst="rect">
            <a:avLst/>
          </a:prstGeom>
          <a:noFill/>
        </p:spPr>
        <p:txBody>
          <a:bodyPr wrap="none" rtlCol="0">
            <a:spAutoFit/>
          </a:bodyPr>
          <a:lstStyle/>
          <a:p>
            <a:r>
              <a:rPr lang="en-US" dirty="0" smtClean="0"/>
              <a:t>• theoretically capable of ~30 </a:t>
            </a:r>
            <a:r>
              <a:rPr lang="en-US" dirty="0" err="1" smtClean="0"/>
              <a:t>GeV</a:t>
            </a:r>
            <a:endParaRPr lang="en-US" dirty="0"/>
          </a:p>
        </p:txBody>
      </p:sp>
      <p:grpSp>
        <p:nvGrpSpPr>
          <p:cNvPr id="336" name="Group 335"/>
          <p:cNvGrpSpPr/>
          <p:nvPr/>
        </p:nvGrpSpPr>
        <p:grpSpPr>
          <a:xfrm>
            <a:off x="122769" y="2472314"/>
            <a:ext cx="3056509" cy="1200329"/>
            <a:chOff x="139702" y="2455381"/>
            <a:chExt cx="3056509" cy="1200329"/>
          </a:xfrm>
        </p:grpSpPr>
        <p:sp>
          <p:nvSpPr>
            <p:cNvPr id="39" name="TextBox 38"/>
            <p:cNvSpPr txBox="1"/>
            <p:nvPr/>
          </p:nvSpPr>
          <p:spPr>
            <a:xfrm>
              <a:off x="139702" y="2455381"/>
              <a:ext cx="1479892" cy="1200329"/>
            </a:xfrm>
            <a:prstGeom prst="rect">
              <a:avLst/>
            </a:prstGeom>
            <a:solidFill>
              <a:srgbClr val="FFFF00"/>
            </a:solidFill>
            <a:ln>
              <a:solidFill>
                <a:schemeClr val="tx1"/>
              </a:solidFill>
            </a:ln>
          </p:spPr>
          <p:txBody>
            <a:bodyPr wrap="none" rtlCol="0">
              <a:spAutoFit/>
            </a:bodyPr>
            <a:lstStyle/>
            <a:p>
              <a:pPr algn="ctr"/>
              <a:r>
                <a:rPr lang="en-US" b="1" dirty="0" smtClean="0">
                  <a:latin typeface="Times New Roman"/>
                  <a:cs typeface="Times New Roman"/>
                </a:rPr>
                <a:t>Previous TW</a:t>
              </a:r>
            </a:p>
            <a:p>
              <a:pPr algn="ctr"/>
              <a:r>
                <a:rPr lang="en-US" b="1" dirty="0" smtClean="0">
                  <a:latin typeface="Times New Roman"/>
                  <a:cs typeface="Times New Roman"/>
                </a:rPr>
                <a:t>LPA </a:t>
              </a:r>
            </a:p>
            <a:p>
              <a:pPr algn="ctr"/>
              <a:r>
                <a:rPr lang="en-US" b="1" dirty="0" smtClean="0">
                  <a:latin typeface="Times New Roman"/>
                  <a:cs typeface="Times New Roman"/>
                </a:rPr>
                <a:t>experiments</a:t>
              </a:r>
            </a:p>
            <a:p>
              <a:pPr algn="ctr"/>
              <a:r>
                <a:rPr lang="en-US" b="1" dirty="0" smtClean="0">
                  <a:latin typeface="Times New Roman"/>
                  <a:cs typeface="Times New Roman"/>
                </a:rPr>
                <a:t> (1992-2012)</a:t>
              </a:r>
              <a:endParaRPr lang="en-US" b="1" dirty="0">
                <a:latin typeface="Times New Roman"/>
                <a:cs typeface="Times New Roman"/>
              </a:endParaRPr>
            </a:p>
          </p:txBody>
        </p:sp>
        <p:cxnSp>
          <p:nvCxnSpPr>
            <p:cNvPr id="330" name="Straight Connector 329"/>
            <p:cNvCxnSpPr/>
            <p:nvPr/>
          </p:nvCxnSpPr>
          <p:spPr>
            <a:xfrm>
              <a:off x="1619594" y="3318931"/>
              <a:ext cx="1576617" cy="19685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33" name="TextBox 32"/>
          <p:cNvSpPr txBox="1"/>
          <p:nvPr/>
        </p:nvSpPr>
        <p:spPr>
          <a:xfrm rot="16200000">
            <a:off x="535055" y="2639481"/>
            <a:ext cx="3129357" cy="369332"/>
          </a:xfrm>
          <a:prstGeom prst="rect">
            <a:avLst/>
          </a:prstGeom>
          <a:solidFill>
            <a:schemeClr val="bg1"/>
          </a:solidFill>
        </p:spPr>
        <p:txBody>
          <a:bodyPr wrap="none" rtlCol="0">
            <a:spAutoFit/>
          </a:bodyPr>
          <a:lstStyle/>
          <a:p>
            <a:r>
              <a:rPr lang="en-US" b="1" dirty="0" smtClean="0"/>
              <a:t>Electron energy gain ∆</a:t>
            </a:r>
            <a:r>
              <a:rPr lang="en-US" b="1" i="1" dirty="0" smtClean="0">
                <a:latin typeface="Times New Roman"/>
                <a:cs typeface="Times New Roman"/>
              </a:rPr>
              <a:t>W</a:t>
            </a:r>
            <a:r>
              <a:rPr lang="en-US" b="1" dirty="0" smtClean="0"/>
              <a:t> [</a:t>
            </a:r>
            <a:r>
              <a:rPr lang="en-US" b="1" dirty="0" err="1" smtClean="0"/>
              <a:t>GeV</a:t>
            </a:r>
            <a:r>
              <a:rPr lang="en-US" b="1" dirty="0"/>
              <a:t>]</a:t>
            </a:r>
          </a:p>
        </p:txBody>
      </p:sp>
      <p:sp>
        <p:nvSpPr>
          <p:cNvPr id="340" name="Right Arrow 339"/>
          <p:cNvSpPr/>
          <p:nvPr/>
        </p:nvSpPr>
        <p:spPr>
          <a:xfrm>
            <a:off x="4318057" y="1693336"/>
            <a:ext cx="694267" cy="223282"/>
          </a:xfrm>
          <a:prstGeom prst="rightArrow">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1" name="Right Arrow 340"/>
          <p:cNvSpPr/>
          <p:nvPr/>
        </p:nvSpPr>
        <p:spPr>
          <a:xfrm>
            <a:off x="4318060" y="3759165"/>
            <a:ext cx="694267" cy="223282"/>
          </a:xfrm>
          <a:prstGeom prst="rightArrow">
            <a:avLst/>
          </a:prstGeom>
          <a:solidFill>
            <a:srgbClr val="8EB4E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0" name="TextBox 289"/>
          <p:cNvSpPr txBox="1"/>
          <p:nvPr/>
        </p:nvSpPr>
        <p:spPr>
          <a:xfrm>
            <a:off x="7734296" y="4046724"/>
            <a:ext cx="1061446" cy="369332"/>
          </a:xfrm>
          <a:prstGeom prst="rect">
            <a:avLst/>
          </a:prstGeom>
          <a:noFill/>
        </p:spPr>
        <p:txBody>
          <a:bodyPr wrap="none" rtlCol="0">
            <a:spAutoFit/>
          </a:bodyPr>
          <a:lstStyle/>
          <a:p>
            <a:r>
              <a:rPr lang="en-US" dirty="0" smtClean="0">
                <a:solidFill>
                  <a:srgbClr val="FF6600"/>
                </a:solidFill>
              </a:rPr>
              <a:t>Texas PW</a:t>
            </a:r>
            <a:endParaRPr lang="en-US" dirty="0">
              <a:solidFill>
                <a:srgbClr val="FF6600"/>
              </a:solidFill>
            </a:endParaRPr>
          </a:p>
        </p:txBody>
      </p:sp>
      <p:grpSp>
        <p:nvGrpSpPr>
          <p:cNvPr id="309" name="Group 308"/>
          <p:cNvGrpSpPr/>
          <p:nvPr/>
        </p:nvGrpSpPr>
        <p:grpSpPr>
          <a:xfrm>
            <a:off x="5386839" y="987470"/>
            <a:ext cx="3122635" cy="1121226"/>
            <a:chOff x="5386839" y="987470"/>
            <a:chExt cx="3122635" cy="1121226"/>
          </a:xfrm>
        </p:grpSpPr>
        <p:sp>
          <p:nvSpPr>
            <p:cNvPr id="197" name="Oval 196"/>
            <p:cNvSpPr/>
            <p:nvPr/>
          </p:nvSpPr>
          <p:spPr>
            <a:xfrm>
              <a:off x="5386839" y="1962646"/>
              <a:ext cx="156708" cy="146050"/>
            </a:xfrm>
            <a:prstGeom prst="ellipse">
              <a:avLst/>
            </a:prstGeom>
            <a:noFill/>
            <a:ln w="3810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3" name="TextBox 292"/>
            <p:cNvSpPr txBox="1"/>
            <p:nvPr/>
          </p:nvSpPr>
          <p:spPr>
            <a:xfrm>
              <a:off x="5842007" y="987470"/>
              <a:ext cx="2667467" cy="369332"/>
            </a:xfrm>
            <a:prstGeom prst="rect">
              <a:avLst/>
            </a:prstGeom>
            <a:noFill/>
          </p:spPr>
          <p:txBody>
            <a:bodyPr wrap="none" rtlCol="0">
              <a:spAutoFit/>
            </a:bodyPr>
            <a:lstStyle/>
            <a:p>
              <a:r>
                <a:rPr lang="en-US" b="1" dirty="0" smtClean="0">
                  <a:solidFill>
                    <a:schemeClr val="accent6">
                      <a:lumMod val="75000"/>
                    </a:schemeClr>
                  </a:solidFill>
                </a:rPr>
                <a:t>Texas PW theoretical limit</a:t>
              </a:r>
              <a:endParaRPr lang="en-US" b="1" dirty="0">
                <a:solidFill>
                  <a:schemeClr val="accent6">
                    <a:lumMod val="75000"/>
                  </a:schemeClr>
                </a:solidFill>
              </a:endParaRPr>
            </a:p>
          </p:txBody>
        </p:sp>
        <p:cxnSp>
          <p:nvCxnSpPr>
            <p:cNvPr id="306" name="Straight Connector 305"/>
            <p:cNvCxnSpPr/>
            <p:nvPr/>
          </p:nvCxnSpPr>
          <p:spPr>
            <a:xfrm flipV="1">
              <a:off x="5526613" y="1316070"/>
              <a:ext cx="315394" cy="6259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08" name="Group 307"/>
          <p:cNvGrpSpPr/>
          <p:nvPr/>
        </p:nvGrpSpPr>
        <p:grpSpPr>
          <a:xfrm>
            <a:off x="5395313" y="2411404"/>
            <a:ext cx="3628027" cy="985831"/>
            <a:chOff x="5395313" y="2411404"/>
            <a:chExt cx="3628027" cy="985831"/>
          </a:xfrm>
        </p:grpSpPr>
        <p:sp>
          <p:nvSpPr>
            <p:cNvPr id="196" name="Oval 195"/>
            <p:cNvSpPr/>
            <p:nvPr/>
          </p:nvSpPr>
          <p:spPr>
            <a:xfrm>
              <a:off x="5395313" y="2411404"/>
              <a:ext cx="156708" cy="146050"/>
            </a:xfrm>
            <a:prstGeom prst="ellipse">
              <a:avLst/>
            </a:prstGeom>
            <a:noFill/>
            <a:ln w="38100" cmpd="sng">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0" name="TextBox 199"/>
            <p:cNvSpPr txBox="1"/>
            <p:nvPr/>
          </p:nvSpPr>
          <p:spPr>
            <a:xfrm>
              <a:off x="5850476" y="3027903"/>
              <a:ext cx="3172864" cy="369332"/>
            </a:xfrm>
            <a:prstGeom prst="rect">
              <a:avLst/>
            </a:prstGeom>
            <a:noFill/>
          </p:spPr>
          <p:txBody>
            <a:bodyPr wrap="none" rtlCol="0">
              <a:spAutoFit/>
            </a:bodyPr>
            <a:lstStyle/>
            <a:p>
              <a:r>
                <a:rPr lang="en-US" dirty="0" smtClean="0">
                  <a:solidFill>
                    <a:srgbClr val="0000FF"/>
                  </a:solidFill>
                </a:rPr>
                <a:t>Short-pulse PW theoretical limit</a:t>
              </a:r>
              <a:endParaRPr lang="en-US" dirty="0">
                <a:solidFill>
                  <a:srgbClr val="0000FF"/>
                </a:solidFill>
              </a:endParaRPr>
            </a:p>
          </p:txBody>
        </p:sp>
        <p:cxnSp>
          <p:nvCxnSpPr>
            <p:cNvPr id="203" name="Straight Connector 202"/>
            <p:cNvCxnSpPr/>
            <p:nvPr/>
          </p:nvCxnSpPr>
          <p:spPr>
            <a:xfrm>
              <a:off x="5526607" y="2569180"/>
              <a:ext cx="315394" cy="625949"/>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5818115" y="1225559"/>
            <a:ext cx="3288080" cy="646331"/>
          </a:xfrm>
          <a:prstGeom prst="rect">
            <a:avLst/>
          </a:prstGeom>
          <a:noFill/>
        </p:spPr>
        <p:txBody>
          <a:bodyPr wrap="none" rtlCol="0">
            <a:spAutoFit/>
          </a:bodyPr>
          <a:lstStyle/>
          <a:p>
            <a:r>
              <a:rPr lang="en-US" dirty="0" smtClean="0"/>
              <a:t>(plenty of room for improvement</a:t>
            </a:r>
          </a:p>
          <a:p>
            <a:r>
              <a:rPr lang="en-US" dirty="0"/>
              <a:t> </a:t>
            </a:r>
            <a:r>
              <a:rPr lang="en-US" dirty="0" smtClean="0"/>
              <a:t>                 “at the bottom”)</a:t>
            </a:r>
            <a:endParaRPr lang="en-US" dirty="0"/>
          </a:p>
        </p:txBody>
      </p:sp>
    </p:spTree>
    <p:extLst>
      <p:ext uri="{BB962C8B-B14F-4D97-AF65-F5344CB8AC3E}">
        <p14:creationId xmlns:p14="http://schemas.microsoft.com/office/powerpoint/2010/main" val="42703859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up)">
                                      <p:cBhvr>
                                        <p:cTn id="24" dur="500"/>
                                        <p:tgtEl>
                                          <p:spTgt spid="37"/>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348"/>
                                        </p:tgtEl>
                                        <p:attrNameLst>
                                          <p:attrName>style.visibility</p:attrName>
                                        </p:attrNameLst>
                                      </p:cBhvr>
                                      <p:to>
                                        <p:strVal val="visible"/>
                                      </p:to>
                                    </p:set>
                                    <p:animEffect transition="in" filter="wipe(up)">
                                      <p:cBhvr>
                                        <p:cTn id="28" dur="200"/>
                                        <p:tgtEl>
                                          <p:spTgt spid="348"/>
                                        </p:tgtEl>
                                      </p:cBhvr>
                                    </p:animEffect>
                                  </p:childTnLst>
                                </p:cTn>
                              </p:par>
                            </p:childTnLst>
                          </p:cTn>
                        </p:par>
                        <p:par>
                          <p:cTn id="29" fill="hold">
                            <p:stCondLst>
                              <p:cond delay="700"/>
                            </p:stCondLst>
                            <p:childTnLst>
                              <p:par>
                                <p:cTn id="30" presetID="22" presetClass="entr" presetSubtype="1" fill="hold" nodeType="afterEffect">
                                  <p:stCondLst>
                                    <p:cond delay="0"/>
                                  </p:stCondLst>
                                  <p:childTnLst>
                                    <p:set>
                                      <p:cBhvr>
                                        <p:cTn id="31" dur="1" fill="hold">
                                          <p:stCondLst>
                                            <p:cond delay="0"/>
                                          </p:stCondLst>
                                        </p:cTn>
                                        <p:tgtEl>
                                          <p:spTgt spid="288"/>
                                        </p:tgtEl>
                                        <p:attrNameLst>
                                          <p:attrName>style.visibility</p:attrName>
                                        </p:attrNameLst>
                                      </p:cBhvr>
                                      <p:to>
                                        <p:strVal val="visible"/>
                                      </p:to>
                                    </p:set>
                                    <p:animEffect transition="in" filter="wipe(up)">
                                      <p:cBhvr>
                                        <p:cTn id="32" dur="500"/>
                                        <p:tgtEl>
                                          <p:spTgt spid="288"/>
                                        </p:tgtEl>
                                      </p:cBhvr>
                                    </p:animEffect>
                                  </p:childTnLst>
                                </p:cTn>
                              </p:par>
                            </p:childTnLst>
                          </p:cTn>
                        </p:par>
                        <p:par>
                          <p:cTn id="33" fill="hold">
                            <p:stCondLst>
                              <p:cond delay="1200"/>
                            </p:stCondLst>
                            <p:childTnLst>
                              <p:par>
                                <p:cTn id="34" presetID="22" presetClass="entr" presetSubtype="8" fill="hold" grpId="0" nodeType="afterEffect">
                                  <p:stCondLst>
                                    <p:cond delay="0"/>
                                  </p:stCondLst>
                                  <p:childTnLst>
                                    <p:set>
                                      <p:cBhvr>
                                        <p:cTn id="35" dur="1" fill="hold">
                                          <p:stCondLst>
                                            <p:cond delay="0"/>
                                          </p:stCondLst>
                                        </p:cTn>
                                        <p:tgtEl>
                                          <p:spTgt spid="290"/>
                                        </p:tgtEl>
                                        <p:attrNameLst>
                                          <p:attrName>style.visibility</p:attrName>
                                        </p:attrNameLst>
                                      </p:cBhvr>
                                      <p:to>
                                        <p:strVal val="visible"/>
                                      </p:to>
                                    </p:set>
                                    <p:animEffect transition="in" filter="wipe(left)">
                                      <p:cBhvr>
                                        <p:cTn id="36" dur="500"/>
                                        <p:tgtEl>
                                          <p:spTgt spid="290"/>
                                        </p:tgtEl>
                                      </p:cBhvr>
                                    </p:animEffect>
                                  </p:childTnLst>
                                </p:cTn>
                              </p:par>
                            </p:childTnLst>
                          </p:cTn>
                        </p:par>
                        <p:par>
                          <p:cTn id="37" fill="hold">
                            <p:stCondLst>
                              <p:cond delay="1700"/>
                            </p:stCondLst>
                            <p:childTnLst>
                              <p:par>
                                <p:cTn id="38" presetID="22" presetClass="entr" presetSubtype="8" fill="hold" grpId="0" nodeType="afterEffect">
                                  <p:stCondLst>
                                    <p:cond delay="0"/>
                                  </p:stCondLst>
                                  <p:childTnLst>
                                    <p:set>
                                      <p:cBhvr>
                                        <p:cTn id="39" dur="1" fill="hold">
                                          <p:stCondLst>
                                            <p:cond delay="0"/>
                                          </p:stCondLst>
                                        </p:cTn>
                                        <p:tgtEl>
                                          <p:spTgt spid="73"/>
                                        </p:tgtEl>
                                        <p:attrNameLst>
                                          <p:attrName>style.visibility</p:attrName>
                                        </p:attrNameLst>
                                      </p:cBhvr>
                                      <p:to>
                                        <p:strVal val="visible"/>
                                      </p:to>
                                    </p:set>
                                    <p:animEffect transition="in" filter="wipe(left)">
                                      <p:cBhvr>
                                        <p:cTn id="40" dur="500"/>
                                        <p:tgtEl>
                                          <p:spTgt spid="73"/>
                                        </p:tgtEl>
                                      </p:cBhvr>
                                    </p:animEffect>
                                  </p:childTnLst>
                                </p:cTn>
                              </p:par>
                            </p:childTnLst>
                          </p:cTn>
                        </p:par>
                        <p:par>
                          <p:cTn id="41" fill="hold">
                            <p:stCondLst>
                              <p:cond delay="2200"/>
                            </p:stCondLst>
                            <p:childTnLst>
                              <p:par>
                                <p:cTn id="42" presetID="22" presetClass="entr" presetSubtype="8" fill="hold" grpId="0" nodeType="afterEffect">
                                  <p:stCondLst>
                                    <p:cond delay="0"/>
                                  </p:stCondLst>
                                  <p:childTnLst>
                                    <p:set>
                                      <p:cBhvr>
                                        <p:cTn id="43" dur="1" fill="hold">
                                          <p:stCondLst>
                                            <p:cond delay="0"/>
                                          </p:stCondLst>
                                        </p:cTn>
                                        <p:tgtEl>
                                          <p:spTgt spid="340"/>
                                        </p:tgtEl>
                                        <p:attrNameLst>
                                          <p:attrName>style.visibility</p:attrName>
                                        </p:attrNameLst>
                                      </p:cBhvr>
                                      <p:to>
                                        <p:strVal val="visible"/>
                                      </p:to>
                                    </p:set>
                                    <p:animEffect transition="in" filter="wipe(left)">
                                      <p:cBhvr>
                                        <p:cTn id="44" dur="1000"/>
                                        <p:tgtEl>
                                          <p:spTgt spid="340"/>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341"/>
                                        </p:tgtEl>
                                        <p:attrNameLst>
                                          <p:attrName>style.visibility</p:attrName>
                                        </p:attrNameLst>
                                      </p:cBhvr>
                                      <p:to>
                                        <p:strVal val="visible"/>
                                      </p:to>
                                    </p:set>
                                    <p:animEffect transition="in" filter="wipe(left)">
                                      <p:cBhvr>
                                        <p:cTn id="47" dur="1000"/>
                                        <p:tgtEl>
                                          <p:spTgt spid="34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08"/>
                                        </p:tgtEl>
                                        <p:attrNameLst>
                                          <p:attrName>style.visibility</p:attrName>
                                        </p:attrNameLst>
                                      </p:cBhvr>
                                      <p:to>
                                        <p:strVal val="visible"/>
                                      </p:to>
                                    </p:set>
                                    <p:animEffect transition="in" filter="wipe(down)">
                                      <p:cBhvr>
                                        <p:cTn id="52" dur="500"/>
                                        <p:tgtEl>
                                          <p:spTgt spid="30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9"/>
                                        </p:tgtEl>
                                        <p:attrNameLst>
                                          <p:attrName>style.visibility</p:attrName>
                                        </p:attrNameLst>
                                      </p:cBhvr>
                                      <p:to>
                                        <p:strVal val="visible"/>
                                      </p:to>
                                    </p:set>
                                    <p:animEffect transition="in" filter="wipe(up)">
                                      <p:cBhvr>
                                        <p:cTn id="57" dur="500"/>
                                        <p:tgtEl>
                                          <p:spTgt spid="309"/>
                                        </p:tgtEl>
                                      </p:cBhvr>
                                    </p:animEffect>
                                  </p:childTnLst>
                                </p:cTn>
                              </p:par>
                            </p:childTnLst>
                          </p:cTn>
                        </p:par>
                        <p:par>
                          <p:cTn id="58" fill="hold">
                            <p:stCondLst>
                              <p:cond delay="500"/>
                            </p:stCondLst>
                            <p:childTnLst>
                              <p:par>
                                <p:cTn id="59" presetID="15" presetClass="emph" presetSubtype="0" grpId="0" nodeType="afterEffect">
                                  <p:stCondLst>
                                    <p:cond delay="0"/>
                                  </p:stCondLst>
                                  <p:iterate type="lt">
                                    <p:tmAbs val="25"/>
                                  </p:iterate>
                                  <p:childTnLst>
                                    <p:set>
                                      <p:cBhvr override="childStyle">
                                        <p:cTn id="60" dur="5110"/>
                                        <p:tgtEl>
                                          <p:spTgt spid="74"/>
                                        </p:tgtEl>
                                        <p:attrNameLst>
                                          <p:attrName>style.fontWeight</p:attrName>
                                        </p:attrNameLst>
                                      </p:cBhvr>
                                      <p:to>
                                        <p:strVal val="bold"/>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wipe(left)">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5" grpId="0" animBg="1"/>
      <p:bldP spid="8" grpId="0" animBg="1"/>
      <p:bldP spid="74" grpId="0"/>
      <p:bldP spid="73" grpId="0"/>
      <p:bldP spid="340" grpId="0" animBg="1"/>
      <p:bldP spid="341" grpId="0" animBg="1"/>
      <p:bldP spid="29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15900" y="1282700"/>
            <a:ext cx="8636000" cy="1727200"/>
          </a:xfrm>
          <a:prstGeom prst="roundRect">
            <a:avLst/>
          </a:prstGeom>
          <a:solidFill>
            <a:schemeClr val="accent6">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3644900" y="355600"/>
            <a:ext cx="1874431" cy="646331"/>
          </a:xfrm>
          <a:prstGeom prst="rect">
            <a:avLst/>
          </a:prstGeom>
          <a:noFill/>
        </p:spPr>
        <p:txBody>
          <a:bodyPr wrap="none" rtlCol="0">
            <a:spAutoFit/>
          </a:bodyPr>
          <a:lstStyle/>
          <a:p>
            <a:r>
              <a:rPr lang="en-US" sz="3600" b="1" dirty="0" smtClean="0"/>
              <a:t>OUTLINE</a:t>
            </a:r>
            <a:endParaRPr lang="en-US" sz="3600" b="1" dirty="0"/>
          </a:p>
        </p:txBody>
      </p:sp>
      <p:sp>
        <p:nvSpPr>
          <p:cNvPr id="3" name="TextBox 2"/>
          <p:cNvSpPr txBox="1"/>
          <p:nvPr/>
        </p:nvSpPr>
        <p:spPr>
          <a:xfrm>
            <a:off x="406400" y="1473200"/>
            <a:ext cx="7113095" cy="461665"/>
          </a:xfrm>
          <a:prstGeom prst="rect">
            <a:avLst/>
          </a:prstGeom>
          <a:noFill/>
        </p:spPr>
        <p:txBody>
          <a:bodyPr wrap="none" rtlCol="0">
            <a:spAutoFit/>
          </a:bodyPr>
          <a:lstStyle/>
          <a:p>
            <a:r>
              <a:rPr lang="en-US" sz="2400" b="1" dirty="0" smtClean="0"/>
              <a:t>1) </a:t>
            </a:r>
            <a:r>
              <a:rPr lang="en-US" sz="2400" b="1" dirty="0"/>
              <a:t>I</a:t>
            </a:r>
            <a:r>
              <a:rPr lang="en-US" sz="2400" b="1" dirty="0" smtClean="0"/>
              <a:t>nitial 2 </a:t>
            </a:r>
            <a:r>
              <a:rPr lang="en-US" sz="2400" b="1" dirty="0" err="1" smtClean="0"/>
              <a:t>GeV</a:t>
            </a:r>
            <a:r>
              <a:rPr lang="en-US" sz="2400" b="1" dirty="0"/>
              <a:t> </a:t>
            </a:r>
            <a:r>
              <a:rPr lang="en-US" sz="2400" b="1" dirty="0" smtClean="0"/>
              <a:t>PW-laser-driven e- acceleration results</a:t>
            </a:r>
            <a:endParaRPr lang="en-US" sz="2400" b="1" dirty="0"/>
          </a:p>
        </p:txBody>
      </p:sp>
      <p:sp>
        <p:nvSpPr>
          <p:cNvPr id="4" name="TextBox 3"/>
          <p:cNvSpPr txBox="1"/>
          <p:nvPr/>
        </p:nvSpPr>
        <p:spPr>
          <a:xfrm>
            <a:off x="457200" y="3289300"/>
            <a:ext cx="5808133" cy="461665"/>
          </a:xfrm>
          <a:prstGeom prst="rect">
            <a:avLst/>
          </a:prstGeom>
          <a:noFill/>
        </p:spPr>
        <p:txBody>
          <a:bodyPr wrap="square" rtlCol="0">
            <a:spAutoFit/>
          </a:bodyPr>
          <a:lstStyle/>
          <a:p>
            <a:r>
              <a:rPr lang="en-US" sz="2400" b="1" dirty="0" smtClean="0"/>
              <a:t>2) How do we improve upon these results?</a:t>
            </a:r>
            <a:endParaRPr lang="en-US" sz="2400" b="1" dirty="0"/>
          </a:p>
        </p:txBody>
      </p:sp>
      <p:sp>
        <p:nvSpPr>
          <p:cNvPr id="5" name="TextBox 4"/>
          <p:cNvSpPr txBox="1"/>
          <p:nvPr/>
        </p:nvSpPr>
        <p:spPr>
          <a:xfrm>
            <a:off x="482600" y="5232400"/>
            <a:ext cx="5897768" cy="461665"/>
          </a:xfrm>
          <a:prstGeom prst="rect">
            <a:avLst/>
          </a:prstGeom>
          <a:noFill/>
        </p:spPr>
        <p:txBody>
          <a:bodyPr wrap="none" rtlCol="0">
            <a:spAutoFit/>
          </a:bodyPr>
          <a:lstStyle/>
          <a:p>
            <a:r>
              <a:rPr lang="en-US" sz="2400" b="1" dirty="0" smtClean="0"/>
              <a:t>3) Wider vision of plasma-based accelerators</a:t>
            </a:r>
            <a:endParaRPr lang="en-US" sz="2400" b="1" dirty="0"/>
          </a:p>
        </p:txBody>
      </p:sp>
      <p:sp>
        <p:nvSpPr>
          <p:cNvPr id="6" name="TextBox 5"/>
          <p:cNvSpPr txBox="1"/>
          <p:nvPr/>
        </p:nvSpPr>
        <p:spPr>
          <a:xfrm>
            <a:off x="1460500" y="3831166"/>
            <a:ext cx="4724370" cy="830997"/>
          </a:xfrm>
          <a:prstGeom prst="rect">
            <a:avLst/>
          </a:prstGeom>
          <a:noFill/>
        </p:spPr>
        <p:txBody>
          <a:bodyPr wrap="none" rtlCol="0">
            <a:spAutoFit/>
          </a:bodyPr>
          <a:lstStyle/>
          <a:p>
            <a:r>
              <a:rPr lang="en-US" sz="1600" dirty="0" smtClean="0">
                <a:solidFill>
                  <a:srgbClr val="0000FF"/>
                </a:solidFill>
              </a:rPr>
              <a:t>• robust plasma channels at </a:t>
            </a:r>
            <a:r>
              <a:rPr lang="en-US" sz="1600" i="1" dirty="0" smtClean="0">
                <a:solidFill>
                  <a:srgbClr val="0000FF"/>
                </a:solidFill>
              </a:rPr>
              <a:t>n</a:t>
            </a:r>
            <a:r>
              <a:rPr lang="en-US" sz="1600" baseline="-25000" dirty="0" smtClean="0">
                <a:solidFill>
                  <a:srgbClr val="0000FF"/>
                </a:solidFill>
              </a:rPr>
              <a:t>e</a:t>
            </a:r>
            <a:r>
              <a:rPr lang="en-US" sz="1600" dirty="0" smtClean="0">
                <a:solidFill>
                  <a:srgbClr val="0000FF"/>
                </a:solidFill>
              </a:rPr>
              <a:t> ~ 10</a:t>
            </a:r>
            <a:r>
              <a:rPr lang="en-US" sz="1600" baseline="30000" dirty="0" smtClean="0">
                <a:solidFill>
                  <a:srgbClr val="0000FF"/>
                </a:solidFill>
              </a:rPr>
              <a:t>17</a:t>
            </a:r>
            <a:r>
              <a:rPr lang="en-US" sz="1600" dirty="0" smtClean="0">
                <a:solidFill>
                  <a:srgbClr val="0000FF"/>
                </a:solidFill>
              </a:rPr>
              <a:t> cm</a:t>
            </a:r>
            <a:r>
              <a:rPr lang="en-US" sz="1600" baseline="30000" dirty="0" smtClean="0">
                <a:solidFill>
                  <a:srgbClr val="0000FF"/>
                </a:solidFill>
              </a:rPr>
              <a:t>-3</a:t>
            </a:r>
          </a:p>
          <a:p>
            <a:r>
              <a:rPr lang="en-US" sz="1600" dirty="0" smtClean="0">
                <a:solidFill>
                  <a:srgbClr val="0000FF"/>
                </a:solidFill>
              </a:rPr>
              <a:t>• specialized injection techniques yielding ∆E/E &lt; 1%</a:t>
            </a:r>
          </a:p>
          <a:p>
            <a:r>
              <a:rPr lang="en-US" sz="1600" dirty="0" smtClean="0">
                <a:solidFill>
                  <a:srgbClr val="0000FF"/>
                </a:solidFill>
              </a:rPr>
              <a:t>• 4D single-shot laboratory visualization of laser wakes</a:t>
            </a:r>
            <a:endParaRPr lang="en-US" sz="1600" dirty="0">
              <a:solidFill>
                <a:srgbClr val="0000FF"/>
              </a:solidFill>
            </a:endParaRPr>
          </a:p>
        </p:txBody>
      </p:sp>
      <p:sp>
        <p:nvSpPr>
          <p:cNvPr id="7" name="TextBox 6"/>
          <p:cNvSpPr txBox="1"/>
          <p:nvPr/>
        </p:nvSpPr>
        <p:spPr>
          <a:xfrm>
            <a:off x="1473204" y="1947311"/>
            <a:ext cx="4997996" cy="923330"/>
          </a:xfrm>
          <a:prstGeom prst="rect">
            <a:avLst/>
          </a:prstGeom>
          <a:noFill/>
        </p:spPr>
        <p:txBody>
          <a:bodyPr wrap="none" rtlCol="0">
            <a:spAutoFit/>
          </a:bodyPr>
          <a:lstStyle/>
          <a:p>
            <a:r>
              <a:rPr lang="en-US" dirty="0" smtClean="0">
                <a:solidFill>
                  <a:srgbClr val="0000FF"/>
                </a:solidFill>
              </a:rPr>
              <a:t>• highest LPA energy to date</a:t>
            </a:r>
          </a:p>
          <a:p>
            <a:r>
              <a:rPr lang="en-US" dirty="0" smtClean="0">
                <a:solidFill>
                  <a:srgbClr val="0000FF"/>
                </a:solidFill>
              </a:rPr>
              <a:t>• lowest beam divergence (&lt; 0.5 </a:t>
            </a:r>
            <a:r>
              <a:rPr lang="en-US" dirty="0" err="1" smtClean="0">
                <a:solidFill>
                  <a:srgbClr val="0000FF"/>
                </a:solidFill>
              </a:rPr>
              <a:t>mrad</a:t>
            </a:r>
            <a:r>
              <a:rPr lang="en-US" dirty="0" smtClean="0">
                <a:solidFill>
                  <a:srgbClr val="0000FF"/>
                </a:solidFill>
              </a:rPr>
              <a:t>) from an LPA</a:t>
            </a:r>
          </a:p>
          <a:p>
            <a:r>
              <a:rPr lang="en-US" dirty="0" smtClean="0">
                <a:solidFill>
                  <a:srgbClr val="0000FF"/>
                </a:solidFill>
              </a:rPr>
              <a:t>• lowest plasma density (</a:t>
            </a:r>
            <a:r>
              <a:rPr lang="en-US" i="1" dirty="0" smtClean="0">
                <a:solidFill>
                  <a:srgbClr val="0000FF"/>
                </a:solidFill>
              </a:rPr>
              <a:t>n</a:t>
            </a:r>
            <a:r>
              <a:rPr lang="en-US" baseline="-25000" dirty="0" smtClean="0">
                <a:solidFill>
                  <a:srgbClr val="0000FF"/>
                </a:solidFill>
              </a:rPr>
              <a:t>e</a:t>
            </a:r>
            <a:r>
              <a:rPr lang="en-US" dirty="0" smtClean="0">
                <a:solidFill>
                  <a:srgbClr val="0000FF"/>
                </a:solidFill>
              </a:rPr>
              <a:t> ~ 3e17 cm</a:t>
            </a:r>
            <a:r>
              <a:rPr lang="en-US" baseline="30000" dirty="0" smtClean="0">
                <a:solidFill>
                  <a:srgbClr val="0000FF"/>
                </a:solidFill>
              </a:rPr>
              <a:t>-3</a:t>
            </a:r>
            <a:r>
              <a:rPr lang="en-US" dirty="0" smtClean="0">
                <a:solidFill>
                  <a:srgbClr val="0000FF"/>
                </a:solidFill>
              </a:rPr>
              <a:t>) for an LPA</a:t>
            </a:r>
            <a:endParaRPr lang="en-US" dirty="0">
              <a:solidFill>
                <a:srgbClr val="0000FF"/>
              </a:solidFill>
            </a:endParaRPr>
          </a:p>
        </p:txBody>
      </p:sp>
    </p:spTree>
    <p:extLst>
      <p:ext uri="{BB962C8B-B14F-4D97-AF65-F5344CB8AC3E}">
        <p14:creationId xmlns:p14="http://schemas.microsoft.com/office/powerpoint/2010/main" val="210551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32000" y="6489700"/>
            <a:ext cx="3238500" cy="2921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275" name="Text Box 3"/>
          <p:cNvSpPr txBox="1">
            <a:spLocks noChangeArrowheads="1"/>
          </p:cNvSpPr>
          <p:nvPr/>
        </p:nvSpPr>
        <p:spPr bwMode="auto">
          <a:xfrm>
            <a:off x="1464648" y="0"/>
            <a:ext cx="76672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000" b="1" dirty="0">
                <a:latin typeface="Helvetica" charset="0"/>
              </a:rPr>
              <a:t>Experiments at the Texas </a:t>
            </a:r>
            <a:r>
              <a:rPr lang="en-US" sz="2000" b="1" dirty="0" err="1">
                <a:latin typeface="Helvetica" charset="0"/>
              </a:rPr>
              <a:t>Petawatt</a:t>
            </a:r>
            <a:r>
              <a:rPr lang="en-US" sz="2000" b="1" dirty="0">
                <a:latin typeface="Helvetica" charset="0"/>
              </a:rPr>
              <a:t> Laser </a:t>
            </a:r>
            <a:r>
              <a:rPr lang="en-US" sz="2000" b="1" dirty="0" smtClean="0">
                <a:latin typeface="Helvetica" charset="0"/>
              </a:rPr>
              <a:t>aim to produce</a:t>
            </a:r>
            <a:endParaRPr lang="en-US" sz="2000" b="1" dirty="0">
              <a:latin typeface="Helvetica" charset="0"/>
            </a:endParaRPr>
          </a:p>
          <a:p>
            <a:pPr algn="ctr" eaLnBrk="1" hangingPunct="1">
              <a:defRPr/>
            </a:pPr>
            <a:r>
              <a:rPr lang="en-US" sz="2000" b="1" dirty="0">
                <a:latin typeface="Helvetica" charset="0"/>
              </a:rPr>
              <a:t>q</a:t>
            </a:r>
            <a:r>
              <a:rPr lang="en-US" sz="2000" b="1" dirty="0" smtClean="0">
                <a:latin typeface="Helvetica" charset="0"/>
              </a:rPr>
              <a:t>uasi-mono</a:t>
            </a:r>
            <a:r>
              <a:rPr lang="en-US" sz="2000" b="1" dirty="0">
                <a:latin typeface="Helvetica" charset="0"/>
              </a:rPr>
              <a:t>-energetic </a:t>
            </a:r>
            <a:r>
              <a:rPr lang="en-US" sz="2000" b="1" dirty="0" smtClean="0">
                <a:latin typeface="Helvetica" charset="0"/>
              </a:rPr>
              <a:t>multi-</a:t>
            </a:r>
            <a:r>
              <a:rPr lang="en-US" sz="2000" b="1" dirty="0" err="1" smtClean="0">
                <a:latin typeface="Helvetica" charset="0"/>
              </a:rPr>
              <a:t>GeV</a:t>
            </a:r>
            <a:r>
              <a:rPr lang="en-US" sz="2000" b="1" dirty="0" smtClean="0">
                <a:latin typeface="Helvetica" charset="0"/>
              </a:rPr>
              <a:t> </a:t>
            </a:r>
            <a:r>
              <a:rPr lang="en-US" sz="2000" b="1" dirty="0">
                <a:latin typeface="Helvetica" charset="0"/>
              </a:rPr>
              <a:t>e</a:t>
            </a:r>
            <a:r>
              <a:rPr lang="en-US" sz="2000" b="1" baseline="30000" dirty="0">
                <a:latin typeface="Helvetica" charset="0"/>
              </a:rPr>
              <a:t>-</a:t>
            </a:r>
            <a:r>
              <a:rPr lang="en-US" sz="2000" b="1" dirty="0">
                <a:latin typeface="Helvetica" charset="0"/>
              </a:rPr>
              <a:t> beams in one 10 cm stage </a:t>
            </a:r>
          </a:p>
        </p:txBody>
      </p:sp>
      <p:sp>
        <p:nvSpPr>
          <p:cNvPr id="182276" name="Text Box 4"/>
          <p:cNvSpPr txBox="1">
            <a:spLocks noChangeArrowheads="1"/>
          </p:cNvSpPr>
          <p:nvPr/>
        </p:nvSpPr>
        <p:spPr bwMode="auto">
          <a:xfrm>
            <a:off x="62754" y="4949825"/>
            <a:ext cx="9384563"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b="1" dirty="0">
                <a:solidFill>
                  <a:srgbClr val="0000FF"/>
                </a:solidFill>
                <a:latin typeface="Helvetica" charset="0"/>
              </a:rPr>
              <a:t>Lower n</a:t>
            </a:r>
            <a:r>
              <a:rPr lang="en-US" sz="1800" b="1" baseline="-25000" dirty="0">
                <a:solidFill>
                  <a:srgbClr val="0000FF"/>
                </a:solidFill>
                <a:latin typeface="Helvetica" charset="0"/>
              </a:rPr>
              <a:t>e</a:t>
            </a:r>
            <a:r>
              <a:rPr lang="en-US" sz="1800" b="1" dirty="0">
                <a:solidFill>
                  <a:srgbClr val="0000FF"/>
                </a:solidFill>
                <a:latin typeface="Helvetica" charset="0"/>
              </a:rPr>
              <a:t> (10</a:t>
            </a:r>
            <a:r>
              <a:rPr lang="en-US" sz="1800" b="1" baseline="30000" dirty="0">
                <a:solidFill>
                  <a:srgbClr val="0000FF"/>
                </a:solidFill>
                <a:latin typeface="Helvetica" charset="0"/>
              </a:rPr>
              <a:t>17</a:t>
            </a:r>
            <a:r>
              <a:rPr lang="en-US" sz="1800" b="1" dirty="0">
                <a:solidFill>
                  <a:srgbClr val="0000FF"/>
                </a:solidFill>
                <a:latin typeface="Helvetica" charset="0"/>
              </a:rPr>
              <a:t> </a:t>
            </a:r>
            <a:r>
              <a:rPr lang="en-US" sz="1800" b="1" dirty="0" err="1">
                <a:solidFill>
                  <a:srgbClr val="0000FF"/>
                </a:solidFill>
                <a:latin typeface="Helvetica" charset="0"/>
              </a:rPr>
              <a:t>vs</a:t>
            </a:r>
            <a:r>
              <a:rPr lang="en-US" sz="1800" b="1" dirty="0">
                <a:solidFill>
                  <a:srgbClr val="0000FF"/>
                </a:solidFill>
                <a:latin typeface="Helvetica" charset="0"/>
              </a:rPr>
              <a:t> 10</a:t>
            </a:r>
            <a:r>
              <a:rPr lang="en-US" sz="1800" b="1" baseline="30000" dirty="0">
                <a:solidFill>
                  <a:srgbClr val="0000FF"/>
                </a:solidFill>
                <a:latin typeface="Helvetica" charset="0"/>
              </a:rPr>
              <a:t>19</a:t>
            </a:r>
            <a:r>
              <a:rPr lang="en-US" sz="1800" b="1" dirty="0">
                <a:solidFill>
                  <a:srgbClr val="0000FF"/>
                </a:solidFill>
                <a:latin typeface="Helvetica" charset="0"/>
              </a:rPr>
              <a:t> cm</a:t>
            </a:r>
            <a:r>
              <a:rPr lang="en-US" sz="1800" b="1" baseline="30000" dirty="0">
                <a:solidFill>
                  <a:srgbClr val="0000FF"/>
                </a:solidFill>
                <a:latin typeface="Helvetica" charset="0"/>
              </a:rPr>
              <a:t>-3</a:t>
            </a:r>
            <a:r>
              <a:rPr lang="en-US" sz="1800" b="1" dirty="0">
                <a:solidFill>
                  <a:srgbClr val="0000FF"/>
                </a:solidFill>
                <a:latin typeface="Helvetica" charset="0"/>
              </a:rPr>
              <a:t>):</a:t>
            </a:r>
            <a:r>
              <a:rPr lang="en-US" sz="1800" b="1" dirty="0">
                <a:latin typeface="Helvetica" charset="0"/>
              </a:rPr>
              <a:t>  longer </a:t>
            </a:r>
            <a:r>
              <a:rPr lang="en-US" sz="1800" b="1" dirty="0" err="1">
                <a:latin typeface="Helvetica" charset="0"/>
              </a:rPr>
              <a:t>dephasing</a:t>
            </a:r>
            <a:r>
              <a:rPr lang="en-US" sz="1800" b="1" dirty="0">
                <a:latin typeface="Helvetica" charset="0"/>
              </a:rPr>
              <a:t> </a:t>
            </a:r>
            <a:r>
              <a:rPr lang="en-US" b="1" dirty="0">
                <a:latin typeface="Helvetica" charset="0"/>
              </a:rPr>
              <a:t>(</a:t>
            </a:r>
            <a:r>
              <a:rPr lang="en-US" b="1" i="1" dirty="0" err="1" smtClean="0">
                <a:latin typeface="Helvetica" charset="0"/>
              </a:rPr>
              <a:t>L</a:t>
            </a:r>
            <a:r>
              <a:rPr lang="en-US" b="1" baseline="-25000" dirty="0" err="1" smtClean="0">
                <a:latin typeface="Helvetica" charset="0"/>
              </a:rPr>
              <a:t>d</a:t>
            </a:r>
            <a:r>
              <a:rPr lang="en-US" b="1" dirty="0" smtClean="0">
                <a:latin typeface="Helvetica" charset="0"/>
              </a:rPr>
              <a:t>) </a:t>
            </a:r>
            <a:r>
              <a:rPr lang="en-US" sz="1800" b="1" dirty="0" smtClean="0">
                <a:latin typeface="Helvetica" charset="0"/>
              </a:rPr>
              <a:t>&amp; pump depletion (</a:t>
            </a:r>
            <a:r>
              <a:rPr lang="en-US" sz="1800" b="1" i="1" dirty="0" err="1" smtClean="0">
                <a:latin typeface="Helvetica" charset="0"/>
              </a:rPr>
              <a:t>L</a:t>
            </a:r>
            <a:r>
              <a:rPr lang="en-US" sz="1800" b="1" baseline="-25000" dirty="0" err="1" smtClean="0">
                <a:latin typeface="Helvetica" charset="0"/>
              </a:rPr>
              <a:t>pd</a:t>
            </a:r>
            <a:r>
              <a:rPr lang="en-US" b="1" dirty="0">
                <a:latin typeface="Helvetica" charset="0"/>
              </a:rPr>
              <a:t>) </a:t>
            </a:r>
            <a:r>
              <a:rPr lang="en-US" b="1" dirty="0" smtClean="0">
                <a:latin typeface="Helvetica" charset="0"/>
              </a:rPr>
              <a:t>lengths </a:t>
            </a:r>
            <a:endParaRPr lang="en-US" sz="1800" b="1" dirty="0">
              <a:latin typeface="Helvetica" charset="0"/>
            </a:endParaRPr>
          </a:p>
          <a:p>
            <a:pPr eaLnBrk="1" hangingPunct="1">
              <a:defRPr/>
            </a:pPr>
            <a:endParaRPr lang="en-US" sz="800" b="1" dirty="0">
              <a:latin typeface="Helvetica" charset="0"/>
            </a:endParaRPr>
          </a:p>
          <a:p>
            <a:pPr eaLnBrk="1" hangingPunct="1">
              <a:defRPr/>
            </a:pPr>
            <a:r>
              <a:rPr lang="en-US" sz="1800" b="1" dirty="0">
                <a:solidFill>
                  <a:srgbClr val="0000FF"/>
                </a:solidFill>
                <a:latin typeface="Helvetica" charset="0"/>
              </a:rPr>
              <a:t>Longer interaction (8 cm gas cell </a:t>
            </a:r>
            <a:r>
              <a:rPr lang="en-US" sz="1800" b="1" dirty="0" err="1">
                <a:solidFill>
                  <a:srgbClr val="0000FF"/>
                </a:solidFill>
                <a:latin typeface="Helvetica" charset="0"/>
              </a:rPr>
              <a:t>vs</a:t>
            </a:r>
            <a:r>
              <a:rPr lang="en-US" sz="1800" b="1" dirty="0">
                <a:solidFill>
                  <a:srgbClr val="0000FF"/>
                </a:solidFill>
                <a:latin typeface="Helvetica" charset="0"/>
              </a:rPr>
              <a:t> &lt; 1 cm jet):</a:t>
            </a:r>
            <a:r>
              <a:rPr lang="en-US" sz="1800" b="1" dirty="0">
                <a:latin typeface="Helvetica" charset="0"/>
              </a:rPr>
              <a:t> to exploit longer </a:t>
            </a:r>
            <a:r>
              <a:rPr lang="en-US" sz="1800" b="1" i="1" dirty="0" err="1" smtClean="0">
                <a:latin typeface="Helvetica" charset="0"/>
              </a:rPr>
              <a:t>L</a:t>
            </a:r>
            <a:r>
              <a:rPr lang="en-US" sz="1800" b="1" baseline="-25000" dirty="0" err="1" smtClean="0">
                <a:latin typeface="Helvetica" charset="0"/>
              </a:rPr>
              <a:t>d</a:t>
            </a:r>
            <a:r>
              <a:rPr lang="en-US" sz="1800" b="1" dirty="0" smtClean="0">
                <a:latin typeface="Helvetica" charset="0"/>
              </a:rPr>
              <a:t> and </a:t>
            </a:r>
            <a:r>
              <a:rPr lang="en-US" sz="1800" b="1" i="1" dirty="0" err="1" smtClean="0">
                <a:latin typeface="Helvetica" charset="0"/>
              </a:rPr>
              <a:t>L</a:t>
            </a:r>
            <a:r>
              <a:rPr lang="en-US" sz="1800" b="1" baseline="-25000" dirty="0" err="1" smtClean="0">
                <a:latin typeface="Helvetica" charset="0"/>
              </a:rPr>
              <a:t>pd</a:t>
            </a:r>
            <a:endParaRPr lang="en-US" sz="1800" b="1" baseline="-25000" dirty="0">
              <a:latin typeface="Helvetica" charset="0"/>
            </a:endParaRPr>
          </a:p>
          <a:p>
            <a:pPr eaLnBrk="1" hangingPunct="1">
              <a:defRPr/>
            </a:pPr>
            <a:endParaRPr lang="en-US" sz="800" b="1" dirty="0">
              <a:latin typeface="Helvetica" charset="0"/>
            </a:endParaRPr>
          </a:p>
          <a:p>
            <a:pPr eaLnBrk="1" hangingPunct="1">
              <a:defRPr/>
            </a:pPr>
            <a:r>
              <a:rPr lang="en-US" sz="1800" b="1" dirty="0">
                <a:solidFill>
                  <a:srgbClr val="0000FF"/>
                </a:solidFill>
                <a:latin typeface="Helvetica" charset="0"/>
              </a:rPr>
              <a:t>Longer </a:t>
            </a:r>
            <a:r>
              <a:rPr lang="en-US" sz="1800" b="1" dirty="0" err="1" smtClean="0">
                <a:solidFill>
                  <a:srgbClr val="0000FF"/>
                </a:solidFill>
                <a:latin typeface="Times New Roman"/>
                <a:cs typeface="Times New Roman"/>
                <a:sym typeface="Symbol" charset="0"/>
              </a:rPr>
              <a:t>τ</a:t>
            </a:r>
            <a:r>
              <a:rPr lang="en-US" sz="1800" b="1" baseline="-25000" dirty="0" err="1" smtClean="0">
                <a:solidFill>
                  <a:srgbClr val="0000FF"/>
                </a:solidFill>
                <a:latin typeface="Helvetica" charset="0"/>
              </a:rPr>
              <a:t>pulse</a:t>
            </a:r>
            <a:r>
              <a:rPr lang="en-US" sz="1800" b="1" baseline="-25000" dirty="0" smtClean="0">
                <a:solidFill>
                  <a:srgbClr val="0000FF"/>
                </a:solidFill>
                <a:latin typeface="Helvetica" charset="0"/>
              </a:rPr>
              <a:t> </a:t>
            </a:r>
            <a:r>
              <a:rPr lang="en-US" sz="1800" b="1" dirty="0">
                <a:solidFill>
                  <a:srgbClr val="0000FF"/>
                </a:solidFill>
                <a:latin typeface="Helvetica" charset="0"/>
              </a:rPr>
              <a:t>(150 </a:t>
            </a:r>
            <a:r>
              <a:rPr lang="en-US" sz="1800" b="1" dirty="0" err="1">
                <a:solidFill>
                  <a:srgbClr val="0000FF"/>
                </a:solidFill>
                <a:latin typeface="Helvetica" charset="0"/>
              </a:rPr>
              <a:t>fs</a:t>
            </a:r>
            <a:r>
              <a:rPr lang="en-US" sz="1800" b="1" dirty="0">
                <a:solidFill>
                  <a:srgbClr val="0000FF"/>
                </a:solidFill>
                <a:latin typeface="Helvetica" charset="0"/>
              </a:rPr>
              <a:t> </a:t>
            </a:r>
            <a:r>
              <a:rPr lang="en-US" sz="1800" b="1" dirty="0" err="1">
                <a:solidFill>
                  <a:srgbClr val="0000FF"/>
                </a:solidFill>
                <a:latin typeface="Helvetica" charset="0"/>
              </a:rPr>
              <a:t>vs</a:t>
            </a:r>
            <a:r>
              <a:rPr lang="en-US" sz="1800" b="1" dirty="0">
                <a:solidFill>
                  <a:srgbClr val="0000FF"/>
                </a:solidFill>
                <a:latin typeface="Helvetica" charset="0"/>
              </a:rPr>
              <a:t> &lt; 60 </a:t>
            </a:r>
            <a:r>
              <a:rPr lang="en-US" sz="1800" b="1" dirty="0" err="1">
                <a:solidFill>
                  <a:srgbClr val="0000FF"/>
                </a:solidFill>
                <a:latin typeface="Helvetica" charset="0"/>
              </a:rPr>
              <a:t>fs</a:t>
            </a:r>
            <a:r>
              <a:rPr lang="en-US" sz="1800" b="1" dirty="0">
                <a:solidFill>
                  <a:srgbClr val="0000FF"/>
                </a:solidFill>
                <a:latin typeface="Helvetica" charset="0"/>
              </a:rPr>
              <a:t>):</a:t>
            </a:r>
            <a:r>
              <a:rPr lang="en-US" sz="1800" b="1" dirty="0">
                <a:latin typeface="Helvetica" charset="0"/>
              </a:rPr>
              <a:t>  to excite plasma waves resonantly</a:t>
            </a:r>
          </a:p>
          <a:p>
            <a:pPr eaLnBrk="1" hangingPunct="1">
              <a:defRPr/>
            </a:pPr>
            <a:endParaRPr lang="en-US" sz="800" b="1" dirty="0">
              <a:latin typeface="Helvetica" charset="0"/>
            </a:endParaRPr>
          </a:p>
          <a:p>
            <a:pPr eaLnBrk="1" hangingPunct="1">
              <a:defRPr/>
            </a:pPr>
            <a:r>
              <a:rPr lang="en-US" sz="1800" b="1" dirty="0">
                <a:solidFill>
                  <a:srgbClr val="0000FF"/>
                </a:solidFill>
                <a:latin typeface="Helvetica" charset="0"/>
              </a:rPr>
              <a:t>Higher peak power (~ 1 PW </a:t>
            </a:r>
            <a:r>
              <a:rPr lang="en-US" sz="1800" b="1" dirty="0" err="1">
                <a:solidFill>
                  <a:srgbClr val="0000FF"/>
                </a:solidFill>
                <a:latin typeface="Helvetica" charset="0"/>
              </a:rPr>
              <a:t>vs</a:t>
            </a:r>
            <a:r>
              <a:rPr lang="en-US" sz="1800" b="1" dirty="0">
                <a:solidFill>
                  <a:srgbClr val="0000FF"/>
                </a:solidFill>
                <a:latin typeface="Helvetica" charset="0"/>
              </a:rPr>
              <a:t> &lt; 0.18 TW):</a:t>
            </a:r>
            <a:r>
              <a:rPr lang="en-US" sz="1800" b="1" dirty="0">
                <a:latin typeface="Helvetica" charset="0"/>
              </a:rPr>
              <a:t>  to self-guide, create plasma bubble, </a:t>
            </a:r>
          </a:p>
          <a:p>
            <a:pPr eaLnBrk="1" hangingPunct="1">
              <a:defRPr/>
            </a:pPr>
            <a:r>
              <a:rPr lang="en-US" sz="1800" b="1" dirty="0">
                <a:latin typeface="Helvetica" charset="0"/>
              </a:rPr>
              <a:t>				trigger self-injection at low n</a:t>
            </a:r>
            <a:r>
              <a:rPr lang="en-US" sz="1800" b="1" baseline="-25000" dirty="0">
                <a:latin typeface="Helvetica" charset="0"/>
              </a:rPr>
              <a:t>e</a:t>
            </a:r>
            <a:endParaRPr lang="en-US" sz="1800" b="1" dirty="0">
              <a:latin typeface="Helvetica" charset="0"/>
            </a:endParaRPr>
          </a:p>
        </p:txBody>
      </p:sp>
      <p:sp>
        <p:nvSpPr>
          <p:cNvPr id="182279" name="Text Box 7"/>
          <p:cNvSpPr txBox="1">
            <a:spLocks noChangeArrowheads="1"/>
          </p:cNvSpPr>
          <p:nvPr/>
        </p:nvSpPr>
        <p:spPr bwMode="auto">
          <a:xfrm>
            <a:off x="3166867" y="770470"/>
            <a:ext cx="389452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1400" dirty="0" err="1">
                <a:solidFill>
                  <a:srgbClr val="FF0000"/>
                </a:solidFill>
                <a:latin typeface="Times New Roman"/>
                <a:cs typeface="Times New Roman"/>
              </a:rPr>
              <a:t>Kalmykov</a:t>
            </a:r>
            <a:r>
              <a:rPr lang="en-US" sz="1400" dirty="0">
                <a:solidFill>
                  <a:srgbClr val="FF0000"/>
                </a:solidFill>
                <a:latin typeface="Times New Roman"/>
                <a:cs typeface="Times New Roman"/>
              </a:rPr>
              <a:t> </a:t>
            </a:r>
            <a:r>
              <a:rPr lang="en-US" sz="1400" i="1" dirty="0">
                <a:solidFill>
                  <a:srgbClr val="FF0000"/>
                </a:solidFill>
                <a:latin typeface="Times New Roman"/>
                <a:cs typeface="Times New Roman"/>
              </a:rPr>
              <a:t>et al</a:t>
            </a:r>
            <a:r>
              <a:rPr lang="en-US" sz="1400" dirty="0">
                <a:solidFill>
                  <a:srgbClr val="FF0000"/>
                </a:solidFill>
                <a:latin typeface="Times New Roman"/>
                <a:cs typeface="Times New Roman"/>
              </a:rPr>
              <a:t>.</a:t>
            </a:r>
            <a:r>
              <a:rPr lang="en-US" sz="1400" dirty="0" smtClean="0">
                <a:solidFill>
                  <a:srgbClr val="FF0000"/>
                </a:solidFill>
                <a:latin typeface="Times New Roman"/>
                <a:cs typeface="Times New Roman"/>
              </a:rPr>
              <a:t>, </a:t>
            </a:r>
            <a:r>
              <a:rPr lang="en-US" sz="1400" i="1" dirty="0" smtClean="0">
                <a:solidFill>
                  <a:srgbClr val="FF0000"/>
                </a:solidFill>
                <a:latin typeface="Times New Roman"/>
                <a:cs typeface="Times New Roman"/>
              </a:rPr>
              <a:t>New </a:t>
            </a:r>
            <a:r>
              <a:rPr lang="en-US" sz="1400" i="1" dirty="0">
                <a:solidFill>
                  <a:srgbClr val="FF0000"/>
                </a:solidFill>
                <a:latin typeface="Times New Roman"/>
                <a:cs typeface="Times New Roman"/>
              </a:rPr>
              <a:t>J. Physics </a:t>
            </a:r>
            <a:r>
              <a:rPr lang="en-US" sz="1400" b="1" dirty="0">
                <a:solidFill>
                  <a:srgbClr val="FF0000"/>
                </a:solidFill>
                <a:latin typeface="Times New Roman"/>
                <a:cs typeface="Times New Roman"/>
              </a:rPr>
              <a:t>12</a:t>
            </a:r>
            <a:r>
              <a:rPr lang="en-US" sz="1400" dirty="0">
                <a:solidFill>
                  <a:srgbClr val="FF0000"/>
                </a:solidFill>
                <a:latin typeface="Times New Roman"/>
                <a:cs typeface="Times New Roman"/>
              </a:rPr>
              <a:t>, 045019 (2010)</a:t>
            </a:r>
          </a:p>
        </p:txBody>
      </p:sp>
      <p:sp>
        <p:nvSpPr>
          <p:cNvPr id="29701" name="Text Box 12"/>
          <p:cNvSpPr txBox="1">
            <a:spLocks noChangeArrowheads="1"/>
          </p:cNvSpPr>
          <p:nvPr/>
        </p:nvSpPr>
        <p:spPr bwMode="auto">
          <a:xfrm>
            <a:off x="76200" y="4591050"/>
            <a:ext cx="67468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u="sng"/>
              <a:t>KEY DIFFERENCES FROM PREVIOUS EXPERIMENTS</a:t>
            </a:r>
            <a:r>
              <a:rPr lang="en-US" sz="2000" b="1"/>
              <a:t>:</a:t>
            </a:r>
          </a:p>
        </p:txBody>
      </p:sp>
      <p:grpSp>
        <p:nvGrpSpPr>
          <p:cNvPr id="7" name="Group 6"/>
          <p:cNvGrpSpPr/>
          <p:nvPr/>
        </p:nvGrpSpPr>
        <p:grpSpPr>
          <a:xfrm>
            <a:off x="71912" y="77553"/>
            <a:ext cx="1424847" cy="1409786"/>
            <a:chOff x="3303214" y="2758382"/>
            <a:chExt cx="1424847" cy="1409786"/>
          </a:xfrm>
        </p:grpSpPr>
        <p:sp>
          <p:nvSpPr>
            <p:cNvPr id="8" name="Oval 7"/>
            <p:cNvSpPr/>
            <p:nvPr/>
          </p:nvSpPr>
          <p:spPr>
            <a:xfrm>
              <a:off x="3345495" y="2787041"/>
              <a:ext cx="1364292" cy="13642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53041"/>
            <a:stretch/>
          </p:blipFill>
          <p:spPr>
            <a:xfrm>
              <a:off x="3303214" y="2758382"/>
              <a:ext cx="1424847" cy="1409786"/>
            </a:xfrm>
            <a:prstGeom prst="rect">
              <a:avLst/>
            </a:prstGeom>
          </p:spPr>
        </p:pic>
      </p:grpSp>
      <p:cxnSp>
        <p:nvCxnSpPr>
          <p:cNvPr id="3" name="Straight Connector 2"/>
          <p:cNvCxnSpPr/>
          <p:nvPr/>
        </p:nvCxnSpPr>
        <p:spPr>
          <a:xfrm>
            <a:off x="1689100" y="733286"/>
            <a:ext cx="7259638" cy="0"/>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032000" y="1011770"/>
            <a:ext cx="6480410" cy="276999"/>
          </a:xfrm>
          <a:prstGeom prst="rect">
            <a:avLst/>
          </a:prstGeom>
          <a:noFill/>
        </p:spPr>
        <p:txBody>
          <a:bodyPr wrap="none" rtlCol="0">
            <a:spAutoFit/>
          </a:bodyPr>
          <a:lstStyle/>
          <a:p>
            <a:r>
              <a:rPr lang="ja-JP" altLang="en-US" sz="1200" dirty="0">
                <a:solidFill>
                  <a:srgbClr val="FF0000"/>
                </a:solidFill>
                <a:latin typeface="Times New Roman"/>
                <a:cs typeface="Times New Roman"/>
              </a:rPr>
              <a:t>“</a:t>
            </a:r>
            <a:r>
              <a:rPr lang="en-US" sz="1200" dirty="0">
                <a:solidFill>
                  <a:srgbClr val="FF0000"/>
                </a:solidFill>
                <a:latin typeface="Times New Roman"/>
                <a:cs typeface="Times New Roman"/>
              </a:rPr>
              <a:t>Numerical modeling of multi-</a:t>
            </a:r>
            <a:r>
              <a:rPr lang="en-US" sz="1200" dirty="0" err="1">
                <a:solidFill>
                  <a:srgbClr val="FF0000"/>
                </a:solidFill>
                <a:latin typeface="Times New Roman"/>
                <a:cs typeface="Times New Roman"/>
              </a:rPr>
              <a:t>GeV</a:t>
            </a:r>
            <a:r>
              <a:rPr lang="en-US" sz="1200" dirty="0">
                <a:solidFill>
                  <a:srgbClr val="FF0000"/>
                </a:solidFill>
                <a:latin typeface="Times New Roman"/>
                <a:cs typeface="Times New Roman"/>
              </a:rPr>
              <a:t> laser </a:t>
            </a:r>
            <a:r>
              <a:rPr lang="en-US" sz="1200" dirty="0" err="1">
                <a:solidFill>
                  <a:srgbClr val="FF0000"/>
                </a:solidFill>
                <a:latin typeface="Times New Roman"/>
                <a:cs typeface="Times New Roman"/>
              </a:rPr>
              <a:t>wakefield</a:t>
            </a:r>
            <a:r>
              <a:rPr lang="en-US" sz="1200" dirty="0">
                <a:solidFill>
                  <a:srgbClr val="FF0000"/>
                </a:solidFill>
                <a:latin typeface="Times New Roman"/>
                <a:cs typeface="Times New Roman"/>
              </a:rPr>
              <a:t> accelerator driven by self-guided </a:t>
            </a:r>
            <a:r>
              <a:rPr lang="en-US" sz="1200" dirty="0" err="1">
                <a:solidFill>
                  <a:srgbClr val="FF0000"/>
                </a:solidFill>
                <a:latin typeface="Times New Roman"/>
                <a:cs typeface="Times New Roman"/>
              </a:rPr>
              <a:t>petawatt</a:t>
            </a:r>
            <a:r>
              <a:rPr lang="en-US" sz="1200" dirty="0">
                <a:solidFill>
                  <a:srgbClr val="FF0000"/>
                </a:solidFill>
                <a:latin typeface="Times New Roman"/>
                <a:cs typeface="Times New Roman"/>
              </a:rPr>
              <a:t> pulse,</a:t>
            </a:r>
            <a:r>
              <a:rPr lang="ja-JP" altLang="en-US" sz="1200" dirty="0">
                <a:solidFill>
                  <a:srgbClr val="FF0000"/>
                </a:solidFill>
                <a:latin typeface="Times New Roman"/>
                <a:cs typeface="Times New Roman"/>
              </a:rPr>
              <a:t>”</a:t>
            </a:r>
            <a:r>
              <a:rPr lang="en-US" sz="1200" dirty="0">
                <a:solidFill>
                  <a:srgbClr val="FF0000"/>
                </a:solidFill>
                <a:latin typeface="Times New Roman"/>
                <a:cs typeface="Times New Roman"/>
              </a:rPr>
              <a:t> </a:t>
            </a:r>
            <a:endParaRPr lang="en-US" sz="1200" dirty="0"/>
          </a:p>
        </p:txBody>
      </p:sp>
      <p:grpSp>
        <p:nvGrpSpPr>
          <p:cNvPr id="11" name="Group 10"/>
          <p:cNvGrpSpPr/>
          <p:nvPr/>
        </p:nvGrpSpPr>
        <p:grpSpPr>
          <a:xfrm>
            <a:off x="1016000" y="1409700"/>
            <a:ext cx="6908800" cy="3162300"/>
            <a:chOff x="1016000" y="1409700"/>
            <a:chExt cx="6908800" cy="3162300"/>
          </a:xfrm>
        </p:grpSpPr>
        <p:pic>
          <p:nvPicPr>
            <p:cNvPr id="29700" name="Picture 8" descr="Fig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09700"/>
              <a:ext cx="6858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1016000" y="4216400"/>
              <a:ext cx="453970" cy="307777"/>
              <a:chOff x="1016000" y="4216400"/>
              <a:chExt cx="453970" cy="307777"/>
            </a:xfrm>
          </p:grpSpPr>
          <p:sp>
            <p:nvSpPr>
              <p:cNvPr id="4" name="Rectangle 3"/>
              <p:cNvSpPr/>
              <p:nvPr/>
            </p:nvSpPr>
            <p:spPr>
              <a:xfrm>
                <a:off x="1104900" y="4279900"/>
                <a:ext cx="279400" cy="1905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1016000" y="4216400"/>
                <a:ext cx="453970" cy="307777"/>
              </a:xfrm>
              <a:prstGeom prst="rect">
                <a:avLst/>
              </a:prstGeom>
              <a:noFill/>
            </p:spPr>
            <p:txBody>
              <a:bodyPr wrap="none" rtlCol="0">
                <a:spAutoFit/>
              </a:bodyPr>
              <a:lstStyle/>
              <a:p>
                <a:r>
                  <a:rPr lang="en-US" sz="1400" b="1" dirty="0" smtClean="0">
                    <a:solidFill>
                      <a:srgbClr val="FF0000"/>
                    </a:solidFill>
                    <a:latin typeface="Times New Roman"/>
                    <a:cs typeface="Times New Roman"/>
                  </a:rPr>
                  <a:t>100</a:t>
                </a:r>
                <a:endParaRPr lang="en-US" sz="1400" b="1" dirty="0">
                  <a:solidFill>
                    <a:srgbClr val="FF0000"/>
                  </a:solidFill>
                  <a:latin typeface="Times New Roman"/>
                  <a:cs typeface="Times New Roman"/>
                </a:endParaRPr>
              </a:p>
            </p:txBody>
          </p:sp>
        </p:grpSp>
      </p:grpSp>
    </p:spTree>
    <p:extLst>
      <p:ext uri="{BB962C8B-B14F-4D97-AF65-F5344CB8AC3E}">
        <p14:creationId xmlns:p14="http://schemas.microsoft.com/office/powerpoint/2010/main" val="35521252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2279"/>
                                        </p:tgtEl>
                                        <p:attrNameLst>
                                          <p:attrName>style.visibility</p:attrName>
                                        </p:attrNameLst>
                                      </p:cBhvr>
                                      <p:to>
                                        <p:strVal val="visible"/>
                                      </p:to>
                                    </p:set>
                                    <p:animEffect transition="in" filter="wipe(left)">
                                      <p:cBhvr>
                                        <p:cTn id="7" dur="500"/>
                                        <p:tgtEl>
                                          <p:spTgt spid="18227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2279"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1312</TotalTime>
  <Words>5052</Words>
  <Application>Microsoft Macintosh PowerPoint</Application>
  <PresentationFormat>On-screen Show (4:3)</PresentationFormat>
  <Paragraphs>957</Paragraphs>
  <Slides>35</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37"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Frequency-domain tomography (FDT)  records multiple phase streaks in one shot…</vt:lpstr>
      <vt:lpstr>Single-shot tomographic movies help unravel the complex physics of filament formation in Kerr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dc:creator>
  <cp:lastModifiedBy>mike</cp:lastModifiedBy>
  <cp:revision>235</cp:revision>
  <dcterms:created xsi:type="dcterms:W3CDTF">2013-08-18T01:21:32Z</dcterms:created>
  <dcterms:modified xsi:type="dcterms:W3CDTF">2014-02-12T18:45:05Z</dcterms:modified>
</cp:coreProperties>
</file>